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813" r:id="rId2"/>
    <p:sldMasterId id="2147483757" r:id="rId3"/>
    <p:sldMasterId id="214748380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320" userDrawn="1">
          <p15:clr>
            <a:srgbClr val="A4A3A4"/>
          </p15:clr>
        </p15:guide>
        <p15:guide id="4" orient="horz" pos="768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yla Boari" initials="MB" lastIdx="4" clrIdx="0">
    <p:extLst>
      <p:ext uri="{19B8F6BF-5375-455C-9EA6-DF929625EA0E}">
        <p15:presenceInfo xmlns:p15="http://schemas.microsoft.com/office/powerpoint/2012/main" userId="eacd4398-cdad-441d-b374-b1db49a30e34" providerId="Windows Live"/>
      </p:ext>
    </p:extLst>
  </p:cmAuthor>
  <p:cmAuthor id="2" name="Karyl Levinson" initials="KL" lastIdx="1" clrIdx="1">
    <p:extLst>
      <p:ext uri="{19B8F6BF-5375-455C-9EA6-DF929625EA0E}">
        <p15:presenceInfo xmlns:p15="http://schemas.microsoft.com/office/powerpoint/2012/main" userId="S::klevinson@jff.org::f7ff6b62-2791-43d6-953d-854fedc5c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DAB"/>
    <a:srgbClr val="595959"/>
    <a:srgbClr val="007766"/>
    <a:srgbClr val="F8F8F3"/>
    <a:srgbClr val="222222"/>
    <a:srgbClr val="B3DFD7"/>
    <a:srgbClr val="F0D383"/>
    <a:srgbClr val="00CE7C"/>
    <a:srgbClr val="DEE22B"/>
    <a:srgbClr val="3AC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BBBE4-FDF4-477E-83CD-94A9D51B1145}" v="1" dt="2018-11-02T23:19:26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 autoAdjust="0"/>
    <p:restoredTop sz="95028"/>
  </p:normalViewPr>
  <p:slideViewPr>
    <p:cSldViewPr snapToGrid="0" snapToObjects="1" showGuides="1">
      <p:cViewPr varScale="1">
        <p:scale>
          <a:sx n="78" d="100"/>
          <a:sy n="78" d="100"/>
        </p:scale>
        <p:origin x="1049" y="36"/>
      </p:cViewPr>
      <p:guideLst>
        <p:guide orient="horz" pos="1320"/>
        <p:guide orient="horz" pos="7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39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Poland" userId="fc29a6e2-e245-4990-9d79-9b13dd3f245d" providerId="ADAL" clId="{32FBBBE4-FDF4-477E-83CD-94A9D51B1145}"/>
    <pc:docChg chg="modSld">
      <pc:chgData name="Matthew Poland" userId="fc29a6e2-e245-4990-9d79-9b13dd3f245d" providerId="ADAL" clId="{32FBBBE4-FDF4-477E-83CD-94A9D51B1145}" dt="2018-11-02T23:19:47.324" v="4" actId="11"/>
      <pc:docMkLst>
        <pc:docMk/>
      </pc:docMkLst>
      <pc:sldChg chg="modSp">
        <pc:chgData name="Matthew Poland" userId="fc29a6e2-e245-4990-9d79-9b13dd3f245d" providerId="ADAL" clId="{32FBBBE4-FDF4-477E-83CD-94A9D51B1145}" dt="2018-11-02T23:18:32.019" v="0" actId="20577"/>
        <pc:sldMkLst>
          <pc:docMk/>
          <pc:sldMk cId="748478643" sldId="256"/>
        </pc:sldMkLst>
        <pc:spChg chg="mod">
          <ac:chgData name="Matthew Poland" userId="fc29a6e2-e245-4990-9d79-9b13dd3f245d" providerId="ADAL" clId="{32FBBBE4-FDF4-477E-83CD-94A9D51B1145}" dt="2018-11-02T23:18:32.019" v="0" actId="20577"/>
          <ac:spMkLst>
            <pc:docMk/>
            <pc:sldMk cId="748478643" sldId="256"/>
            <ac:spMk id="3" creationId="{6B45B3C4-027B-1B42-AB2F-F0CA45831B1B}"/>
          </ac:spMkLst>
        </pc:spChg>
      </pc:sldChg>
      <pc:sldChg chg="modSp">
        <pc:chgData name="Matthew Poland" userId="fc29a6e2-e245-4990-9d79-9b13dd3f245d" providerId="ADAL" clId="{32FBBBE4-FDF4-477E-83CD-94A9D51B1145}" dt="2018-11-02T23:19:47.324" v="4" actId="11"/>
        <pc:sldMkLst>
          <pc:docMk/>
          <pc:sldMk cId="1228995245" sldId="257"/>
        </pc:sldMkLst>
        <pc:spChg chg="mod">
          <ac:chgData name="Matthew Poland" userId="fc29a6e2-e245-4990-9d79-9b13dd3f245d" providerId="ADAL" clId="{32FBBBE4-FDF4-477E-83CD-94A9D51B1145}" dt="2018-11-02T23:19:47.324" v="4" actId="11"/>
          <ac:spMkLst>
            <pc:docMk/>
            <pc:sldMk cId="1228995245" sldId="257"/>
            <ac:spMk id="3" creationId="{6B45B3C4-027B-1B42-AB2F-F0CA45831B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C272F-81CD-6243-85EC-9F118F6AF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55CA8-845C-CE43-B79B-1C348E46D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1D27-6E54-0742-9FCB-34BEE969458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92D19-4EDD-FC49-98FC-440209AC1F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F33AE-58E4-0F41-B042-56FEA1755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74A1E-A46B-034D-AE7A-4F12A5322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6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A5F1E-87BF-3542-B69C-7FEB36F3DD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41A92-4898-CC4A-AB6B-DE897173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41A92-4898-CC4A-AB6B-DE897173A8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41A92-4898-CC4A-AB6B-DE897173A8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41A92-4898-CC4A-AB6B-DE897173A8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- Full Logo St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FA415E4-A88F-6E48-B0A9-AFBAFA1DF4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21368"/>
            <a:ext cx="12192000" cy="421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main picture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5AADB-DB8B-F94C-8247-7255D23BE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153" y="4453366"/>
            <a:ext cx="5406888" cy="67207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2000" b="1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&lt;Company Name&gt;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153" y="5484848"/>
            <a:ext cx="5406888" cy="9992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&lt;Presented by Name&gt;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2556" y="1036916"/>
            <a:ext cx="5406888" cy="209983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D8E3-4A75-DE47-8848-70927E1A08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925" y="4825241"/>
            <a:ext cx="5680075" cy="1319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your logo by clicking the picture icon (bottom left icon)&gt;</a:t>
            </a:r>
          </a:p>
        </p:txBody>
      </p:sp>
    </p:spTree>
    <p:extLst>
      <p:ext uri="{BB962C8B-B14F-4D97-AF65-F5344CB8AC3E}">
        <p14:creationId xmlns:p14="http://schemas.microsoft.com/office/powerpoint/2010/main" val="3812435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5E4350A-7EBF-284A-9648-B30E3F936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1629" y="1026726"/>
            <a:ext cx="8243026" cy="79782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6AD73F8-C38B-BA40-A3FC-FA7DF752B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1999858"/>
            <a:ext cx="10807700" cy="36171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14814C-CA11-F044-AABC-F83BE9E0D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260" y="695031"/>
            <a:ext cx="8244420" cy="3173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AC4DD-C184-8045-BA44-FF0DFE8F0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582712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1582021"/>
            <a:ext cx="4697413" cy="36144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DC2F6A-E194-7D46-9EA3-89C674E480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7326" y="5916613"/>
            <a:ext cx="683008" cy="715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596146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8243" y="597080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7451" y="1596389"/>
            <a:ext cx="4697413" cy="3665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97A42E2-AA5D-BC4A-BAB2-5A50D03C2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83359" y="5845630"/>
            <a:ext cx="683008" cy="715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787705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4550" y="3325584"/>
            <a:ext cx="9382900" cy="7654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Who We </a:t>
            </a:r>
            <a:r>
              <a:rPr lang="en-US" dirty="0" err="1"/>
              <a:t>ArE</a:t>
            </a:r>
            <a:endParaRPr lang="en-US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4154" y="4086099"/>
            <a:ext cx="9382900" cy="1792188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&lt;Add details about your organization&gt;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12192000" cy="2565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164E8C9-55CB-8540-B8CE-C68CCF1E23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83359" y="5845630"/>
            <a:ext cx="683008" cy="715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263608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Concav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A6C0A8-AD47-0241-B1D7-7D08101B9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999267"/>
            <a:ext cx="7030970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1878A7D2-7E90-D246-B598-70FA5A6E2C1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7706" y="1874125"/>
            <a:ext cx="7033130" cy="37928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CE1FEDA6-E611-3E4C-A787-EE537847AB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06328" y="0"/>
            <a:ext cx="3885672" cy="6858000"/>
          </a:xfrm>
          <a:custGeom>
            <a:avLst/>
            <a:gdLst>
              <a:gd name="connsiteX0" fmla="*/ 0 w 3885672"/>
              <a:gd name="connsiteY0" fmla="*/ 0 h 6858000"/>
              <a:gd name="connsiteX1" fmla="*/ 3885672 w 3885672"/>
              <a:gd name="connsiteY1" fmla="*/ 0 h 6858000"/>
              <a:gd name="connsiteX2" fmla="*/ 3885672 w 3885672"/>
              <a:gd name="connsiteY2" fmla="*/ 6858000 h 6858000"/>
              <a:gd name="connsiteX3" fmla="*/ 0 w 3885672"/>
              <a:gd name="connsiteY3" fmla="*/ 6858000 h 6858000"/>
              <a:gd name="connsiteX4" fmla="*/ 103854 w 3885672"/>
              <a:gd name="connsiteY4" fmla="*/ 6655229 h 6858000"/>
              <a:gd name="connsiteX5" fmla="*/ 837673 w 3885672"/>
              <a:gd name="connsiteY5" fmla="*/ 3429000 h 6858000"/>
              <a:gd name="connsiteX6" fmla="*/ 103854 w 3885672"/>
              <a:gd name="connsiteY6" fmla="*/ 2027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5672" h="6858000">
                <a:moveTo>
                  <a:pt x="0" y="0"/>
                </a:moveTo>
                <a:lnTo>
                  <a:pt x="3885672" y="0"/>
                </a:lnTo>
                <a:lnTo>
                  <a:pt x="3885672" y="6858000"/>
                </a:lnTo>
                <a:lnTo>
                  <a:pt x="0" y="6858000"/>
                </a:lnTo>
                <a:lnTo>
                  <a:pt x="103854" y="6655229"/>
                </a:lnTo>
                <a:cubicBezTo>
                  <a:pt x="574130" y="5679246"/>
                  <a:pt x="837673" y="4584900"/>
                  <a:pt x="837673" y="3429000"/>
                </a:cubicBezTo>
                <a:cubicBezTo>
                  <a:pt x="837673" y="2273100"/>
                  <a:pt x="574130" y="1178754"/>
                  <a:pt x="103854" y="20277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2C2C6E50-1E37-484B-8E9A-A872CEDAB6F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7326" y="5916613"/>
            <a:ext cx="683008" cy="715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56937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 Set - Inver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303968F-05F4-AF4B-ACF5-BCCA1FC4CF0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7999" y="516718"/>
            <a:ext cx="6096002" cy="87354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34D3316-846F-2945-B043-9B03B5D9F3B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22581" y="4045861"/>
            <a:ext cx="2806003" cy="26034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9D5A3E-5782-8543-BDB1-131AEB339EE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2581" y="3429000"/>
            <a:ext cx="2806002" cy="5160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BE2CA47-4016-E84A-BB5D-17A2C3BE9F3D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180669" y="4045861"/>
            <a:ext cx="2806003" cy="26034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3C4D33-814E-F445-A35F-14D453AD428E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180670" y="3429000"/>
            <a:ext cx="2806004" cy="5160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FF1C3A-2901-6745-B53A-EC635321F670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35146" y="4045861"/>
            <a:ext cx="2749826" cy="26034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774EE81-8CB2-264A-9468-D84A1412B07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235146" y="3429000"/>
            <a:ext cx="2749826" cy="5160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A4632C9A-D60E-4CE5-A784-8F149BB5BF5B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006166" y="1822630"/>
            <a:ext cx="1035664" cy="1036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AB6905-2220-49BD-B756-EB245A9A03E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4054168" y="1818260"/>
            <a:ext cx="1035664" cy="1036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3A2831A9-F92E-44BB-9897-B0D5775C95A9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7102166" y="1818260"/>
            <a:ext cx="1035664" cy="1036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FE14EF01-9A7A-EC47-8A8E-D1BE646CC093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10150168" y="1818260"/>
            <a:ext cx="1035664" cy="1036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12AD7BD-7327-1946-BFE4-18F8BA2107B3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9299715" y="4045861"/>
            <a:ext cx="2749826" cy="26034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0776B42-AE11-0947-B0F0-4C2CC96FDFD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299715" y="3429000"/>
            <a:ext cx="2749826" cy="5160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2875972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92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1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348" y="500890"/>
            <a:ext cx="5406888" cy="10882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Thank You&gt;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348" y="1589152"/>
            <a:ext cx="5406888" cy="6413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7C910F3-0456-0A47-B1AB-D48E8584EF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6000" y="2663811"/>
            <a:ext cx="1516727" cy="153037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69A692-A548-3F4A-AC93-A6CEE7327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348" y="2703357"/>
            <a:ext cx="3247364" cy="69023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3415405C-DAAD-3C4F-9AA0-FC6BCED85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8607" y="3423151"/>
            <a:ext cx="2474425" cy="341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email here&gt;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B0CD8F5A-92A4-BA40-BCA2-BD4E229C18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8607" y="3800444"/>
            <a:ext cx="2474425" cy="341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phone here&gt;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A56CF4AC-DBC6-CE45-8D79-6EC1886E0A8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09586" y="1231381"/>
            <a:ext cx="2976600" cy="319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Insert Your Logo Here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78AE5C-0283-8C42-A50D-55B6F104E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2293" y="5626619"/>
            <a:ext cx="471186" cy="503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C7188-FE97-AD43-8DBE-876147E8232D}"/>
              </a:ext>
            </a:extLst>
          </p:cNvPr>
          <p:cNvSpPr txBox="1"/>
          <p:nvPr userDrawn="1"/>
        </p:nvSpPr>
        <p:spPr>
          <a:xfrm>
            <a:off x="7003774" y="5122783"/>
            <a:ext cx="518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Produced by</a:t>
            </a:r>
          </a:p>
        </p:txBody>
      </p:sp>
    </p:spTree>
    <p:extLst>
      <p:ext uri="{BB962C8B-B14F-4D97-AF65-F5344CB8AC3E}">
        <p14:creationId xmlns:p14="http://schemas.microsoft.com/office/powerpoint/2010/main" val="546131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7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88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87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88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5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36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jff.org/wblfuturetale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ff.org/wblfuturetale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smallbusinessmajority.org/" TargetMode="External"/><Relationship Id="rId4" Type="http://schemas.openxmlformats.org/officeDocument/2006/relationships/hyperlink" Target="https://center4apprenticeship.jff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29E7A-8966-B541-9E02-30F368AE1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088" y="901312"/>
            <a:ext cx="8243026" cy="797826"/>
          </a:xfrm>
        </p:spPr>
        <p:txBody>
          <a:bodyPr/>
          <a:lstStyle/>
          <a:p>
            <a:pPr algn="l"/>
            <a:r>
              <a:rPr lang="en-US" dirty="0"/>
              <a:t>Work-Based Learning (WBL) Pitch Deck for Small Business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5B3C4-027B-1B42-AB2F-F0CA45831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813080"/>
            <a:ext cx="10820400" cy="4287683"/>
          </a:xfrm>
        </p:spPr>
        <p:txBody>
          <a:bodyPr/>
          <a:lstStyle/>
          <a:p>
            <a:pPr algn="l"/>
            <a:r>
              <a:rPr lang="en-US" b="1" dirty="0"/>
              <a:t>Purpose:  </a:t>
            </a:r>
            <a:r>
              <a:rPr lang="en-US" dirty="0"/>
              <a:t>A tool created by JFF and Small Business Majority to assist professionals with “pitching” small businesses to participate with their organizations in work-based learning.</a:t>
            </a:r>
          </a:p>
          <a:p>
            <a:pPr algn="l"/>
            <a:r>
              <a:rPr lang="en-US" dirty="0"/>
              <a:t>This pitch deck can be used by those new to business engagement or for those more experienced – the deck is fully editable. Please feel free to use this template in a way that best suits your needs.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This template PowerPoint deck is ideal for: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Employer engagement coordinators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Business engagement managers</a:t>
            </a:r>
            <a:endParaRPr lang="en-US" sz="600" dirty="0"/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Work-based learning specialists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Career and technical education (CTE) staff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BD5A7-BD05-F543-AFE1-104DF70D6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167" y="5831274"/>
            <a:ext cx="1642288" cy="4250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CDCF7-82F4-D543-BB15-901F04C35672}"/>
              </a:ext>
            </a:extLst>
          </p:cNvPr>
          <p:cNvCxnSpPr/>
          <p:nvPr/>
        </p:nvCxnSpPr>
        <p:spPr>
          <a:xfrm>
            <a:off x="10693400" y="5831274"/>
            <a:ext cx="0" cy="607626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7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29E7A-8966-B541-9E02-30F368AE1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754" y="899404"/>
            <a:ext cx="8243026" cy="797826"/>
          </a:xfrm>
        </p:spPr>
        <p:txBody>
          <a:bodyPr/>
          <a:lstStyle/>
          <a:p>
            <a:pPr algn="l"/>
            <a:r>
              <a:rPr lang="en-US" dirty="0"/>
              <a:t>Work-Based Learning (WBL) Pitch Deck for Small Business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5B3C4-027B-1B42-AB2F-F0CA45831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753" y="1812871"/>
            <a:ext cx="10548507" cy="3773541"/>
          </a:xfrm>
        </p:spPr>
        <p:txBody>
          <a:bodyPr/>
          <a:lstStyle/>
          <a:p>
            <a:pPr algn="l"/>
            <a:r>
              <a:rPr lang="en-US" b="1" dirty="0"/>
              <a:t>How to use this deck: </a:t>
            </a:r>
            <a:r>
              <a:rPr lang="en-US" dirty="0"/>
              <a:t>In your early engagements with small businesses, it is best to give them basic and straightforward information about WBL and your organization – try using this deck for that purpose. </a:t>
            </a:r>
          </a:p>
          <a:p>
            <a:pPr marL="342900" indent="-342900" algn="l">
              <a:buAutoNum type="arabicPeriod"/>
            </a:pPr>
            <a:r>
              <a:rPr lang="en-US" dirty="0"/>
              <a:t>For each slide, fill in the capitalized PLACEHOLDERS with information specific to your organization. 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Add your logo to the lower right or left corner, make any additional edits or additions to the slides.</a:t>
            </a:r>
          </a:p>
          <a:p>
            <a:pPr marL="342900" indent="-342900" algn="l">
              <a:buClr>
                <a:schemeClr val="accent1"/>
              </a:buClr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Delete these first two slides before sending to your prospective business partner. </a:t>
            </a:r>
          </a:p>
          <a:p>
            <a:pPr marL="342900" indent="-342900" algn="l">
              <a:buAutoNum type="arabicPeriod"/>
            </a:pPr>
            <a:r>
              <a:rPr lang="en-US" dirty="0"/>
              <a:t>As a follow-up step, share the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WBL: A Talent Development Opportunity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guide with the business, which has more detail about WBL for a small business audience.</a:t>
            </a:r>
            <a:endParaRPr lang="en-US" sz="400" dirty="0"/>
          </a:p>
          <a:p>
            <a:pPr algn="l"/>
            <a:endParaRPr lang="en-US" b="1" dirty="0">
              <a:solidFill>
                <a:srgbClr val="FF00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BD5A7-BD05-F543-AFE1-104DF70D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167" y="5831274"/>
            <a:ext cx="1642288" cy="4250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CDCF7-82F4-D543-BB15-901F04C35672}"/>
              </a:ext>
            </a:extLst>
          </p:cNvPr>
          <p:cNvCxnSpPr/>
          <p:nvPr/>
        </p:nvCxnSpPr>
        <p:spPr>
          <a:xfrm>
            <a:off x="10693400" y="5831274"/>
            <a:ext cx="0" cy="607626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9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2DC1C8C6-8E74-8B42-AA9B-C8B90BBF48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>
            <a:fillRect/>
          </a:stretch>
        </p:blipFill>
        <p:spPr>
          <a:xfrm>
            <a:off x="0" y="-14291"/>
            <a:ext cx="12192000" cy="4202245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48BA8D-ED0A-1D40-A094-9DE7FCB79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B10942-F2F3-8347-AECA-6C52047D0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6089650-4E10-E94A-BB42-D70D250C52E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91B4B7-F531-7446-9748-F15424885456}"/>
              </a:ext>
            </a:extLst>
          </p:cNvPr>
          <p:cNvSpPr/>
          <p:nvPr/>
        </p:nvSpPr>
        <p:spPr>
          <a:xfrm>
            <a:off x="0" y="-21368"/>
            <a:ext cx="6096000" cy="42164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8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26690-4A94-B846-BBF4-2C50D3843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925" y="1256818"/>
            <a:ext cx="5680075" cy="2099833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/>
              <a:t>Work-Based Learning: </a:t>
            </a:r>
            <a:br>
              <a:rPr lang="en-US" dirty="0"/>
            </a:br>
            <a:r>
              <a:rPr lang="en-US" dirty="0"/>
              <a:t>A Talent Development Opportunity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8BAC4-A6FF-A24F-A0C6-C61FA6D8AD21}"/>
              </a:ext>
            </a:extLst>
          </p:cNvPr>
          <p:cNvSpPr txBox="1"/>
          <p:nvPr/>
        </p:nvSpPr>
        <p:spPr>
          <a:xfrm>
            <a:off x="6411153" y="5215171"/>
            <a:ext cx="5406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cap="all" spc="300" baseline="0" dirty="0">
                <a:solidFill>
                  <a:schemeClr val="tx1"/>
                </a:solidFill>
              </a:rPr>
              <a:t>Presented by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498CBB-4E3F-9D46-821E-505205512143}"/>
              </a:ext>
            </a:extLst>
          </p:cNvPr>
          <p:cNvCxnSpPr>
            <a:cxnSpLocks/>
          </p:cNvCxnSpPr>
          <p:nvPr/>
        </p:nvCxnSpPr>
        <p:spPr>
          <a:xfrm>
            <a:off x="6096000" y="5484848"/>
            <a:ext cx="6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6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FFF4AE-25A6-074D-8AA4-A3D034489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92" y="483560"/>
            <a:ext cx="4697413" cy="999309"/>
          </a:xfrm>
        </p:spPr>
        <p:txBody>
          <a:bodyPr/>
          <a:lstStyle/>
          <a:p>
            <a:r>
              <a:rPr lang="en-US" dirty="0"/>
              <a:t>What is Work-Based Learning (WBL)?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0F055-8A41-6047-AE02-2654796EB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1482868"/>
            <a:ext cx="4920102" cy="4113699"/>
          </a:xfrm>
        </p:spPr>
        <p:txBody>
          <a:bodyPr/>
          <a:lstStyle/>
          <a:p>
            <a:r>
              <a:rPr lang="en-US" dirty="0"/>
              <a:t>Workplace experiences that enable students and workers to gain and practice the knowledge and skills they need to enter and advance in specific careers</a:t>
            </a:r>
          </a:p>
          <a:p>
            <a:r>
              <a:rPr lang="en-US" dirty="0"/>
              <a:t>Examples:</a:t>
            </a:r>
          </a:p>
          <a:p>
            <a:pPr marL="458788" lvl="1" indent="-230188">
              <a:lnSpc>
                <a:spcPct val="120000"/>
              </a:lnSpc>
              <a:spcBef>
                <a:spcPts val="1100"/>
              </a:spcBef>
            </a:pPr>
            <a:r>
              <a:rPr lang="en-US" sz="1800" dirty="0"/>
              <a:t>Project supervision or mentoring by a professional staff member</a:t>
            </a:r>
          </a:p>
          <a:p>
            <a:pPr marL="458788" lvl="1" indent="-230188">
              <a:lnSpc>
                <a:spcPct val="120000"/>
              </a:lnSpc>
              <a:spcBef>
                <a:spcPts val="1100"/>
              </a:spcBef>
            </a:pPr>
            <a:r>
              <a:rPr lang="en-US" sz="1800" dirty="0"/>
              <a:t>Workplace tours</a:t>
            </a:r>
          </a:p>
          <a:p>
            <a:pPr marL="458788" lvl="1" indent="-230188">
              <a:lnSpc>
                <a:spcPct val="120000"/>
              </a:lnSpc>
              <a:spcBef>
                <a:spcPts val="1100"/>
              </a:spcBef>
            </a:pPr>
            <a:r>
              <a:rPr lang="en-US" sz="1800" dirty="0"/>
              <a:t>Job shadows</a:t>
            </a:r>
          </a:p>
          <a:p>
            <a:pPr marL="458788" lvl="1" indent="-230188">
              <a:lnSpc>
                <a:spcPct val="120000"/>
              </a:lnSpc>
              <a:spcBef>
                <a:spcPts val="1100"/>
              </a:spcBef>
            </a:pPr>
            <a:r>
              <a:rPr lang="en-US" sz="1800" dirty="0"/>
              <a:t>Internships</a:t>
            </a:r>
          </a:p>
          <a:p>
            <a:pPr marL="458788" lvl="1" indent="-230188">
              <a:lnSpc>
                <a:spcPct val="120000"/>
              </a:lnSpc>
              <a:spcBef>
                <a:spcPts val="1100"/>
              </a:spcBef>
            </a:pPr>
            <a:r>
              <a:rPr lang="en-US" sz="1800" dirty="0"/>
              <a:t>Apprenticeships</a:t>
            </a:r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361EC95-BEE1-D445-9362-49DD50B47A6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6099049" y="0"/>
            <a:ext cx="6089904" cy="6858000"/>
          </a:xfr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2647C7-6404-7344-BE02-D7858BF25D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12342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C7403C-0D44-BD42-8B94-72BB73FC5B39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8016770" y="2310902"/>
            <a:ext cx="1872513" cy="21602"/>
          </a:xfrm>
          <a:prstGeom prst="line">
            <a:avLst/>
          </a:prstGeom>
          <a:ln w="254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4C3715-5C21-384E-9E51-C8F57D7BA60D}"/>
              </a:ext>
            </a:extLst>
          </p:cNvPr>
          <p:cNvCxnSpPr>
            <a:cxnSpLocks/>
          </p:cNvCxnSpPr>
          <p:nvPr/>
        </p:nvCxnSpPr>
        <p:spPr>
          <a:xfrm>
            <a:off x="2302715" y="2310902"/>
            <a:ext cx="1756158" cy="0"/>
          </a:xfrm>
          <a:prstGeom prst="line">
            <a:avLst/>
          </a:prstGeom>
          <a:ln w="254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0C5042-86C8-194B-B412-029014906194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5294395" y="2310903"/>
            <a:ext cx="1546886" cy="0"/>
          </a:xfrm>
          <a:prstGeom prst="line">
            <a:avLst/>
          </a:prstGeom>
          <a:ln w="254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F26D6ED-A53D-1545-9E3F-AD15D91D64EC}"/>
              </a:ext>
            </a:extLst>
          </p:cNvPr>
          <p:cNvSpPr/>
          <p:nvPr/>
        </p:nvSpPr>
        <p:spPr>
          <a:xfrm>
            <a:off x="745281" y="1532185"/>
            <a:ext cx="1557434" cy="1557435"/>
          </a:xfrm>
          <a:prstGeom prst="ellipse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DF8B1F9-C6DF-4646-B066-02DCF5A56CE6}"/>
              </a:ext>
            </a:extLst>
          </p:cNvPr>
          <p:cNvSpPr/>
          <p:nvPr/>
        </p:nvSpPr>
        <p:spPr>
          <a:xfrm>
            <a:off x="3793283" y="1532185"/>
            <a:ext cx="1557434" cy="1557435"/>
          </a:xfrm>
          <a:prstGeom prst="ellipse">
            <a:avLst/>
          </a:prstGeom>
          <a:solidFill>
            <a:schemeClr val="bg1"/>
          </a:solidFill>
          <a:ln w="666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EBD4F2-240F-2C4D-9B31-2805A87152D7}"/>
              </a:ext>
            </a:extLst>
          </p:cNvPr>
          <p:cNvSpPr/>
          <p:nvPr/>
        </p:nvSpPr>
        <p:spPr>
          <a:xfrm>
            <a:off x="6841281" y="1532185"/>
            <a:ext cx="1557434" cy="1557435"/>
          </a:xfrm>
          <a:prstGeom prst="ellipse">
            <a:avLst/>
          </a:prstGeom>
          <a:solidFill>
            <a:schemeClr val="bg1"/>
          </a:solidFill>
          <a:ln w="666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7AD8F-BA08-0E41-B59B-A00B59137B7B}"/>
              </a:ext>
            </a:extLst>
          </p:cNvPr>
          <p:cNvSpPr/>
          <p:nvPr/>
        </p:nvSpPr>
        <p:spPr>
          <a:xfrm>
            <a:off x="9889283" y="1553786"/>
            <a:ext cx="1557434" cy="1557435"/>
          </a:xfrm>
          <a:prstGeom prst="ellipse">
            <a:avLst/>
          </a:prstGeom>
          <a:solidFill>
            <a:schemeClr val="bg1"/>
          </a:solidFill>
          <a:ln w="66675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28F489-39F2-5542-95DC-41FE6FD57C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are the benefits?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06113-70B0-7C4A-A6F4-E5B0ADE2DC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2581" y="4165130"/>
            <a:ext cx="2806003" cy="2603405"/>
          </a:xfrm>
        </p:spPr>
        <p:txBody>
          <a:bodyPr/>
          <a:lstStyle/>
          <a:p>
            <a:r>
              <a:rPr lang="en-US" sz="1700" dirty="0"/>
              <a:t>students and trainees </a:t>
            </a:r>
            <a:br>
              <a:rPr lang="en-US" sz="1700" dirty="0"/>
            </a:br>
            <a:r>
              <a:rPr lang="en-US" sz="1700" dirty="0"/>
              <a:t>can complete work assignments for your business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BC97A-4ED2-AD47-BCC0-34D9DDFEDD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Increase Short-Term Productivity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6CBC6E-9B3D-AF41-8B9D-4F755CAB5B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0669" y="3797511"/>
            <a:ext cx="2806003" cy="2603405"/>
          </a:xfrm>
        </p:spPr>
        <p:txBody>
          <a:bodyPr/>
          <a:lstStyle/>
          <a:p>
            <a:r>
              <a:rPr lang="en-US" sz="1700" dirty="0"/>
              <a:t>research shows diverse businesses are more competitive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2DAB19-D717-5B4C-95CF-9726197917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Diverse Talent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9C583-2AF0-E347-B33C-CDA74A9D13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5146" y="3797511"/>
            <a:ext cx="2749826" cy="2603405"/>
          </a:xfrm>
        </p:spPr>
        <p:txBody>
          <a:bodyPr/>
          <a:lstStyle/>
          <a:p>
            <a:r>
              <a:rPr lang="en-US" sz="1700" dirty="0"/>
              <a:t>investors are increasingly interested in the higher returns of socially responsible businesses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A3942F-CEDF-B441-85C3-FD855DCA8F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56240" y="3429000"/>
            <a:ext cx="3087758" cy="516016"/>
          </a:xfrm>
        </p:spPr>
        <p:txBody>
          <a:bodyPr/>
          <a:lstStyle/>
          <a:p>
            <a:r>
              <a:rPr lang="en-US" dirty="0"/>
              <a:t>Increase Your Appeal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821BB95-3FD3-9E4F-89F6-73E82FCC22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99715" y="4165130"/>
            <a:ext cx="2749826" cy="2603405"/>
          </a:xfrm>
        </p:spPr>
        <p:txBody>
          <a:bodyPr/>
          <a:lstStyle/>
          <a:p>
            <a:r>
              <a:rPr lang="en-US" sz="1700" dirty="0"/>
              <a:t>investing in local talent demonstrates support for the local community, enhancing your reputation with customers and employees</a:t>
            </a:r>
          </a:p>
          <a:p>
            <a:endParaRPr lang="en-US" sz="17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8A03195-32EF-CC40-8B17-C0A89A2861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Support Your Community</a:t>
            </a:r>
          </a:p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146EB6-C264-354A-871A-539F0E95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51" y="1900462"/>
            <a:ext cx="746512" cy="7666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57BCED-C1BC-A647-9BA0-817C832C0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503" y="1877697"/>
            <a:ext cx="849112" cy="8491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9238AF-F7A1-1947-A75C-6B28CE84A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773" y="1905593"/>
            <a:ext cx="845794" cy="8457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E484091-B510-C24B-809E-F566C80C5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9782" y="1997764"/>
            <a:ext cx="867809" cy="7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F1917-936E-9444-86D7-27E5BD7EAF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are the costs?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07000-F28E-774B-B048-3F3A4FFA07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7451" y="1492479"/>
            <a:ext cx="4072613" cy="3665222"/>
          </a:xfrm>
        </p:spPr>
        <p:txBody>
          <a:bodyPr/>
          <a:lstStyle/>
          <a:p>
            <a:r>
              <a:rPr lang="en-US" dirty="0"/>
              <a:t>WBL experiences </a:t>
            </a:r>
            <a:r>
              <a:rPr lang="en-US" dirty="0">
                <a:solidFill>
                  <a:schemeClr val="tx1"/>
                </a:solidFill>
              </a:rPr>
              <a:t>can be designed to match your available resources – both time and dollars – to benefit both the trainees and the business: </a:t>
            </a:r>
          </a:p>
          <a:p>
            <a:pPr marL="463550" lvl="1" indent="-2270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Job shadowing, workplace tours, project supervision and guest speaking can be offered with little or no direct cost</a:t>
            </a:r>
          </a:p>
          <a:p>
            <a:pPr marL="463550" lvl="1" indent="-227013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</a:rPr>
              <a:t>Internships and apprenticeship may involve more time and financial investment but also have larger returns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576CC86-3218-0444-A15B-EF471587FAD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tretch>
            <a:fillRect/>
          </a:stretch>
        </p:blipFill>
        <p:spPr>
          <a:xfrm>
            <a:off x="3390" y="0"/>
            <a:ext cx="6089220" cy="6858000"/>
          </a:xfr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491729-59DC-BB45-9A14-40A26A4649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54333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B86C1-FBBE-124A-88D1-8B4AB3B8F8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 we get started?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09E1C-C85D-1F4C-BBD2-8487419265B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LIST STEPS FOR HOW SMALL BUSINESS PARTNERS CAN WORK WITH YOUR PROGRAM / ORGANIZATION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Example below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 marL="342900" indent="-342900">
              <a:buAutoNum type="arabicPeriod"/>
            </a:pPr>
            <a:r>
              <a:rPr lang="en-US" dirty="0"/>
              <a:t>Let us know you are interested in offering a WBL opportunity for students or trainees and what industry your business is in.</a:t>
            </a:r>
          </a:p>
          <a:p>
            <a:pPr marL="342900" indent="-342900">
              <a:buAutoNum type="arabicPeriod"/>
            </a:pPr>
            <a:r>
              <a:rPr lang="en-US" dirty="0"/>
              <a:t>Our business engagement staff will meet with you to learn more about your business and the WBL opportunities you can offer.</a:t>
            </a:r>
          </a:p>
          <a:p>
            <a:pPr marL="342900" indent="-342900">
              <a:buAutoNum type="arabicPeriod"/>
            </a:pPr>
            <a:r>
              <a:rPr lang="en-US" dirty="0"/>
              <a:t>Our team will assess which of our programs would be the best fit and coordinate with you and our students to design and implement a high-quality WBL experience.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085BFFD-B505-D243-952B-4A93D41897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307588" y="0"/>
            <a:ext cx="3883152" cy="6858000"/>
          </a:xfr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E8A00E-227E-3E4C-986B-085BCB0D6B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53889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149629-6322-A54F-9E52-06BD8CF88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4550" y="3741220"/>
            <a:ext cx="9382900" cy="765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F35813-E841-4541-A824-B56F1A4954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154" y="4501735"/>
            <a:ext cx="9382900" cy="17921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0BCCA57-D37B-0B46-96FD-DF962CA2E04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EA6C01-BB1E-424D-A43F-DF4D05EFE6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12192000" cy="3429001"/>
          </a:xfrm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25C0B-F031-6B4E-9D51-57853B25597C}"/>
              </a:ext>
            </a:extLst>
          </p:cNvPr>
          <p:cNvSpPr txBox="1"/>
          <p:nvPr/>
        </p:nvSpPr>
        <p:spPr>
          <a:xfrm>
            <a:off x="1328287" y="1483850"/>
            <a:ext cx="96830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&lt;INSERT ORG STAFF PICTURE HERE&gt;</a:t>
            </a:r>
          </a:p>
        </p:txBody>
      </p:sp>
    </p:spTree>
    <p:extLst>
      <p:ext uri="{BB962C8B-B14F-4D97-AF65-F5344CB8AC3E}">
        <p14:creationId xmlns:p14="http://schemas.microsoft.com/office/powerpoint/2010/main" val="65541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29ABA5D-7BF8-D642-AF91-69FCE2ED8384}"/>
              </a:ext>
            </a:extLst>
          </p:cNvPr>
          <p:cNvSpPr/>
          <p:nvPr/>
        </p:nvSpPr>
        <p:spPr>
          <a:xfrm>
            <a:off x="-1652" y="0"/>
            <a:ext cx="70037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40C945-D742-DA40-BF7D-E0E26F57CEA0}"/>
              </a:ext>
            </a:extLst>
          </p:cNvPr>
          <p:cNvSpPr/>
          <p:nvPr/>
        </p:nvSpPr>
        <p:spPr>
          <a:xfrm>
            <a:off x="4172573" y="2589723"/>
            <a:ext cx="1663581" cy="16785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AA7FF0-3CAF-1C4D-98AC-F0983C399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Contact &amp; Resources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A90C50-09AB-9243-9916-BC434AFE7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348" y="1723684"/>
            <a:ext cx="5406888" cy="641321"/>
          </a:xfrm>
        </p:spPr>
        <p:txBody>
          <a:bodyPr/>
          <a:lstStyle/>
          <a:p>
            <a:pPr algn="l"/>
            <a:r>
              <a:rPr lang="en-US" b="1" dirty="0"/>
              <a:t>Want to know more or ready to offer WBL?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F1B95F-3BA9-484A-B75A-4407D9F9F6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EF90F5-90AB-2143-8A28-9772F2C06B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F47F85-7A4E-F745-9C9F-8293B16BE3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0CC2628-BF6D-3647-BFD3-04B43CF2B9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87E22D-A15B-474B-81FF-E73B4A6606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96A051-4FF4-6D48-9E97-B631EE8AAAE7}"/>
              </a:ext>
            </a:extLst>
          </p:cNvPr>
          <p:cNvSpPr txBox="1">
            <a:spLocks/>
          </p:cNvSpPr>
          <p:nvPr/>
        </p:nvSpPr>
        <p:spPr>
          <a:xfrm>
            <a:off x="476338" y="5082099"/>
            <a:ext cx="5619661" cy="1088262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Font typeface="Arial"/>
              <a:buNone/>
              <a:defRPr sz="1400" b="1" i="0" kern="400" cap="all" spc="15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</a:t>
            </a:r>
            <a:endParaRPr lang="en-US" dirty="0">
              <a:solidFill>
                <a:srgbClr val="FF0000"/>
              </a:solidFill>
            </a:endParaRPr>
          </a:p>
          <a:p>
            <a:pPr marL="460375" indent="-254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u="sng" cap="none" spc="0" dirty="0">
                <a:solidFill>
                  <a:srgbClr val="3A5DAB"/>
                </a:solidFill>
                <a:hlinkClick r:id="rId3"/>
              </a:rPr>
              <a:t>WBL: A Talent Development Opportunity </a:t>
            </a:r>
            <a:endParaRPr lang="en-US" b="0" u="sng" cap="none" spc="0" dirty="0">
              <a:solidFill>
                <a:srgbClr val="3A5DAB"/>
              </a:solidFill>
            </a:endParaRPr>
          </a:p>
          <a:p>
            <a:pPr marL="460375" indent="-254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u="sng" cap="none" spc="0" dirty="0">
                <a:solidFill>
                  <a:srgbClr val="3A5DA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JFF’s Center for Apprenticeship and Work-based Learning</a:t>
            </a:r>
            <a:endParaRPr lang="en-US" b="0" u="sng" cap="none" spc="0" dirty="0">
              <a:solidFill>
                <a:srgbClr val="3A5DAB"/>
              </a:solidFill>
            </a:endParaRPr>
          </a:p>
          <a:p>
            <a:pPr marL="460375" indent="-254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u="sng" cap="none" spc="0" dirty="0">
                <a:solidFill>
                  <a:srgbClr val="3A5DA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Small Business Majority</a:t>
            </a:r>
            <a:endParaRPr lang="en-US" b="0" u="sng" cap="none" spc="0" dirty="0">
              <a:solidFill>
                <a:srgbClr val="3A5DAB"/>
              </a:solidFill>
            </a:endParaRPr>
          </a:p>
          <a:p>
            <a:endParaRPr lang="en-US" b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F75E9-7C6D-FE47-ADD7-B5643A2A9C09}"/>
              </a:ext>
            </a:extLst>
          </p:cNvPr>
          <p:cNvSpPr txBox="1"/>
          <p:nvPr/>
        </p:nvSpPr>
        <p:spPr>
          <a:xfrm>
            <a:off x="596348" y="3440217"/>
            <a:ext cx="77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595959"/>
                </a:solidFill>
              </a:rPr>
              <a:t>Email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59B23-7326-BC42-8A20-6B2AD0793E59}"/>
              </a:ext>
            </a:extLst>
          </p:cNvPr>
          <p:cNvSpPr txBox="1"/>
          <p:nvPr/>
        </p:nvSpPr>
        <p:spPr>
          <a:xfrm>
            <a:off x="596348" y="3831086"/>
            <a:ext cx="77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595959"/>
                </a:solidFill>
              </a:rPr>
              <a:t>Phone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3F147-F621-B040-8D49-5E7E569C73F3}"/>
              </a:ext>
            </a:extLst>
          </p:cNvPr>
          <p:cNvSpPr txBox="1"/>
          <p:nvPr/>
        </p:nvSpPr>
        <p:spPr>
          <a:xfrm>
            <a:off x="596348" y="2435834"/>
            <a:ext cx="188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cap="all" spc="300" baseline="0" dirty="0">
                <a:solidFill>
                  <a:srgbClr val="595959"/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005532040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 Slid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rgbClr val="59595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2" id="{6710149A-582D-3742-96CD-BDC54B2318BE}" vid="{DFAE3D30-4EA1-6949-9475-E311DE2C05E6}"/>
    </a:ext>
  </a:extLst>
</a:theme>
</file>

<file path=ppt/theme/theme2.xml><?xml version="1.0" encoding="utf-8"?>
<a:theme xmlns:a="http://schemas.openxmlformats.org/drawingml/2006/main" name="Large Photography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6710149A-582D-3742-96CD-BDC54B2318BE}" vid="{DFAE3D30-4EA1-6949-9475-E311DE2C05E6}"/>
    </a:ext>
  </a:extLst>
</a:theme>
</file>

<file path=ppt/theme/theme3.xml><?xml version="1.0" encoding="utf-8"?>
<a:theme xmlns:a="http://schemas.openxmlformats.org/drawingml/2006/main" name="List Slid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6710149A-582D-3742-96CD-BDC54B2318BE}" vid="{DFAE3D30-4EA1-6949-9475-E311DE2C05E6}"/>
    </a:ext>
  </a:extLst>
</a:theme>
</file>

<file path=ppt/theme/theme4.xml><?xml version="1.0" encoding="utf-8"?>
<a:theme xmlns:a="http://schemas.openxmlformats.org/drawingml/2006/main" name="Ending Slid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6710149A-582D-3742-96CD-BDC54B2318BE}" vid="{DFAE3D30-4EA1-6949-9475-E311DE2C05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45989</TotalTime>
  <Words>469</Words>
  <Application>Microsoft Office PowerPoint</Application>
  <PresentationFormat>Widescreen</PresentationFormat>
  <Paragraphs>60</Paragraphs>
  <Slides>9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Introduction Slides</vt:lpstr>
      <vt:lpstr>Large Photography</vt:lpstr>
      <vt:lpstr>List Slides</vt:lpstr>
      <vt:lpstr>Ending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Devereaux</dc:creator>
  <cp:lastModifiedBy>Matt Poland</cp:lastModifiedBy>
  <cp:revision>177</cp:revision>
  <dcterms:created xsi:type="dcterms:W3CDTF">2018-01-29T15:19:36Z</dcterms:created>
  <dcterms:modified xsi:type="dcterms:W3CDTF">2018-11-02T23:19:56Z</dcterms:modified>
</cp:coreProperties>
</file>