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 id="2147483732" r:id="rId2"/>
  </p:sldMasterIdLst>
  <p:notesMasterIdLst>
    <p:notesMasterId r:id="rId50"/>
  </p:notesMasterIdLst>
  <p:handoutMasterIdLst>
    <p:handoutMasterId r:id="rId51"/>
  </p:handoutMasterIdLst>
  <p:sldIdLst>
    <p:sldId id="257" r:id="rId3"/>
    <p:sldId id="258" r:id="rId4"/>
    <p:sldId id="259" r:id="rId5"/>
    <p:sldId id="306" r:id="rId6"/>
    <p:sldId id="261" r:id="rId7"/>
    <p:sldId id="260" r:id="rId8"/>
    <p:sldId id="264" r:id="rId9"/>
    <p:sldId id="265" r:id="rId10"/>
    <p:sldId id="266"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8" r:id="rId48"/>
    <p:sldId id="305"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S" initials="NS" lastIdx="1" clrIdx="0"/>
  <p:cmAuthor id="1" name="Designe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ACA29"/>
    <a:srgbClr val="FBCB78"/>
    <a:srgbClr val="F89121"/>
    <a:srgbClr val="284151"/>
    <a:srgbClr val="FF40FF"/>
    <a:srgbClr val="28414F"/>
    <a:srgbClr val="333533"/>
    <a:srgbClr val="323942"/>
    <a:srgbClr val="F5A028"/>
    <a:srgbClr val="F8AD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85"/>
    <p:restoredTop sz="95928" autoAdjust="0"/>
  </p:normalViewPr>
  <p:slideViewPr>
    <p:cSldViewPr snapToGrid="0" snapToObjects="1">
      <p:cViewPr>
        <p:scale>
          <a:sx n="114" d="100"/>
          <a:sy n="114" d="100"/>
        </p:scale>
        <p:origin x="1408"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2816"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commentAuthors" Target="commentAuthors.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9DFC68-C3B3-B94C-965E-93AA56C24EBD}" type="datetimeFigureOut">
              <a:rPr lang="en-US" smtClean="0"/>
              <a:t>7/8/16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DBFFD2-794B-5E44-BEBD-8B6723B86530}" type="slidenum">
              <a:rPr lang="en-US" smtClean="0"/>
              <a:t>‹#›</a:t>
            </a:fld>
            <a:endParaRPr lang="en-US"/>
          </a:p>
        </p:txBody>
      </p:sp>
    </p:spTree>
    <p:extLst>
      <p:ext uri="{BB962C8B-B14F-4D97-AF65-F5344CB8AC3E}">
        <p14:creationId xmlns:p14="http://schemas.microsoft.com/office/powerpoint/2010/main" val="544057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E75CCE-FA2C-8348-BA26-778A1E7518C8}" type="datetimeFigureOut">
              <a:rPr lang="en-US" smtClean="0"/>
              <a:t>7/8/16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3229F7-8BEF-3D4C-A3CC-D492D6AFFA57}" type="slidenum">
              <a:rPr lang="en-US" smtClean="0"/>
              <a:t>‹#›</a:t>
            </a:fld>
            <a:endParaRPr lang="en-US"/>
          </a:p>
        </p:txBody>
      </p:sp>
    </p:spTree>
    <p:extLst>
      <p:ext uri="{BB962C8B-B14F-4D97-AF65-F5344CB8AC3E}">
        <p14:creationId xmlns:p14="http://schemas.microsoft.com/office/powerpoint/2010/main" val="22397651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Open</a:t>
            </a:r>
            <a:r>
              <a:rPr lang="en-US" dirty="0" smtClean="0"/>
              <a:t> section with introductions and goal setting.</a:t>
            </a:r>
          </a:p>
          <a:p>
            <a:endParaRPr lang="en-US" dirty="0"/>
          </a:p>
          <a:p>
            <a:r>
              <a:rPr lang="en-US" dirty="0" smtClean="0"/>
              <a:t>Ask the employer representatives to </a:t>
            </a:r>
          </a:p>
          <a:p>
            <a:pPr marL="171450" indent="-171450">
              <a:buFont typeface="Arial"/>
              <a:buChar char="•"/>
            </a:pPr>
            <a:r>
              <a:rPr lang="en-US" dirty="0" smtClean="0"/>
              <a:t>State their roles</a:t>
            </a:r>
          </a:p>
          <a:p>
            <a:pPr marL="171450" indent="-171450">
              <a:buFont typeface="Arial"/>
              <a:buChar char="•"/>
            </a:pPr>
            <a:r>
              <a:rPr lang="en-US" dirty="0" smtClean="0"/>
              <a:t>Briefly describe their interest in the work-based course model, and their experience in other work-based learning activities</a:t>
            </a:r>
          </a:p>
          <a:p>
            <a:endParaRPr lang="en-US" dirty="0"/>
          </a:p>
          <a:p>
            <a:r>
              <a:rPr lang="en-US" dirty="0" smtClean="0"/>
              <a:t>State goals for the training (overall)</a:t>
            </a:r>
          </a:p>
          <a:p>
            <a:pPr marL="171450" indent="-171450">
              <a:buFont typeface="Arial"/>
              <a:buChar char="•"/>
            </a:pPr>
            <a:r>
              <a:rPr lang="en-US" dirty="0"/>
              <a:t>Orient employer supervisors/mentors to work-based course model</a:t>
            </a:r>
          </a:p>
          <a:p>
            <a:pPr marL="171450" indent="-171450">
              <a:buFont typeface="Arial"/>
              <a:buChar char="•"/>
            </a:pPr>
            <a:r>
              <a:rPr lang="en-US" dirty="0" smtClean="0"/>
              <a:t>Train</a:t>
            </a:r>
            <a:r>
              <a:rPr lang="en-US" baseline="0" dirty="0" smtClean="0"/>
              <a:t> </a:t>
            </a:r>
            <a:r>
              <a:rPr lang="en-US" dirty="0"/>
              <a:t>supervisors</a:t>
            </a:r>
            <a:r>
              <a:rPr lang="en-US" baseline="0" dirty="0" smtClean="0"/>
              <a:t>/mentors in how to facilitate learning</a:t>
            </a:r>
          </a:p>
          <a:p>
            <a:pPr marL="171450" indent="-171450">
              <a:buFont typeface="Arial"/>
              <a:buChar char="•"/>
            </a:pPr>
            <a:r>
              <a:rPr lang="en-US" baseline="0" dirty="0" smtClean="0"/>
              <a:t>Provide strategies for delivering instruction and documenting learning</a:t>
            </a:r>
          </a:p>
          <a:p>
            <a:pPr marL="171450" indent="-171450">
              <a:buFont typeface="Arial"/>
              <a:buChar char="•"/>
            </a:pPr>
            <a:r>
              <a:rPr lang="en-US" baseline="0" dirty="0" smtClean="0"/>
              <a:t>Foster collaboration and partnership among industry employers and college faculty</a:t>
            </a:r>
          </a:p>
          <a:p>
            <a:pPr marL="0" indent="0">
              <a:buFont typeface="Arial"/>
              <a:buNone/>
            </a:pPr>
            <a:r>
              <a:rPr lang="en-US" baseline="0" dirty="0" smtClean="0"/>
              <a:t>NOTE: this first presentation is mostly definitional and designed to orient. Use this material to set the stage for the rest of the training. </a:t>
            </a:r>
          </a:p>
        </p:txBody>
      </p:sp>
      <p:sp>
        <p:nvSpPr>
          <p:cNvPr id="4" name="Slide Number Placeholder 3"/>
          <p:cNvSpPr>
            <a:spLocks noGrp="1"/>
          </p:cNvSpPr>
          <p:nvPr>
            <p:ph type="sldNum" sz="quarter" idx="10"/>
          </p:nvPr>
        </p:nvSpPr>
        <p:spPr/>
        <p:txBody>
          <a:bodyPr/>
          <a:lstStyle/>
          <a:p>
            <a:fld id="{EB8DDD23-0005-A748-9268-156599C49D33}" type="slidenum">
              <a:rPr lang="en-US" smtClean="0"/>
              <a:t>1</a:t>
            </a:fld>
            <a:endParaRPr lang="en-US"/>
          </a:p>
        </p:txBody>
      </p:sp>
    </p:spTree>
    <p:extLst>
      <p:ext uri="{BB962C8B-B14F-4D97-AF65-F5344CB8AC3E}">
        <p14:creationId xmlns:p14="http://schemas.microsoft.com/office/powerpoint/2010/main" val="2122699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Grow’s</a:t>
            </a:r>
            <a:r>
              <a:rPr lang="en-US" dirty="0" smtClean="0"/>
              <a:t> stages are intended to show how work-based activities have applicability and immediacy in learning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a:t>
            </a:r>
            <a:r>
              <a:rPr lang="en-US" baseline="0" dirty="0" smtClean="0"/>
              <a:t>how this </a:t>
            </a:r>
            <a:r>
              <a:rPr lang="en-US" dirty="0" smtClean="0"/>
              <a:t>connects to apprenticeships, and some forms of interning, where there are opportunities for Stages 3 and</a:t>
            </a:r>
            <a:r>
              <a:rPr lang="en-US" baseline="0" dirty="0" smtClean="0"/>
              <a:t> 4.</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Work-based</a:t>
            </a:r>
            <a:r>
              <a:rPr lang="en-US" baseline="0" dirty="0" smtClean="0"/>
              <a:t> courses may be staged with some coursework and some lab work before the work-based learning occurs on site.</a:t>
            </a:r>
            <a:endParaRPr lang="en-US" dirty="0" smtClean="0"/>
          </a:p>
          <a:p>
            <a:endParaRPr lang="en-US" dirty="0" smtClean="0"/>
          </a:p>
          <a:p>
            <a:r>
              <a:rPr lang="en-US" dirty="0" smtClean="0"/>
              <a:t>Here, connect the supervisor’s role to the teacher: as worker</a:t>
            </a:r>
            <a:r>
              <a:rPr lang="en-US" baseline="0" dirty="0" smtClean="0"/>
              <a:t> progresses, instruction shifts and the need for adapted learning techniques emerges. Note how when a worker is new at a task, the supervisor role is more directive. As the worker advances, the role of the supervisor becomes less directive and more facilitative: the student is more involved, and the supervisor is more of a guide. This is a continuum.</a:t>
            </a:r>
          </a:p>
          <a:p>
            <a:endParaRPr lang="en-US" baseline="0" dirty="0" smtClean="0"/>
          </a:p>
        </p:txBody>
      </p:sp>
      <p:sp>
        <p:nvSpPr>
          <p:cNvPr id="4" name="Slide Number Placeholder 3"/>
          <p:cNvSpPr>
            <a:spLocks noGrp="1"/>
          </p:cNvSpPr>
          <p:nvPr>
            <p:ph type="sldNum" sz="quarter" idx="10"/>
          </p:nvPr>
        </p:nvSpPr>
        <p:spPr/>
        <p:txBody>
          <a:bodyPr/>
          <a:lstStyle/>
          <a:p>
            <a:fld id="{F3AD14E7-539D-E94B-A009-E528E7C6EFD7}" type="slidenum">
              <a:rPr lang="en-US" smtClean="0"/>
              <a:t>11</a:t>
            </a:fld>
            <a:endParaRPr lang="en-US"/>
          </a:p>
        </p:txBody>
      </p:sp>
    </p:spTree>
    <p:extLst>
      <p:ext uri="{BB962C8B-B14F-4D97-AF65-F5344CB8AC3E}">
        <p14:creationId xmlns:p14="http://schemas.microsoft.com/office/powerpoint/2010/main" val="906268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baseline="0" dirty="0" smtClean="0"/>
              <a:t>Experiential learning: the heart of </a:t>
            </a:r>
            <a:r>
              <a:rPr lang="en-US" dirty="0"/>
              <a:t>work-based courses</a:t>
            </a:r>
            <a:r>
              <a:rPr lang="en-US" baseline="0" dirty="0" smtClean="0"/>
              <a:t>.</a:t>
            </a:r>
          </a:p>
          <a:p>
            <a:pPr>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Experiential learning shows how learning through doing is vital for on-the-job training, and it harnesses the power of experiences in the workplace to drive understanding and skill development. It is continuous, and draws on foundation knowledge.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77D9B792-5649-46DC-8D34-E0F3BCD84EDE}" type="slidenum">
              <a:rPr lang="en-US" smtClean="0"/>
              <a:pPr>
                <a:defRPr/>
              </a:pPr>
              <a:t>12</a:t>
            </a:fld>
            <a:endParaRPr lang="en-US"/>
          </a:p>
        </p:txBody>
      </p:sp>
    </p:spTree>
    <p:extLst>
      <p:ext uri="{BB962C8B-B14F-4D97-AF65-F5344CB8AC3E}">
        <p14:creationId xmlns:p14="http://schemas.microsoft.com/office/powerpoint/2010/main" val="1974639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David Kolb</a:t>
            </a:r>
            <a:r>
              <a:rPr lang="en-US" baseline="0" dirty="0" smtClean="0"/>
              <a:t> is a learning theorist who coined the term “experiential learning.” His work focuses on how students use experiences to drive understanding and skill development. This is particularly important for a work-based model, as students will be experiencing things on the job they have yet to learn in class; this is important, as it propels </a:t>
            </a:r>
            <a:r>
              <a:rPr lang="en-US" baseline="0" dirty="0" smtClean="0">
                <a:solidFill>
                  <a:srgbClr val="000000"/>
                </a:solidFill>
              </a:rPr>
              <a:t>students along </a:t>
            </a:r>
            <a:r>
              <a:rPr lang="en-US" baseline="0" dirty="0" smtClean="0"/>
              <a:t>the cycle of doing, learning, practicing, and reflecting. </a:t>
            </a:r>
          </a:p>
          <a:p>
            <a:endParaRPr lang="en-US" baseline="0" dirty="0" smtClean="0"/>
          </a:p>
          <a:p>
            <a:r>
              <a:rPr lang="en-US" baseline="0" dirty="0" smtClean="0"/>
              <a:t>Read through some of these main points. Ask participants how they relate to their work with employees. </a:t>
            </a:r>
            <a:endParaRPr lang="en-US" dirty="0"/>
          </a:p>
        </p:txBody>
      </p:sp>
      <p:sp>
        <p:nvSpPr>
          <p:cNvPr id="4" name="Slide Number Placeholder 3"/>
          <p:cNvSpPr>
            <a:spLocks noGrp="1"/>
          </p:cNvSpPr>
          <p:nvPr>
            <p:ph type="sldNum" sz="quarter" idx="10"/>
          </p:nvPr>
        </p:nvSpPr>
        <p:spPr/>
        <p:txBody>
          <a:bodyPr/>
          <a:lstStyle/>
          <a:p>
            <a:fld id="{1B491D7C-8211-C74E-B2B9-7F1714D00C0E}" type="slidenum">
              <a:rPr lang="en-US" smtClean="0"/>
              <a:t>13</a:t>
            </a:fld>
            <a:endParaRPr lang="en-US"/>
          </a:p>
        </p:txBody>
      </p:sp>
    </p:spTree>
    <p:extLst>
      <p:ext uri="{BB962C8B-B14F-4D97-AF65-F5344CB8AC3E}">
        <p14:creationId xmlns:p14="http://schemas.microsoft.com/office/powerpoint/2010/main" val="1730155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a:t>
            </a:r>
            <a:r>
              <a:rPr lang="en-US" baseline="0" dirty="0" smtClean="0"/>
              <a:t> this diagram, stress that it is a CYCLE and a PROCESS. Learning here starts with experiencing something, then reflecting while watching someone perform a task, then thinking about how it is connected and what it entails, then practicing the skill for themselves. This cycle is explicit, and may seem like it is drawn out (many times on the job, this cycle happens very quickly!), but, it is important to note that this is how learning takes place and making this explicit with supervisors will allow them to understand where a student falls on the cycle at any given point. </a:t>
            </a:r>
          </a:p>
          <a:p>
            <a:endParaRPr lang="en-US" baseline="0" dirty="0" smtClean="0"/>
          </a:p>
        </p:txBody>
      </p:sp>
      <p:sp>
        <p:nvSpPr>
          <p:cNvPr id="4" name="Slide Number Placeholder 3"/>
          <p:cNvSpPr>
            <a:spLocks noGrp="1"/>
          </p:cNvSpPr>
          <p:nvPr>
            <p:ph type="sldNum" sz="quarter" idx="10"/>
          </p:nvPr>
        </p:nvSpPr>
        <p:spPr/>
        <p:txBody>
          <a:bodyPr/>
          <a:lstStyle/>
          <a:p>
            <a:pPr>
              <a:defRPr/>
            </a:pPr>
            <a:fld id="{77D9B792-5649-46DC-8D34-E0F3BCD84EDE}" type="slidenum">
              <a:rPr lang="en-US" smtClean="0"/>
              <a:pPr>
                <a:defRPr/>
              </a:pPr>
              <a:t>14</a:t>
            </a:fld>
            <a:endParaRPr lang="en-US"/>
          </a:p>
        </p:txBody>
      </p:sp>
    </p:spTree>
    <p:extLst>
      <p:ext uri="{BB962C8B-B14F-4D97-AF65-F5344CB8AC3E}">
        <p14:creationId xmlns:p14="http://schemas.microsoft.com/office/powerpoint/2010/main" val="1669214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Connecting learning on the job to college:</a:t>
            </a:r>
          </a:p>
          <a:p>
            <a:r>
              <a:rPr lang="en-US" dirty="0" smtClean="0"/>
              <a:t>Ask participants if these assumptions ring</a:t>
            </a:r>
            <a:r>
              <a:rPr lang="en-US" baseline="0" dirty="0" smtClean="0"/>
              <a:t> true. Do they think that student workers need to see college as attainable, and see a path to their future? How could this improve worker performance? </a:t>
            </a:r>
          </a:p>
          <a:p>
            <a:endParaRPr lang="en-US" baseline="0" dirty="0" smtClean="0"/>
          </a:p>
        </p:txBody>
      </p:sp>
      <p:sp>
        <p:nvSpPr>
          <p:cNvPr id="4" name="Slide Number Placeholder 3"/>
          <p:cNvSpPr>
            <a:spLocks noGrp="1"/>
          </p:cNvSpPr>
          <p:nvPr>
            <p:ph type="sldNum" sz="quarter" idx="10"/>
          </p:nvPr>
        </p:nvSpPr>
        <p:spPr/>
        <p:txBody>
          <a:bodyPr/>
          <a:lstStyle/>
          <a:p>
            <a:fld id="{F3AD14E7-539D-E94B-A009-E528E7C6EFD7}" type="slidenum">
              <a:rPr lang="en-US" smtClean="0"/>
              <a:t>15</a:t>
            </a:fld>
            <a:endParaRPr lang="en-US"/>
          </a:p>
        </p:txBody>
      </p:sp>
    </p:spTree>
    <p:extLst>
      <p:ext uri="{BB962C8B-B14F-4D97-AF65-F5344CB8AC3E}">
        <p14:creationId xmlns:p14="http://schemas.microsoft.com/office/powerpoint/2010/main" val="1132405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a:t>
            </a:r>
            <a:r>
              <a:rPr lang="en-US" baseline="0" dirty="0" smtClean="0"/>
              <a:t> these as discussion questions. (See facilitator’s guide in Section 4, and especially the discussion strategies in Tool 4-3.)</a:t>
            </a:r>
          </a:p>
          <a:p>
            <a:endParaRPr lang="en-US" baseline="0" dirty="0" smtClean="0"/>
          </a:p>
          <a:p>
            <a:r>
              <a:rPr lang="en-US" baseline="0" dirty="0" smtClean="0"/>
              <a:t>Formats could include: </a:t>
            </a:r>
          </a:p>
          <a:p>
            <a:r>
              <a:rPr lang="en-US" baseline="0" dirty="0" smtClean="0"/>
              <a:t>Think-pair-share</a:t>
            </a:r>
          </a:p>
          <a:p>
            <a:r>
              <a:rPr lang="en-US" baseline="0" dirty="0" smtClean="0"/>
              <a:t>Group discussions</a:t>
            </a:r>
          </a:p>
          <a:p>
            <a:endParaRPr lang="en-US" dirty="0" smtClean="0"/>
          </a:p>
        </p:txBody>
      </p:sp>
      <p:sp>
        <p:nvSpPr>
          <p:cNvPr id="4" name="Slide Number Placeholder 3"/>
          <p:cNvSpPr>
            <a:spLocks noGrp="1"/>
          </p:cNvSpPr>
          <p:nvPr>
            <p:ph type="sldNum" sz="quarter" idx="10"/>
          </p:nvPr>
        </p:nvSpPr>
        <p:spPr/>
        <p:txBody>
          <a:bodyPr/>
          <a:lstStyle/>
          <a:p>
            <a:fld id="{F3AD14E7-539D-E94B-A009-E528E7C6EFD7}" type="slidenum">
              <a:rPr lang="en-US" smtClean="0"/>
              <a:t>16</a:t>
            </a:fld>
            <a:endParaRPr lang="en-US"/>
          </a:p>
        </p:txBody>
      </p:sp>
    </p:spTree>
    <p:extLst>
      <p:ext uri="{BB962C8B-B14F-4D97-AF65-F5344CB8AC3E}">
        <p14:creationId xmlns:p14="http://schemas.microsoft.com/office/powerpoint/2010/main" val="3147581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AD14E7-539D-E94B-A009-E528E7C6EFD7}" type="slidenum">
              <a:rPr lang="en-US" smtClean="0"/>
              <a:t>17</a:t>
            </a:fld>
            <a:endParaRPr lang="en-US"/>
          </a:p>
        </p:txBody>
      </p:sp>
    </p:spTree>
    <p:extLst>
      <p:ext uri="{BB962C8B-B14F-4D97-AF65-F5344CB8AC3E}">
        <p14:creationId xmlns:p14="http://schemas.microsoft.com/office/powerpoint/2010/main" val="2947971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section will be delivered in a facilitated</a:t>
            </a:r>
            <a:r>
              <a:rPr lang="en-US" baseline="0" dirty="0" smtClean="0"/>
              <a:t> conversation format. </a:t>
            </a:r>
          </a:p>
          <a:p>
            <a:r>
              <a:rPr lang="en-US" baseline="0" dirty="0" smtClean="0"/>
              <a:t>At tables, have companies work together with a faculty facilitator to discuss and answer the following questions. Faculty facilitators will take notes and share with the group high-level take</a:t>
            </a:r>
            <a:r>
              <a:rPr lang="en-US" baseline="0" dirty="0" err="1" smtClean="0"/>
              <a:t>aways</a:t>
            </a:r>
            <a:r>
              <a:rPr lang="en-US" baseline="0" dirty="0" smtClean="0"/>
              <a:t>. </a:t>
            </a:r>
          </a:p>
          <a:p>
            <a:endParaRPr lang="en-US" baseline="0" dirty="0" smtClean="0"/>
          </a:p>
          <a:p>
            <a:r>
              <a:rPr lang="en-US" baseline="0" dirty="0" smtClean="0"/>
              <a:t>The goal of this section is to provide an opportunity for supervisors to share their experience so far, discuss aspects of the model, and discuss the process for design. </a:t>
            </a:r>
          </a:p>
          <a:p>
            <a:r>
              <a:rPr lang="en-US" baseline="0" dirty="0" smtClean="0"/>
              <a:t>These questions are prompts, and many conversations will expand on these or omit some as they see fit. Use this content to inform how you deliver the rest of the training. </a:t>
            </a:r>
          </a:p>
          <a:p>
            <a:endParaRPr lang="en-US" dirty="0"/>
          </a:p>
        </p:txBody>
      </p:sp>
      <p:sp>
        <p:nvSpPr>
          <p:cNvPr id="4" name="Slide Number Placeholder 3"/>
          <p:cNvSpPr>
            <a:spLocks noGrp="1"/>
          </p:cNvSpPr>
          <p:nvPr>
            <p:ph type="sldNum" sz="quarter" idx="10"/>
          </p:nvPr>
        </p:nvSpPr>
        <p:spPr/>
        <p:txBody>
          <a:bodyPr/>
          <a:lstStyle/>
          <a:p>
            <a:fld id="{E93229F7-8BEF-3D4C-A3CC-D492D6AFFA57}" type="slidenum">
              <a:rPr lang="en-US" smtClean="0"/>
              <a:t>18</a:t>
            </a:fld>
            <a:endParaRPr lang="en-US"/>
          </a:p>
        </p:txBody>
      </p:sp>
    </p:spTree>
    <p:extLst>
      <p:ext uri="{BB962C8B-B14F-4D97-AF65-F5344CB8AC3E}">
        <p14:creationId xmlns:p14="http://schemas.microsoft.com/office/powerpoint/2010/main" val="515976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229F7-8BEF-3D4C-A3CC-D492D6AFFA57}" type="slidenum">
              <a:rPr lang="en-US" smtClean="0"/>
              <a:t>19</a:t>
            </a:fld>
            <a:endParaRPr lang="en-US"/>
          </a:p>
        </p:txBody>
      </p:sp>
    </p:spTree>
    <p:extLst>
      <p:ext uri="{BB962C8B-B14F-4D97-AF65-F5344CB8AC3E}">
        <p14:creationId xmlns:p14="http://schemas.microsoft.com/office/powerpoint/2010/main" val="3317317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229F7-8BEF-3D4C-A3CC-D492D6AFFA57}" type="slidenum">
              <a:rPr lang="en-US" smtClean="0"/>
              <a:t>20</a:t>
            </a:fld>
            <a:endParaRPr lang="en-US"/>
          </a:p>
        </p:txBody>
      </p:sp>
    </p:spTree>
    <p:extLst>
      <p:ext uri="{BB962C8B-B14F-4D97-AF65-F5344CB8AC3E}">
        <p14:creationId xmlns:p14="http://schemas.microsoft.com/office/powerpoint/2010/main" val="2934884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the definition of work-based courses.</a:t>
            </a:r>
            <a:r>
              <a:rPr lang="en-US" baseline="0" dirty="0" smtClean="0"/>
              <a:t> </a:t>
            </a:r>
          </a:p>
          <a:p>
            <a:r>
              <a:rPr lang="en-US" baseline="0" dirty="0" smtClean="0"/>
              <a:t>Ask participants how they think this may look in their worksites to generate conversation.</a:t>
            </a:r>
          </a:p>
        </p:txBody>
      </p:sp>
      <p:sp>
        <p:nvSpPr>
          <p:cNvPr id="4" name="Slide Number Placeholder 3"/>
          <p:cNvSpPr>
            <a:spLocks noGrp="1"/>
          </p:cNvSpPr>
          <p:nvPr>
            <p:ph type="sldNum" sz="quarter" idx="10"/>
          </p:nvPr>
        </p:nvSpPr>
        <p:spPr/>
        <p:txBody>
          <a:bodyPr/>
          <a:lstStyle/>
          <a:p>
            <a:fld id="{EB8DDD23-0005-A748-9268-156599C49D33}" type="slidenum">
              <a:rPr lang="en-US" smtClean="0"/>
              <a:t>2</a:t>
            </a:fld>
            <a:endParaRPr lang="en-US"/>
          </a:p>
        </p:txBody>
      </p:sp>
    </p:spTree>
    <p:extLst>
      <p:ext uri="{BB962C8B-B14F-4D97-AF65-F5344CB8AC3E}">
        <p14:creationId xmlns:p14="http://schemas.microsoft.com/office/powerpoint/2010/main" val="1628008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229F7-8BEF-3D4C-A3CC-D492D6AFFA57}" type="slidenum">
              <a:rPr lang="en-US" smtClean="0"/>
              <a:t>21</a:t>
            </a:fld>
            <a:endParaRPr lang="en-US"/>
          </a:p>
        </p:txBody>
      </p:sp>
    </p:spTree>
    <p:extLst>
      <p:ext uri="{BB962C8B-B14F-4D97-AF65-F5344CB8AC3E}">
        <p14:creationId xmlns:p14="http://schemas.microsoft.com/office/powerpoint/2010/main" val="3943662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3229F7-8BEF-3D4C-A3CC-D492D6AFFA57}" type="slidenum">
              <a:rPr lang="en-US" smtClean="0"/>
              <a:t>22</a:t>
            </a:fld>
            <a:endParaRPr lang="en-US"/>
          </a:p>
        </p:txBody>
      </p:sp>
    </p:spTree>
    <p:extLst>
      <p:ext uri="{BB962C8B-B14F-4D97-AF65-F5344CB8AC3E}">
        <p14:creationId xmlns:p14="http://schemas.microsoft.com/office/powerpoint/2010/main" val="2800019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3229F7-8BEF-3D4C-A3CC-D492D6AFFA57}" type="slidenum">
              <a:rPr lang="en-US" smtClean="0"/>
              <a:t>23</a:t>
            </a:fld>
            <a:endParaRPr lang="en-US"/>
          </a:p>
        </p:txBody>
      </p:sp>
    </p:spTree>
    <p:extLst>
      <p:ext uri="{BB962C8B-B14F-4D97-AF65-F5344CB8AC3E}">
        <p14:creationId xmlns:p14="http://schemas.microsoft.com/office/powerpoint/2010/main" val="2510317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the Training Goals:</a:t>
            </a:r>
            <a:r>
              <a:rPr lang="en-US" baseline="0" dirty="0" smtClean="0"/>
              <a:t> </a:t>
            </a:r>
          </a:p>
          <a:p>
            <a:endParaRPr lang="en-US" baseline="0" dirty="0" smtClean="0"/>
          </a:p>
          <a:p>
            <a:r>
              <a:rPr lang="en-US" baseline="0" dirty="0" smtClean="0"/>
              <a:t>This section is designed to outline the qualities of an effective supervisor, discuss student motivation, and introduce instructional strategies for the workplace.</a:t>
            </a:r>
            <a:endParaRPr lang="en-US" dirty="0"/>
          </a:p>
        </p:txBody>
      </p:sp>
      <p:sp>
        <p:nvSpPr>
          <p:cNvPr id="4" name="Slide Number Placeholder 3"/>
          <p:cNvSpPr>
            <a:spLocks noGrp="1"/>
          </p:cNvSpPr>
          <p:nvPr>
            <p:ph type="sldNum" sz="quarter" idx="10"/>
          </p:nvPr>
        </p:nvSpPr>
        <p:spPr/>
        <p:txBody>
          <a:bodyPr/>
          <a:lstStyle/>
          <a:p>
            <a:fld id="{EA476F6C-F471-074F-945D-4A2507AC8083}" type="slidenum">
              <a:rPr lang="en-US" smtClean="0"/>
              <a:t>24</a:t>
            </a:fld>
            <a:endParaRPr lang="en-US"/>
          </a:p>
        </p:txBody>
      </p:sp>
    </p:spTree>
    <p:extLst>
      <p:ext uri="{BB962C8B-B14F-4D97-AF65-F5344CB8AC3E}">
        <p14:creationId xmlns:p14="http://schemas.microsoft.com/office/powerpoint/2010/main" val="1101665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makes a skilled supervisor or mentor?</a:t>
            </a:r>
          </a:p>
          <a:p>
            <a:endParaRPr lang="en-US" dirty="0" smtClean="0"/>
          </a:p>
          <a:p>
            <a:r>
              <a:rPr lang="en-US" dirty="0" smtClean="0"/>
              <a:t>Expertise:</a:t>
            </a:r>
            <a:r>
              <a:rPr lang="en-US" baseline="0" dirty="0" smtClean="0"/>
              <a:t> Knows something valuable, knows it well, is prepared to convey it</a:t>
            </a:r>
          </a:p>
          <a:p>
            <a:r>
              <a:rPr lang="en-US" baseline="0" dirty="0" smtClean="0"/>
              <a:t>Empathy: Has realistic understanding of learner’s needs and expectations, has adapted instruction/supervision to the learner’s level, considers the learner’s perspective</a:t>
            </a:r>
          </a:p>
          <a:p>
            <a:r>
              <a:rPr lang="en-US" baseline="0" dirty="0" smtClean="0"/>
              <a:t>Enthusiasm: Committed and cares about what is taught, expresses energy and interest in the subject (mentoring, modeling behavior)</a:t>
            </a:r>
          </a:p>
          <a:p>
            <a:r>
              <a:rPr lang="en-US" baseline="0" dirty="0" smtClean="0"/>
              <a:t>Clarity: Uses the power of language, can be understood, provides opportunities for learners to understand something if not clear from the beginning</a:t>
            </a:r>
          </a:p>
          <a:p>
            <a:endParaRPr lang="en-US" baseline="0" dirty="0" smtClean="0"/>
          </a:p>
          <a:p>
            <a:r>
              <a:rPr lang="en-US" baseline="0" dirty="0" smtClean="0"/>
              <a:t>Note how each supervisor was chosen by their company for this role. Discuss why this vote of confidence is important, and what it means for their work with students. Highlight this role as a POSITIVE. </a:t>
            </a:r>
          </a:p>
        </p:txBody>
      </p:sp>
      <p:sp>
        <p:nvSpPr>
          <p:cNvPr id="4" name="Slide Number Placeholder 3"/>
          <p:cNvSpPr>
            <a:spLocks noGrp="1"/>
          </p:cNvSpPr>
          <p:nvPr>
            <p:ph type="sldNum" sz="quarter" idx="10"/>
          </p:nvPr>
        </p:nvSpPr>
        <p:spPr/>
        <p:txBody>
          <a:bodyPr/>
          <a:lstStyle/>
          <a:p>
            <a:fld id="{EA476F6C-F471-074F-945D-4A2507AC8083}" type="slidenum">
              <a:rPr lang="en-US" smtClean="0"/>
              <a:t>25</a:t>
            </a:fld>
            <a:endParaRPr lang="en-US"/>
          </a:p>
        </p:txBody>
      </p:sp>
    </p:spTree>
    <p:extLst>
      <p:ext uri="{BB962C8B-B14F-4D97-AF65-F5344CB8AC3E}">
        <p14:creationId xmlns:p14="http://schemas.microsoft.com/office/powerpoint/2010/main" val="1101665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Flip</a:t>
            </a:r>
            <a:r>
              <a:rPr lang="en-US" baseline="0" dirty="0" smtClean="0"/>
              <a:t> side of motivating supervisors: motivating conditions for workers</a:t>
            </a:r>
          </a:p>
          <a:p>
            <a:endParaRPr lang="en-US" dirty="0" smtClean="0"/>
          </a:p>
          <a:p>
            <a:r>
              <a:rPr lang="en-US" dirty="0" smtClean="0"/>
              <a:t>Adult students</a:t>
            </a:r>
            <a:r>
              <a:rPr lang="en-US" baseline="0" dirty="0" smtClean="0"/>
              <a:t> (especially at work) are more motivated because their learning is tied to their current work. </a:t>
            </a:r>
          </a:p>
          <a:p>
            <a:r>
              <a:rPr lang="en-US" baseline="0" dirty="0" smtClean="0"/>
              <a:t>Supervisors can leverage this motivation on the job for job quality. If a worker is invested, and sees that their company is invested, they are more likely to perform at a higher level.</a:t>
            </a:r>
          </a:p>
          <a:p>
            <a:endParaRPr lang="en-US" baseline="0" dirty="0" smtClean="0"/>
          </a:p>
          <a:p>
            <a:r>
              <a:rPr lang="en-US" baseline="0" dirty="0" smtClean="0"/>
              <a:t>You can “grow your own workforce” this way. </a:t>
            </a:r>
          </a:p>
          <a:p>
            <a:endParaRPr lang="en-US" dirty="0"/>
          </a:p>
        </p:txBody>
      </p:sp>
      <p:sp>
        <p:nvSpPr>
          <p:cNvPr id="4" name="Slide Number Placeholder 3"/>
          <p:cNvSpPr>
            <a:spLocks noGrp="1"/>
          </p:cNvSpPr>
          <p:nvPr>
            <p:ph type="sldNum" sz="quarter" idx="10"/>
          </p:nvPr>
        </p:nvSpPr>
        <p:spPr/>
        <p:txBody>
          <a:bodyPr/>
          <a:lstStyle/>
          <a:p>
            <a:fld id="{EA476F6C-F471-074F-945D-4A2507AC8083}" type="slidenum">
              <a:rPr lang="en-US" smtClean="0"/>
              <a:t>26</a:t>
            </a:fld>
            <a:endParaRPr lang="en-US"/>
          </a:p>
        </p:txBody>
      </p:sp>
    </p:spTree>
    <p:extLst>
      <p:ext uri="{BB962C8B-B14F-4D97-AF65-F5344CB8AC3E}">
        <p14:creationId xmlns:p14="http://schemas.microsoft.com/office/powerpoint/2010/main" val="1101665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Reintroduce</a:t>
            </a:r>
            <a:r>
              <a:rPr lang="en-US" baseline="0" dirty="0" smtClean="0"/>
              <a:t> stages of learning autonomy matrix. </a:t>
            </a:r>
          </a:p>
          <a:p>
            <a:endParaRPr lang="en-US" dirty="0" smtClean="0"/>
          </a:p>
          <a:p>
            <a:r>
              <a:rPr lang="en-US" dirty="0" smtClean="0"/>
              <a:t>Remember</a:t>
            </a:r>
            <a:r>
              <a:rPr lang="en-US" baseline="0" dirty="0" smtClean="0"/>
              <a:t> motivation, and how it evolves. If your goal is to reach the self-directed learner, then scaffold your content. As the learner progresses, so too do your tactics in instruction and coaching. </a:t>
            </a:r>
          </a:p>
          <a:p>
            <a:r>
              <a:rPr lang="en-US" baseline="0" dirty="0" smtClean="0"/>
              <a:t>Ask participants how they can tell if a worker is progressing. How do they determine if a worker is ready to complete a task on his own?</a:t>
            </a:r>
          </a:p>
          <a:p>
            <a:endParaRPr lang="en-US" dirty="0"/>
          </a:p>
        </p:txBody>
      </p:sp>
      <p:sp>
        <p:nvSpPr>
          <p:cNvPr id="4" name="Slide Number Placeholder 3"/>
          <p:cNvSpPr>
            <a:spLocks noGrp="1"/>
          </p:cNvSpPr>
          <p:nvPr>
            <p:ph type="sldNum" sz="quarter" idx="10"/>
          </p:nvPr>
        </p:nvSpPr>
        <p:spPr/>
        <p:txBody>
          <a:bodyPr/>
          <a:lstStyle/>
          <a:p>
            <a:fld id="{EA476F6C-F471-074F-945D-4A2507AC8083}" type="slidenum">
              <a:rPr lang="en-US" smtClean="0"/>
              <a:t>27</a:t>
            </a:fld>
            <a:endParaRPr lang="en-US"/>
          </a:p>
        </p:txBody>
      </p:sp>
    </p:spTree>
    <p:extLst>
      <p:ext uri="{BB962C8B-B14F-4D97-AF65-F5344CB8AC3E}">
        <p14:creationId xmlns:p14="http://schemas.microsoft.com/office/powerpoint/2010/main" val="1101665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Reminder of Kolb’s learning model.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Instruction at each part will need to reflect its place in the cycle.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Experience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Demonstration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Thinking/processing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77D9B792-5649-46DC-8D34-E0F3BCD84EDE}" type="slidenum">
              <a:rPr lang="en-US" smtClean="0"/>
              <a:pPr>
                <a:defRPr/>
              </a:pPr>
              <a:t>28</a:t>
            </a:fld>
            <a:endParaRPr lang="en-US"/>
          </a:p>
        </p:txBody>
      </p:sp>
    </p:spTree>
    <p:extLst>
      <p:ext uri="{BB962C8B-B14F-4D97-AF65-F5344CB8AC3E}">
        <p14:creationId xmlns:p14="http://schemas.microsoft.com/office/powerpoint/2010/main" val="2003775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 to highlight multiple</a:t>
            </a:r>
            <a:r>
              <a:rPr lang="en-US" baseline="0" dirty="0" smtClean="0"/>
              <a:t> ways of presenting knowledge. (Telling, showing, demonstrating with visuals, etc.)</a:t>
            </a:r>
          </a:p>
          <a:p>
            <a:r>
              <a:rPr lang="en-US" baseline="0" dirty="0" smtClean="0"/>
              <a:t>Was this skill or concept taught in the classroom already? Are students familiar with it? Activate background knowledge and stimulate thought.</a:t>
            </a:r>
          </a:p>
          <a:p>
            <a:endParaRPr lang="en-US" baseline="0" dirty="0" smtClean="0"/>
          </a:p>
          <a:p>
            <a:r>
              <a:rPr lang="en-US" baseline="0" dirty="0" smtClean="0"/>
              <a:t>Prompt participants: What stage of learner (Grow’s learning autonomy) is this?</a:t>
            </a:r>
          </a:p>
          <a:p>
            <a:endParaRPr lang="en-US" baseline="0" dirty="0" smtClean="0"/>
          </a:p>
          <a:p>
            <a:endParaRPr lang="en-US" baseline="0" dirty="0" smtClean="0"/>
          </a:p>
          <a:p>
            <a:r>
              <a:rPr lang="en-US" b="1" dirty="0" smtClean="0"/>
              <a:t>Discussion Questions</a:t>
            </a:r>
          </a:p>
          <a:p>
            <a:r>
              <a:rPr lang="en-US" dirty="0" smtClean="0"/>
              <a:t>How do you introduce concepts on the job? Have you ever had an employee be able to do something, but not explain why or how they have done it?</a:t>
            </a:r>
            <a:endParaRPr lang="en-US" dirty="0"/>
          </a:p>
        </p:txBody>
      </p:sp>
      <p:sp>
        <p:nvSpPr>
          <p:cNvPr id="4" name="Slide Number Placeholder 3"/>
          <p:cNvSpPr>
            <a:spLocks noGrp="1"/>
          </p:cNvSpPr>
          <p:nvPr>
            <p:ph type="sldNum" sz="quarter" idx="10"/>
          </p:nvPr>
        </p:nvSpPr>
        <p:spPr/>
        <p:txBody>
          <a:bodyPr/>
          <a:lstStyle/>
          <a:p>
            <a:fld id="{EA476F6C-F471-074F-945D-4A2507AC8083}" type="slidenum">
              <a:rPr lang="en-US" smtClean="0"/>
              <a:t>29</a:t>
            </a:fld>
            <a:endParaRPr lang="en-US"/>
          </a:p>
        </p:txBody>
      </p:sp>
    </p:spTree>
    <p:extLst>
      <p:ext uri="{BB962C8B-B14F-4D97-AF65-F5344CB8AC3E}">
        <p14:creationId xmlns:p14="http://schemas.microsoft.com/office/powerpoint/2010/main" val="232267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 questions to ask: What did I just</a:t>
            </a:r>
            <a:r>
              <a:rPr lang="en-US" baseline="0" dirty="0" smtClean="0"/>
              <a:t> demonstrate? What did you see? What steps did I take to complete this task? </a:t>
            </a:r>
          </a:p>
          <a:p>
            <a:endParaRPr lang="en-US" baseline="0" dirty="0" smtClean="0"/>
          </a:p>
          <a:p>
            <a:r>
              <a:rPr lang="en-US" baseline="0" dirty="0" smtClean="0"/>
              <a:t>Prompt participants: What stage of </a:t>
            </a:r>
            <a:r>
              <a:rPr lang="en-US" baseline="0" dirty="0" err="1" smtClean="0"/>
              <a:t>Grow’s</a:t>
            </a:r>
            <a:r>
              <a:rPr lang="en-US" baseline="0" dirty="0" smtClean="0"/>
              <a:t> learning autonomy is this? How is it experienced by the student?</a:t>
            </a:r>
          </a:p>
          <a:p>
            <a:endParaRPr lang="en-US" baseline="0" dirty="0" smtClean="0"/>
          </a:p>
          <a:p>
            <a:r>
              <a:rPr lang="en-US" b="1" dirty="0" smtClean="0"/>
              <a:t>Discussion Questions</a:t>
            </a:r>
          </a:p>
          <a:p>
            <a:r>
              <a:rPr lang="en-US" dirty="0" smtClean="0"/>
              <a:t>How do you allow for reflection in the workplace? Do you encourage students to ask questions? Do they work as a group and learn from their peers? </a:t>
            </a:r>
          </a:p>
          <a:p>
            <a:endParaRPr lang="en-US" dirty="0"/>
          </a:p>
        </p:txBody>
      </p:sp>
      <p:sp>
        <p:nvSpPr>
          <p:cNvPr id="4" name="Slide Number Placeholder 3"/>
          <p:cNvSpPr>
            <a:spLocks noGrp="1"/>
          </p:cNvSpPr>
          <p:nvPr>
            <p:ph type="sldNum" sz="quarter" idx="10"/>
          </p:nvPr>
        </p:nvSpPr>
        <p:spPr/>
        <p:txBody>
          <a:bodyPr/>
          <a:lstStyle/>
          <a:p>
            <a:fld id="{EA476F6C-F471-074F-945D-4A2507AC8083}" type="slidenum">
              <a:rPr lang="en-US" smtClean="0"/>
              <a:t>30</a:t>
            </a:fld>
            <a:endParaRPr lang="en-US"/>
          </a:p>
        </p:txBody>
      </p:sp>
    </p:spTree>
    <p:extLst>
      <p:ext uri="{BB962C8B-B14F-4D97-AF65-F5344CB8AC3E}">
        <p14:creationId xmlns:p14="http://schemas.microsoft.com/office/powerpoint/2010/main" val="4005206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a:t>
            </a:r>
            <a:r>
              <a:rPr lang="en-US" baseline="0" dirty="0" smtClean="0"/>
              <a:t> this continuum. Ask participants if they have participated in any of these models themselves, either as students or as supervisors.</a:t>
            </a:r>
          </a:p>
          <a:p>
            <a:r>
              <a:rPr lang="en-US" baseline="0" dirty="0" smtClean="0"/>
              <a:t>Present </a:t>
            </a:r>
            <a:r>
              <a:rPr lang="en-US" dirty="0"/>
              <a:t>work-based courses </a:t>
            </a:r>
            <a:r>
              <a:rPr lang="en-US" baseline="0" dirty="0" smtClean="0"/>
              <a:t>as situated in this continuum.</a:t>
            </a:r>
          </a:p>
          <a:p>
            <a:endParaRPr lang="en-US" dirty="0" smtClean="0"/>
          </a:p>
        </p:txBody>
      </p:sp>
      <p:sp>
        <p:nvSpPr>
          <p:cNvPr id="4" name="Slide Number Placeholder 3"/>
          <p:cNvSpPr>
            <a:spLocks noGrp="1"/>
          </p:cNvSpPr>
          <p:nvPr>
            <p:ph type="sldNum" sz="quarter" idx="10"/>
          </p:nvPr>
        </p:nvSpPr>
        <p:spPr/>
        <p:txBody>
          <a:bodyPr/>
          <a:lstStyle/>
          <a:p>
            <a:fld id="{EB8DDD23-0005-A748-9268-156599C49D33}" type="slidenum">
              <a:rPr lang="en-US" smtClean="0"/>
              <a:t>3</a:t>
            </a:fld>
            <a:endParaRPr lang="en-US"/>
          </a:p>
        </p:txBody>
      </p:sp>
    </p:spTree>
    <p:extLst>
      <p:ext uri="{BB962C8B-B14F-4D97-AF65-F5344CB8AC3E}">
        <p14:creationId xmlns:p14="http://schemas.microsoft.com/office/powerpoint/2010/main" val="2111413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Troubleshooting</a:t>
            </a:r>
            <a:r>
              <a:rPr lang="en-US" baseline="0" dirty="0" smtClean="0"/>
              <a:t> and critical thinking are essential for the workplace. Ask questions for understanding. Why did I do this step? What would happen if I didn’t do this or that? </a:t>
            </a:r>
          </a:p>
          <a:p>
            <a:endParaRPr lang="en-US" baseline="0" dirty="0" smtClean="0"/>
          </a:p>
          <a:p>
            <a:r>
              <a:rPr lang="en-US" baseline="0" dirty="0" smtClean="0"/>
              <a:t>Prompt participants: What stage of </a:t>
            </a:r>
            <a:r>
              <a:rPr lang="en-US" baseline="0" dirty="0" err="1" smtClean="0"/>
              <a:t>Grow’s</a:t>
            </a:r>
            <a:r>
              <a:rPr lang="en-US" baseline="0" dirty="0" smtClean="0"/>
              <a:t> learning autonomy is this?</a:t>
            </a:r>
          </a:p>
          <a:p>
            <a:r>
              <a:rPr lang="en-US" baseline="0" dirty="0" smtClean="0"/>
              <a:t>How does this phase (conceptualization) relate to Knowles’s concept of internal motivation in adult learners? </a:t>
            </a:r>
          </a:p>
          <a:p>
            <a:endParaRPr lang="en-US" baseline="0" dirty="0" smtClean="0"/>
          </a:p>
          <a:p>
            <a:r>
              <a:rPr lang="en-US" b="1" dirty="0" smtClean="0"/>
              <a:t>Discussion Questions:</a:t>
            </a:r>
          </a:p>
          <a:p>
            <a:r>
              <a:rPr lang="en-US" dirty="0" smtClean="0"/>
              <a:t>How do you check for conceptual understanding? Do you have workers troubleshoot a problem? If something goes wrong, how do you check to see if they understand what could have happened differently?</a:t>
            </a:r>
          </a:p>
          <a:p>
            <a:endParaRPr lang="en-US" dirty="0"/>
          </a:p>
        </p:txBody>
      </p:sp>
      <p:sp>
        <p:nvSpPr>
          <p:cNvPr id="4" name="Slide Number Placeholder 3"/>
          <p:cNvSpPr>
            <a:spLocks noGrp="1"/>
          </p:cNvSpPr>
          <p:nvPr>
            <p:ph type="sldNum" sz="quarter" idx="10"/>
          </p:nvPr>
        </p:nvSpPr>
        <p:spPr/>
        <p:txBody>
          <a:bodyPr/>
          <a:lstStyle/>
          <a:p>
            <a:fld id="{EA476F6C-F471-074F-945D-4A2507AC8083}" type="slidenum">
              <a:rPr lang="en-US" smtClean="0"/>
              <a:t>31</a:t>
            </a:fld>
            <a:endParaRPr lang="en-US"/>
          </a:p>
        </p:txBody>
      </p:sp>
    </p:spTree>
    <p:extLst>
      <p:ext uri="{BB962C8B-B14F-4D97-AF65-F5344CB8AC3E}">
        <p14:creationId xmlns:p14="http://schemas.microsoft.com/office/powerpoint/2010/main" val="3554776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a:t>
            </a:r>
            <a:r>
              <a:rPr lang="en-US" baseline="0" dirty="0" smtClean="0"/>
              <a:t> practice and the need to show learning. How can students practice? In a group? Individually? Does this happen “on the line” or is it separate? </a:t>
            </a:r>
          </a:p>
          <a:p>
            <a:endParaRPr lang="en-US" dirty="0" smtClean="0"/>
          </a:p>
          <a:p>
            <a:r>
              <a:rPr lang="en-US" dirty="0" smtClean="0"/>
              <a:t>Prompt participants: What</a:t>
            </a:r>
            <a:r>
              <a:rPr lang="en-US" baseline="0" dirty="0" smtClean="0"/>
              <a:t> stage of </a:t>
            </a:r>
            <a:r>
              <a:rPr lang="en-US" baseline="0" dirty="0" err="1" smtClean="0"/>
              <a:t>Grow’s</a:t>
            </a:r>
            <a:r>
              <a:rPr lang="en-US" baseline="0" dirty="0" smtClean="0"/>
              <a:t> learning autonomy is this? </a:t>
            </a:r>
          </a:p>
          <a:p>
            <a:endParaRPr lang="en-US" dirty="0" smtClean="0"/>
          </a:p>
          <a:p>
            <a:r>
              <a:rPr lang="en-US" b="1" dirty="0" smtClean="0"/>
              <a:t>Discussion Questions:</a:t>
            </a:r>
          </a:p>
          <a:p>
            <a:endParaRPr lang="en-US" b="1" dirty="0" smtClean="0"/>
          </a:p>
          <a:p>
            <a:r>
              <a:rPr lang="en-US" dirty="0" smtClean="0"/>
              <a:t>How do you ask workers to show you how they know something? How do you know when they have mastered the skill? How many times, and how many ways do they need to demonstrate their knowledge?</a:t>
            </a:r>
          </a:p>
          <a:p>
            <a:endParaRPr lang="en-US" dirty="0"/>
          </a:p>
        </p:txBody>
      </p:sp>
      <p:sp>
        <p:nvSpPr>
          <p:cNvPr id="4" name="Slide Number Placeholder 3"/>
          <p:cNvSpPr>
            <a:spLocks noGrp="1"/>
          </p:cNvSpPr>
          <p:nvPr>
            <p:ph type="sldNum" sz="quarter" idx="10"/>
          </p:nvPr>
        </p:nvSpPr>
        <p:spPr/>
        <p:txBody>
          <a:bodyPr/>
          <a:lstStyle/>
          <a:p>
            <a:fld id="{EA476F6C-F471-074F-945D-4A2507AC8083}" type="slidenum">
              <a:rPr lang="en-US" smtClean="0"/>
              <a:t>32</a:t>
            </a:fld>
            <a:endParaRPr lang="en-US"/>
          </a:p>
        </p:txBody>
      </p:sp>
    </p:spTree>
    <p:extLst>
      <p:ext uri="{BB962C8B-B14F-4D97-AF65-F5344CB8AC3E}">
        <p14:creationId xmlns:p14="http://schemas.microsoft.com/office/powerpoint/2010/main" val="1188153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232AFD-FD83-184C-8414-34D0F11CF7F8}" type="slidenum">
              <a:rPr lang="en-US" smtClean="0"/>
              <a:t>33</a:t>
            </a:fld>
            <a:endParaRPr lang="en-US"/>
          </a:p>
        </p:txBody>
      </p:sp>
    </p:spTree>
    <p:extLst>
      <p:ext uri="{BB962C8B-B14F-4D97-AF65-F5344CB8AC3E}">
        <p14:creationId xmlns:p14="http://schemas.microsoft.com/office/powerpoint/2010/main" val="273017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training goals. </a:t>
            </a:r>
          </a:p>
          <a:p>
            <a:endParaRPr lang="en-US" baseline="0" dirty="0" smtClean="0"/>
          </a:p>
          <a:p>
            <a:r>
              <a:rPr lang="en-US" baseline="0" dirty="0" smtClean="0"/>
              <a:t>Here, we focus on documenting and assessing learning. This piece is crucial for </a:t>
            </a:r>
            <a:r>
              <a:rPr lang="en-US" dirty="0"/>
              <a:t>work-based courses</a:t>
            </a:r>
            <a:r>
              <a:rPr lang="en-US" baseline="0" dirty="0" smtClean="0"/>
              <a:t>, as much learning on the job occurs organically, but documenting this is the key to formalizing the on-the-job piece. </a:t>
            </a:r>
          </a:p>
          <a:p>
            <a:endParaRPr lang="en-US" baseline="0" dirty="0" smtClean="0"/>
          </a:p>
        </p:txBody>
      </p:sp>
      <p:sp>
        <p:nvSpPr>
          <p:cNvPr id="4" name="Slide Number Placeholder 3"/>
          <p:cNvSpPr>
            <a:spLocks noGrp="1"/>
          </p:cNvSpPr>
          <p:nvPr>
            <p:ph type="sldNum" sz="quarter" idx="10"/>
          </p:nvPr>
        </p:nvSpPr>
        <p:spPr/>
        <p:txBody>
          <a:bodyPr/>
          <a:lstStyle/>
          <a:p>
            <a:fld id="{A6232AFD-FD83-184C-8414-34D0F11CF7F8}" type="slidenum">
              <a:rPr lang="en-US" smtClean="0"/>
              <a:t>34</a:t>
            </a:fld>
            <a:endParaRPr lang="en-US"/>
          </a:p>
        </p:txBody>
      </p:sp>
    </p:spTree>
    <p:extLst>
      <p:ext uri="{BB962C8B-B14F-4D97-AF65-F5344CB8AC3E}">
        <p14:creationId xmlns:p14="http://schemas.microsoft.com/office/powerpoint/2010/main" val="3123691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 delivered in a think-pair-share manner.</a:t>
            </a:r>
          </a:p>
          <a:p>
            <a:r>
              <a:rPr lang="en-US" dirty="0" smtClean="0"/>
              <a:t>Ask pairs to report out briefly. </a:t>
            </a:r>
            <a:endParaRPr lang="en-US" dirty="0"/>
          </a:p>
        </p:txBody>
      </p:sp>
      <p:sp>
        <p:nvSpPr>
          <p:cNvPr id="4" name="Slide Number Placeholder 3"/>
          <p:cNvSpPr>
            <a:spLocks noGrp="1"/>
          </p:cNvSpPr>
          <p:nvPr>
            <p:ph type="sldNum" sz="quarter" idx="10"/>
          </p:nvPr>
        </p:nvSpPr>
        <p:spPr/>
        <p:txBody>
          <a:bodyPr/>
          <a:lstStyle/>
          <a:p>
            <a:fld id="{A6232AFD-FD83-184C-8414-34D0F11CF7F8}" type="slidenum">
              <a:rPr lang="en-US" smtClean="0"/>
              <a:t>35</a:t>
            </a:fld>
            <a:endParaRPr lang="en-US"/>
          </a:p>
        </p:txBody>
      </p:sp>
    </p:spTree>
    <p:extLst>
      <p:ext uri="{BB962C8B-B14F-4D97-AF65-F5344CB8AC3E}">
        <p14:creationId xmlns:p14="http://schemas.microsoft.com/office/powerpoint/2010/main" val="654165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Assessments</a:t>
            </a:r>
            <a:r>
              <a:rPr lang="en-US" baseline="0" dirty="0" smtClean="0"/>
              <a:t> are vitally important to the </a:t>
            </a:r>
            <a:r>
              <a:rPr lang="en-US" dirty="0"/>
              <a:t>work-based course </a:t>
            </a:r>
            <a:r>
              <a:rPr lang="en-US" baseline="0" dirty="0" smtClean="0"/>
              <a:t>model. Because learning happens at both the workplace and in the classroom, both faculty and employer supervisors and mentors will need to comfortably assess for learning in multiple contexts and share those assessments with multiple audiences. </a:t>
            </a:r>
          </a:p>
          <a:p>
            <a:endParaRPr lang="en-US" baseline="0" dirty="0" smtClean="0"/>
          </a:p>
          <a:p>
            <a:r>
              <a:rPr lang="en-US" baseline="0" dirty="0" smtClean="0"/>
              <a:t>According to the research from Jobs for the Future’s Students at the Center project, there are five main qualities of student-centered and well-developed assessments. Please note: not all individual assessments will possess every quality, but a full assessment approach in an entire </a:t>
            </a:r>
            <a:r>
              <a:rPr lang="en-US" dirty="0"/>
              <a:t>work-based course </a:t>
            </a:r>
            <a:r>
              <a:rPr lang="en-US" baseline="0" dirty="0" smtClean="0"/>
              <a:t>should reflect these qualities at some time.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They</a:t>
            </a:r>
            <a:r>
              <a:rPr lang="en-US" baseline="0" dirty="0" smtClean="0"/>
              <a:t> should be </a:t>
            </a:r>
            <a:r>
              <a:rPr lang="en-US" b="1" baseline="0" dirty="0" smtClean="0"/>
              <a:t>individualized</a:t>
            </a:r>
            <a:r>
              <a:rPr lang="en-US" baseline="0" dirty="0" smtClean="0"/>
              <a:t>, and designed to capture the learning needs of individual workers.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They </a:t>
            </a:r>
            <a:r>
              <a:rPr lang="en-US" b="1" baseline="0" dirty="0" smtClean="0"/>
              <a:t>promote learning and growth </a:t>
            </a:r>
            <a:r>
              <a:rPr lang="en-US" b="0" baseline="0" dirty="0" smtClean="0"/>
              <a:t>by providing detailed feedback and information about student strengths and areas for development.</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They should </a:t>
            </a:r>
            <a:r>
              <a:rPr lang="en-US" b="1" baseline="0" dirty="0" smtClean="0"/>
              <a:t>motivate</a:t>
            </a:r>
            <a:r>
              <a:rPr lang="en-US" b="0" baseline="0" dirty="0" smtClean="0"/>
              <a:t> workers by leveraging student interest and experiences.  </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They should </a:t>
            </a:r>
            <a:r>
              <a:rPr lang="en-US" b="1" baseline="0" dirty="0" smtClean="0"/>
              <a:t>actively engage students and promote learning autonomy</a:t>
            </a:r>
            <a:r>
              <a:rPr lang="en-US" baseline="0" dirty="0" smtClean="0"/>
              <a:t>.</a:t>
            </a:r>
            <a:r>
              <a:rPr lang="en-US" b="1" baseline="0" dirty="0" smtClean="0"/>
              <a:t> </a:t>
            </a:r>
            <a:r>
              <a:rPr lang="en-US" b="0" baseline="0" dirty="0" smtClean="0"/>
              <a:t>Student workers should be involved in goal setting and measuring their own progress, which promotes learning autonomy and “ownership.”</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They should be designed so </a:t>
            </a:r>
            <a:r>
              <a:rPr lang="en-US" b="1" baseline="0" dirty="0" smtClean="0"/>
              <a:t>information gathered on worker progress </a:t>
            </a:r>
            <a:r>
              <a:rPr lang="en-US" b="0" baseline="0" dirty="0" smtClean="0"/>
              <a:t>can be used to improve curricula or instruction, as well as individual worker progress. </a:t>
            </a:r>
            <a:endParaRPr lang="en-US" b="1" dirty="0"/>
          </a:p>
        </p:txBody>
      </p:sp>
      <p:sp>
        <p:nvSpPr>
          <p:cNvPr id="4" name="Slide Number Placeholder 3"/>
          <p:cNvSpPr>
            <a:spLocks noGrp="1"/>
          </p:cNvSpPr>
          <p:nvPr>
            <p:ph type="sldNum" sz="quarter" idx="10"/>
          </p:nvPr>
        </p:nvSpPr>
        <p:spPr/>
        <p:txBody>
          <a:bodyPr/>
          <a:lstStyle/>
          <a:p>
            <a:fld id="{A6232AFD-FD83-184C-8414-34D0F11CF7F8}" type="slidenum">
              <a:rPr lang="en-US" smtClean="0"/>
              <a:t>36</a:t>
            </a:fld>
            <a:endParaRPr lang="en-US"/>
          </a:p>
        </p:txBody>
      </p:sp>
    </p:spTree>
    <p:extLst>
      <p:ext uri="{BB962C8B-B14F-4D97-AF65-F5344CB8AC3E}">
        <p14:creationId xmlns:p14="http://schemas.microsoft.com/office/powerpoint/2010/main" val="91319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Types</a:t>
            </a:r>
            <a:r>
              <a:rPr lang="en-US" baseline="0" dirty="0" smtClean="0"/>
              <a:t> of assessments:</a:t>
            </a:r>
          </a:p>
          <a:p>
            <a:endParaRPr lang="en-US" baseline="0" dirty="0" smtClean="0"/>
          </a:p>
          <a:p>
            <a:r>
              <a:rPr lang="en-US" b="1" baseline="0" dirty="0" smtClean="0"/>
              <a:t>Formative:</a:t>
            </a:r>
            <a:r>
              <a:rPr lang="en-US" baseline="0" dirty="0" smtClean="0"/>
              <a:t> Assessments for learning. These assessments are designed to provide information on student learning, including both abilities and areas for development. Examples include portfolio samples, peer assessments, or completed task lists. </a:t>
            </a:r>
          </a:p>
          <a:p>
            <a:r>
              <a:rPr lang="en-US" b="1" baseline="0" dirty="0" smtClean="0"/>
              <a:t>Summative:</a:t>
            </a:r>
            <a:r>
              <a:rPr lang="en-US" baseline="0" dirty="0" smtClean="0"/>
              <a:t> Assessments of learning. These assessments are designed to take a full measure of what a student knows at a given time (typically at the end or the start of a course, unit, or lesson). They include diagnostic tests, projects (by way of rubrics), or credentialing exams. </a:t>
            </a:r>
          </a:p>
          <a:p>
            <a:r>
              <a:rPr lang="en-US" b="1" baseline="0" dirty="0" smtClean="0"/>
              <a:t>Interim:</a:t>
            </a:r>
            <a:r>
              <a:rPr lang="en-US" baseline="0" dirty="0" smtClean="0"/>
              <a:t> Mixture of both types, often employed to benchmark progress and determine if the student is on track. These assessments are often criterion-referenced (meaning they are meant to measure worker performance against a set of determined standards or criteria). </a:t>
            </a:r>
            <a:endParaRPr lang="en-US" dirty="0"/>
          </a:p>
        </p:txBody>
      </p:sp>
      <p:sp>
        <p:nvSpPr>
          <p:cNvPr id="4" name="Slide Number Placeholder 3"/>
          <p:cNvSpPr>
            <a:spLocks noGrp="1"/>
          </p:cNvSpPr>
          <p:nvPr>
            <p:ph type="sldNum" sz="quarter" idx="10"/>
          </p:nvPr>
        </p:nvSpPr>
        <p:spPr/>
        <p:txBody>
          <a:bodyPr/>
          <a:lstStyle/>
          <a:p>
            <a:fld id="{A6232AFD-FD83-184C-8414-34D0F11CF7F8}" type="slidenum">
              <a:rPr lang="en-US" smtClean="0"/>
              <a:t>37</a:t>
            </a:fld>
            <a:endParaRPr lang="en-US"/>
          </a:p>
        </p:txBody>
      </p:sp>
    </p:spTree>
    <p:extLst>
      <p:ext uri="{BB962C8B-B14F-4D97-AF65-F5344CB8AC3E}">
        <p14:creationId xmlns:p14="http://schemas.microsoft.com/office/powerpoint/2010/main" val="2445021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these concepts: </a:t>
            </a:r>
          </a:p>
          <a:p>
            <a:endParaRPr lang="en-US" baseline="0" dirty="0" smtClean="0"/>
          </a:p>
          <a:p>
            <a:r>
              <a:rPr lang="en-US" baseline="0" dirty="0" smtClean="0"/>
              <a:t>How do you document learning? What checklists or other documents do you currently use?</a:t>
            </a:r>
          </a:p>
          <a:p>
            <a:r>
              <a:rPr lang="en-US" baseline="0" dirty="0" smtClean="0"/>
              <a:t>How often, if at all, do you ask workers to assess themselves? What forms do you use? </a:t>
            </a:r>
          </a:p>
          <a:p>
            <a:r>
              <a:rPr lang="en-US" baseline="0" dirty="0" smtClean="0"/>
              <a:t>How often, if at all, do you ask peers or other supervisors for their feedback on workers? </a:t>
            </a:r>
          </a:p>
          <a:p>
            <a:r>
              <a:rPr lang="en-US" baseline="0" dirty="0" smtClean="0"/>
              <a:t>How do you relay feedback to your workers? How detailed is this feedback? Do you offer suggestions on how to do things differently, or offer any encouragement if you see a worker struggling?</a:t>
            </a:r>
          </a:p>
          <a:p>
            <a:endParaRPr lang="en-US" dirty="0"/>
          </a:p>
        </p:txBody>
      </p:sp>
      <p:sp>
        <p:nvSpPr>
          <p:cNvPr id="4" name="Slide Number Placeholder 3"/>
          <p:cNvSpPr>
            <a:spLocks noGrp="1"/>
          </p:cNvSpPr>
          <p:nvPr>
            <p:ph type="sldNum" sz="quarter" idx="10"/>
          </p:nvPr>
        </p:nvSpPr>
        <p:spPr/>
        <p:txBody>
          <a:bodyPr/>
          <a:lstStyle/>
          <a:p>
            <a:fld id="{A6232AFD-FD83-184C-8414-34D0F11CF7F8}" type="slidenum">
              <a:rPr lang="en-US" smtClean="0"/>
              <a:t>38</a:t>
            </a:fld>
            <a:endParaRPr lang="en-US"/>
          </a:p>
        </p:txBody>
      </p:sp>
    </p:spTree>
    <p:extLst>
      <p:ext uri="{BB962C8B-B14F-4D97-AF65-F5344CB8AC3E}">
        <p14:creationId xmlns:p14="http://schemas.microsoft.com/office/powerpoint/2010/main" val="995857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a:t>
            </a:r>
            <a:r>
              <a:rPr lang="en-US" baseline="0" dirty="0" smtClean="0"/>
              <a:t> discussion. What is currently in place for these assessments? How do you record this information? </a:t>
            </a:r>
          </a:p>
          <a:p>
            <a:r>
              <a:rPr lang="en-US" baseline="0" dirty="0" smtClean="0"/>
              <a:t>How can collaborating with college faculty help with this? What would you need from college faculty to gather this information more </a:t>
            </a:r>
            <a:r>
              <a:rPr lang="en-US" baseline="0" dirty="0" err="1" smtClean="0"/>
              <a:t>concisely</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A6232AFD-FD83-184C-8414-34D0F11CF7F8}" type="slidenum">
              <a:rPr lang="en-US" smtClean="0"/>
              <a:t>39</a:t>
            </a:fld>
            <a:endParaRPr lang="en-US"/>
          </a:p>
        </p:txBody>
      </p:sp>
    </p:spTree>
    <p:extLst>
      <p:ext uri="{BB962C8B-B14F-4D97-AF65-F5344CB8AC3E}">
        <p14:creationId xmlns:p14="http://schemas.microsoft.com/office/powerpoint/2010/main" val="1211339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assessments are more formal, and designed</a:t>
            </a:r>
            <a:r>
              <a:rPr lang="en-US" baseline="0" dirty="0" smtClean="0"/>
              <a:t> to take a snapshot of current abilities. </a:t>
            </a:r>
          </a:p>
          <a:p>
            <a:endParaRPr lang="en-US" baseline="0" dirty="0" smtClean="0"/>
          </a:p>
          <a:p>
            <a:r>
              <a:rPr lang="en-US" baseline="0" dirty="0" smtClean="0"/>
              <a:t>How can these be delivered on the job? If they are not delivered on the job, how can they be delivered at the college and how could supervisors use this information? </a:t>
            </a:r>
          </a:p>
          <a:p>
            <a:r>
              <a:rPr lang="en-US" baseline="0" dirty="0" smtClean="0"/>
              <a:t>How can college faculty communicate the results of the assessments from the classroom to supervisors?</a:t>
            </a:r>
            <a:endParaRPr lang="en-US" dirty="0"/>
          </a:p>
        </p:txBody>
      </p:sp>
      <p:sp>
        <p:nvSpPr>
          <p:cNvPr id="4" name="Slide Number Placeholder 3"/>
          <p:cNvSpPr>
            <a:spLocks noGrp="1"/>
          </p:cNvSpPr>
          <p:nvPr>
            <p:ph type="sldNum" sz="quarter" idx="10"/>
          </p:nvPr>
        </p:nvSpPr>
        <p:spPr/>
        <p:txBody>
          <a:bodyPr/>
          <a:lstStyle/>
          <a:p>
            <a:fld id="{A6232AFD-FD83-184C-8414-34D0F11CF7F8}" type="slidenum">
              <a:rPr lang="en-US" smtClean="0"/>
              <a:t>40</a:t>
            </a:fld>
            <a:endParaRPr lang="en-US"/>
          </a:p>
        </p:txBody>
      </p:sp>
    </p:spTree>
    <p:extLst>
      <p:ext uri="{BB962C8B-B14F-4D97-AF65-F5344CB8AC3E}">
        <p14:creationId xmlns:p14="http://schemas.microsoft.com/office/powerpoint/2010/main" val="3546437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this opportunity to prime supervisors/mentors for the rest of the training. What stands out to them as interesting? Why are they involved? Does any of this mirror their own experience in school, internship, or co-op?</a:t>
            </a:r>
            <a:endParaRPr lang="en-US" dirty="0"/>
          </a:p>
        </p:txBody>
      </p:sp>
      <p:sp>
        <p:nvSpPr>
          <p:cNvPr id="4" name="Slide Number Placeholder 3"/>
          <p:cNvSpPr>
            <a:spLocks noGrp="1"/>
          </p:cNvSpPr>
          <p:nvPr>
            <p:ph type="sldNum" sz="quarter" idx="10"/>
          </p:nvPr>
        </p:nvSpPr>
        <p:spPr/>
        <p:txBody>
          <a:bodyPr/>
          <a:lstStyle/>
          <a:p>
            <a:fld id="{EB8DDD23-0005-A748-9268-156599C49D33}" type="slidenum">
              <a:rPr lang="en-US" smtClean="0"/>
              <a:t>5</a:t>
            </a:fld>
            <a:endParaRPr lang="en-US"/>
          </a:p>
        </p:txBody>
      </p:sp>
    </p:spTree>
    <p:extLst>
      <p:ext uri="{BB962C8B-B14F-4D97-AF65-F5344CB8AC3E}">
        <p14:creationId xmlns:p14="http://schemas.microsoft.com/office/powerpoint/2010/main" val="20214991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232AFD-FD83-184C-8414-34D0F11CF7F8}" type="slidenum">
              <a:rPr lang="en-US" smtClean="0"/>
              <a:t>41</a:t>
            </a:fld>
            <a:endParaRPr lang="en-US"/>
          </a:p>
        </p:txBody>
      </p:sp>
    </p:spTree>
    <p:extLst>
      <p:ext uri="{BB962C8B-B14F-4D97-AF65-F5344CB8AC3E}">
        <p14:creationId xmlns:p14="http://schemas.microsoft.com/office/powerpoint/2010/main" val="18050738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Summative assessments should be used at the end of a major learning</a:t>
            </a:r>
            <a:r>
              <a:rPr lang="en-US" baseline="0" dirty="0" smtClean="0"/>
              <a:t> event (a unit in a course, for example).</a:t>
            </a:r>
          </a:p>
          <a:p>
            <a:endParaRPr lang="en-US" baseline="0" dirty="0" smtClean="0"/>
          </a:p>
          <a:p>
            <a:r>
              <a:rPr lang="en-US" baseline="0" dirty="0" smtClean="0"/>
              <a:t>How could a skill be assessed on the job? If faculty have signaled that a worker is ready to demonstrate this skill on the job, how can supervisors test this? </a:t>
            </a:r>
          </a:p>
          <a:p>
            <a:endParaRPr lang="en-US" baseline="0" dirty="0" smtClean="0"/>
          </a:p>
          <a:p>
            <a:r>
              <a:rPr lang="en-US" baseline="0" dirty="0" smtClean="0"/>
              <a:t>This is a tricky part, and will need much discussion: what constraints exist on the worksite that prevent workers from performing certain skills? What assurance is needed for the company? What opportunities exist for practice in this way?</a:t>
            </a:r>
            <a:endParaRPr lang="en-US" dirty="0"/>
          </a:p>
        </p:txBody>
      </p:sp>
      <p:sp>
        <p:nvSpPr>
          <p:cNvPr id="4" name="Slide Number Placeholder 3"/>
          <p:cNvSpPr>
            <a:spLocks noGrp="1"/>
          </p:cNvSpPr>
          <p:nvPr>
            <p:ph type="sldNum" sz="quarter" idx="10"/>
          </p:nvPr>
        </p:nvSpPr>
        <p:spPr/>
        <p:txBody>
          <a:bodyPr/>
          <a:lstStyle/>
          <a:p>
            <a:fld id="{A6232AFD-FD83-184C-8414-34D0F11CF7F8}" type="slidenum">
              <a:rPr lang="en-US" smtClean="0"/>
              <a:t>42</a:t>
            </a:fld>
            <a:endParaRPr lang="en-US"/>
          </a:p>
        </p:txBody>
      </p:sp>
    </p:spTree>
    <p:extLst>
      <p:ext uri="{BB962C8B-B14F-4D97-AF65-F5344CB8AC3E}">
        <p14:creationId xmlns:p14="http://schemas.microsoft.com/office/powerpoint/2010/main" val="605886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232AFD-FD83-184C-8414-34D0F11CF7F8}" type="slidenum">
              <a:rPr lang="en-US" smtClean="0"/>
              <a:t>43</a:t>
            </a:fld>
            <a:endParaRPr lang="en-US"/>
          </a:p>
        </p:txBody>
      </p:sp>
    </p:spTree>
    <p:extLst>
      <p:ext uri="{BB962C8B-B14F-4D97-AF65-F5344CB8AC3E}">
        <p14:creationId xmlns:p14="http://schemas.microsoft.com/office/powerpoint/2010/main" val="23118624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Brainstorming</a:t>
            </a:r>
            <a:r>
              <a:rPr lang="en-US" b="1" baseline="0" dirty="0" smtClean="0"/>
              <a:t> </a:t>
            </a:r>
            <a:r>
              <a:rPr lang="en-US" b="1" dirty="0" smtClean="0"/>
              <a:t>EXERCISE</a:t>
            </a:r>
            <a:r>
              <a:rPr lang="en-US" dirty="0" smtClean="0"/>
              <a:t>: using a</a:t>
            </a:r>
            <a:r>
              <a:rPr lang="en-US" baseline="0" dirty="0" smtClean="0"/>
              <a:t> rubric to assess on-the-job skills.</a:t>
            </a:r>
          </a:p>
          <a:p>
            <a:r>
              <a:rPr lang="en-US" baseline="0" dirty="0" smtClean="0"/>
              <a:t>NOTE: this rubric is an example, but should be customized based on material provided by companies. Faculty trainers should develop this basic rubric with real-life examples and walk supervisor/mentor trainees through it in small groups. See tools section. </a:t>
            </a:r>
          </a:p>
          <a:p>
            <a:endParaRPr lang="en-US" dirty="0" smtClean="0"/>
          </a:p>
        </p:txBody>
      </p:sp>
      <p:sp>
        <p:nvSpPr>
          <p:cNvPr id="4" name="Slide Number Placeholder 3"/>
          <p:cNvSpPr>
            <a:spLocks noGrp="1"/>
          </p:cNvSpPr>
          <p:nvPr>
            <p:ph type="sldNum" sz="quarter" idx="10"/>
          </p:nvPr>
        </p:nvSpPr>
        <p:spPr/>
        <p:txBody>
          <a:bodyPr/>
          <a:lstStyle/>
          <a:p>
            <a:fld id="{A6232AFD-FD83-184C-8414-34D0F11CF7F8}" type="slidenum">
              <a:rPr lang="en-US" smtClean="0"/>
              <a:t>44</a:t>
            </a:fld>
            <a:endParaRPr lang="en-US"/>
          </a:p>
        </p:txBody>
      </p:sp>
    </p:spTree>
    <p:extLst>
      <p:ext uri="{BB962C8B-B14F-4D97-AF65-F5344CB8AC3E}">
        <p14:creationId xmlns:p14="http://schemas.microsoft.com/office/powerpoint/2010/main" val="4125836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Brainstorming exercise</a:t>
            </a:r>
            <a:r>
              <a:rPr lang="en-US" baseline="0" dirty="0" smtClean="0"/>
              <a:t> </a:t>
            </a:r>
          </a:p>
          <a:p>
            <a:endParaRPr lang="en-US" baseline="0" dirty="0" smtClean="0"/>
          </a:p>
          <a:p>
            <a:r>
              <a:rPr lang="en-US" baseline="0" dirty="0" smtClean="0"/>
              <a:t>Use materials from the task analysis sample provided on the left to practice brainstorming how to select assessments using the tool on the right. </a:t>
            </a:r>
          </a:p>
          <a:p>
            <a:r>
              <a:rPr lang="en-US" baseline="0" dirty="0" smtClean="0"/>
              <a:t>This exercise is designed to help supervisors think about how they could assess for learning on the job. Have participants work in groups to brainstorm a few ways to assess each listed task (here, “install and align a silent chain drive system” and “install and align a multiple strand chain drive system using a taper lock bushing”) in each category (interim, formative, and summative). Have participants share </a:t>
            </a:r>
            <a:r>
              <a:rPr lang="en-US" baseline="0" smtClean="0"/>
              <a:t>their ideas.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A6232AFD-FD83-184C-8414-34D0F11CF7F8}" type="slidenum">
              <a:rPr lang="en-US" smtClean="0"/>
              <a:t>45</a:t>
            </a:fld>
            <a:endParaRPr lang="en-US"/>
          </a:p>
        </p:txBody>
      </p:sp>
    </p:spTree>
    <p:extLst>
      <p:ext uri="{BB962C8B-B14F-4D97-AF65-F5344CB8AC3E}">
        <p14:creationId xmlns:p14="http://schemas.microsoft.com/office/powerpoint/2010/main" val="25329732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232AFD-FD83-184C-8414-34D0F11CF7F8}" type="slidenum">
              <a:rPr lang="en-US" smtClean="0"/>
              <a:t>47</a:t>
            </a:fld>
            <a:endParaRPr lang="en-US"/>
          </a:p>
        </p:txBody>
      </p:sp>
    </p:spTree>
    <p:extLst>
      <p:ext uri="{BB962C8B-B14F-4D97-AF65-F5344CB8AC3E}">
        <p14:creationId xmlns:p14="http://schemas.microsoft.com/office/powerpoint/2010/main" val="601999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Faculty should be</a:t>
            </a:r>
            <a:r>
              <a:rPr lang="en-US" baseline="0" dirty="0" smtClean="0"/>
              <a:t> prepared to offer some insight as to why they are interested in this model, and why it can assist in their work developing workers.</a:t>
            </a:r>
          </a:p>
          <a:p>
            <a:r>
              <a:rPr lang="en-US" baseline="0" dirty="0" smtClean="0"/>
              <a:t>Trainers should have some information to share about why companies have decided to join up.  </a:t>
            </a:r>
          </a:p>
          <a:p>
            <a:endParaRPr lang="en-US" dirty="0"/>
          </a:p>
        </p:txBody>
      </p:sp>
      <p:sp>
        <p:nvSpPr>
          <p:cNvPr id="4" name="Slide Number Placeholder 3"/>
          <p:cNvSpPr>
            <a:spLocks noGrp="1"/>
          </p:cNvSpPr>
          <p:nvPr>
            <p:ph type="sldNum" sz="quarter" idx="10"/>
          </p:nvPr>
        </p:nvSpPr>
        <p:spPr/>
        <p:txBody>
          <a:bodyPr/>
          <a:lstStyle/>
          <a:p>
            <a:fld id="{EB8DDD23-0005-A748-9268-156599C49D33}" type="slidenum">
              <a:rPr lang="en-US" smtClean="0"/>
              <a:t>6</a:t>
            </a:fld>
            <a:endParaRPr lang="en-US"/>
          </a:p>
        </p:txBody>
      </p:sp>
    </p:spTree>
    <p:extLst>
      <p:ext uri="{BB962C8B-B14F-4D97-AF65-F5344CB8AC3E}">
        <p14:creationId xmlns:p14="http://schemas.microsoft.com/office/powerpoint/2010/main" val="4204540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two:</a:t>
            </a:r>
          </a:p>
          <a:p>
            <a:endParaRPr lang="en-US" dirty="0"/>
          </a:p>
        </p:txBody>
      </p:sp>
      <p:sp>
        <p:nvSpPr>
          <p:cNvPr id="4" name="Slide Number Placeholder 3"/>
          <p:cNvSpPr>
            <a:spLocks noGrp="1"/>
          </p:cNvSpPr>
          <p:nvPr>
            <p:ph type="sldNum" sz="quarter" idx="10"/>
          </p:nvPr>
        </p:nvSpPr>
        <p:spPr/>
        <p:txBody>
          <a:bodyPr/>
          <a:lstStyle/>
          <a:p>
            <a:fld id="{F3AD14E7-539D-E94B-A009-E528E7C6EFD7}" type="slidenum">
              <a:rPr lang="en-US" smtClean="0"/>
              <a:t>7</a:t>
            </a:fld>
            <a:endParaRPr lang="en-US"/>
          </a:p>
        </p:txBody>
      </p:sp>
    </p:spTree>
    <p:extLst>
      <p:ext uri="{BB962C8B-B14F-4D97-AF65-F5344CB8AC3E}">
        <p14:creationId xmlns:p14="http://schemas.microsoft.com/office/powerpoint/2010/main" val="4000759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the goals for the second</a:t>
            </a:r>
            <a:r>
              <a:rPr lang="en-US" baseline="0" dirty="0" smtClean="0"/>
              <a:t> part of the training.</a:t>
            </a:r>
          </a:p>
          <a:p>
            <a:endParaRPr lang="en-US" baseline="0" dirty="0" smtClean="0"/>
          </a:p>
          <a:p>
            <a:r>
              <a:rPr lang="en-US" baseline="0" dirty="0" smtClean="0"/>
              <a:t>This presentation is centered on introducing the concept of the workplace as learning lab. This idea is central to </a:t>
            </a:r>
            <a:r>
              <a:rPr lang="en-US" dirty="0"/>
              <a:t>work-based courses</a:t>
            </a:r>
            <a:r>
              <a:rPr lang="en-US" baseline="0" dirty="0" smtClean="0"/>
              <a:t>, and it is the main reason supervisors/mentors are being trained. It is important to note that supervisors are given a lot of responsibility in this model. </a:t>
            </a:r>
            <a:r>
              <a:rPr lang="en-US" dirty="0"/>
              <a:t>Work-based courses </a:t>
            </a:r>
            <a:r>
              <a:rPr lang="en-US" baseline="0" dirty="0" smtClean="0"/>
              <a:t>are designed largely to harness their knowledge and experience in the workplace to deliver instruction, and you should note that supervisor are probably already doing some of this informally, but this training is designed to provide them with more tools and strategies to instruct more formally. </a:t>
            </a:r>
            <a:endParaRPr lang="en-US" dirty="0"/>
          </a:p>
        </p:txBody>
      </p:sp>
      <p:sp>
        <p:nvSpPr>
          <p:cNvPr id="4" name="Slide Number Placeholder 3"/>
          <p:cNvSpPr>
            <a:spLocks noGrp="1"/>
          </p:cNvSpPr>
          <p:nvPr>
            <p:ph type="sldNum" sz="quarter" idx="10"/>
          </p:nvPr>
        </p:nvSpPr>
        <p:spPr/>
        <p:txBody>
          <a:bodyPr/>
          <a:lstStyle/>
          <a:p>
            <a:fld id="{F3AD14E7-539D-E94B-A009-E528E7C6EFD7}" type="slidenum">
              <a:rPr lang="en-US" smtClean="0"/>
              <a:t>8</a:t>
            </a:fld>
            <a:endParaRPr lang="en-US"/>
          </a:p>
        </p:txBody>
      </p:sp>
    </p:spTree>
    <p:extLst>
      <p:ext uri="{BB962C8B-B14F-4D97-AF65-F5344CB8AC3E}">
        <p14:creationId xmlns:p14="http://schemas.microsoft.com/office/powerpoint/2010/main" val="2202761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Adult learning is different!</a:t>
            </a:r>
            <a:r>
              <a:rPr lang="en-US" baseline="0" dirty="0" smtClean="0"/>
              <a:t> </a:t>
            </a:r>
          </a:p>
          <a:p>
            <a:endParaRPr lang="en-US" baseline="0" dirty="0" smtClean="0"/>
          </a:p>
          <a:p>
            <a:r>
              <a:rPr lang="en-US" baseline="0" dirty="0" smtClean="0"/>
              <a:t>We will provide an overview of adult learning theories and experiential learning, but this section should also draw out supervisors’ understanding of learning in general. </a:t>
            </a:r>
          </a:p>
          <a:p>
            <a:endParaRPr lang="en-US" baseline="0" dirty="0" smtClean="0"/>
          </a:p>
          <a:p>
            <a:r>
              <a:rPr lang="en-US" baseline="0" dirty="0" smtClean="0"/>
              <a:t>Suggestions:</a:t>
            </a:r>
          </a:p>
          <a:p>
            <a:r>
              <a:rPr lang="en-US" baseline="0" dirty="0" smtClean="0"/>
              <a:t>Ask participants if they are parents. Ask what would be different if you were to teach your child something, vs. a worker in your plant?</a:t>
            </a:r>
          </a:p>
          <a:p>
            <a:r>
              <a:rPr lang="en-US" baseline="0" dirty="0" smtClean="0"/>
              <a:t>How would you speak with a child vs. how would you speak with an adult?</a:t>
            </a:r>
          </a:p>
          <a:p>
            <a:endParaRPr lang="en-US" dirty="0"/>
          </a:p>
        </p:txBody>
      </p:sp>
      <p:sp>
        <p:nvSpPr>
          <p:cNvPr id="4" name="Slide Number Placeholder 3"/>
          <p:cNvSpPr>
            <a:spLocks noGrp="1"/>
          </p:cNvSpPr>
          <p:nvPr>
            <p:ph type="sldNum" sz="quarter" idx="10"/>
          </p:nvPr>
        </p:nvSpPr>
        <p:spPr/>
        <p:txBody>
          <a:bodyPr/>
          <a:lstStyle/>
          <a:p>
            <a:fld id="{F3AD14E7-539D-E94B-A009-E528E7C6EFD7}" type="slidenum">
              <a:rPr lang="en-US" smtClean="0"/>
              <a:t>9</a:t>
            </a:fld>
            <a:endParaRPr lang="en-US"/>
          </a:p>
        </p:txBody>
      </p:sp>
    </p:spTree>
    <p:extLst>
      <p:ext uri="{BB962C8B-B14F-4D97-AF65-F5344CB8AC3E}">
        <p14:creationId xmlns:p14="http://schemas.microsoft.com/office/powerpoint/2010/main" val="414549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Tying learning into work.</a:t>
            </a:r>
          </a:p>
          <a:p>
            <a:r>
              <a:rPr lang="en-US" dirty="0" smtClean="0"/>
              <a:t>Adults</a:t>
            </a:r>
            <a:r>
              <a:rPr lang="en-US" baseline="0" dirty="0" smtClean="0"/>
              <a:t> learn as they accomplish tasks on the job.</a:t>
            </a:r>
          </a:p>
          <a:p>
            <a:r>
              <a:rPr lang="en-US" baseline="0" dirty="0" smtClean="0"/>
              <a:t>They feel fulfillment when they have accomplished something assigned.</a:t>
            </a:r>
          </a:p>
          <a:p>
            <a:r>
              <a:rPr lang="en-US" baseline="0" dirty="0" smtClean="0"/>
              <a:t>Also ties into advancement: the idea that learning at work can set an employee up for better performance, greater responsibilities, and potential advancement. </a:t>
            </a:r>
            <a:endParaRPr lang="en-US" dirty="0"/>
          </a:p>
        </p:txBody>
      </p:sp>
      <p:sp>
        <p:nvSpPr>
          <p:cNvPr id="4" name="Slide Number Placeholder 3"/>
          <p:cNvSpPr>
            <a:spLocks noGrp="1"/>
          </p:cNvSpPr>
          <p:nvPr>
            <p:ph type="sldNum" sz="quarter" idx="10"/>
          </p:nvPr>
        </p:nvSpPr>
        <p:spPr/>
        <p:txBody>
          <a:bodyPr/>
          <a:lstStyle/>
          <a:p>
            <a:fld id="{F3AD14E7-539D-E94B-A009-E528E7C6EFD7}" type="slidenum">
              <a:rPr lang="en-US" smtClean="0"/>
              <a:t>10</a:t>
            </a:fld>
            <a:endParaRPr lang="en-US"/>
          </a:p>
        </p:txBody>
      </p:sp>
    </p:spTree>
    <p:extLst>
      <p:ext uri="{BB962C8B-B14F-4D97-AF65-F5344CB8AC3E}">
        <p14:creationId xmlns:p14="http://schemas.microsoft.com/office/powerpoint/2010/main" val="1033986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ody Pages">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532157" y="6242921"/>
            <a:ext cx="804241" cy="458839"/>
          </a:xfrm>
          <a:prstGeom prst="rect">
            <a:avLst/>
          </a:prstGeom>
        </p:spPr>
        <p:txBody>
          <a:bodyPr lIns="0" tIns="0" rIns="0" bIns="0"/>
          <a:lstStyle>
            <a:lvl1pPr algn="l">
              <a:defRPr sz="1800"/>
            </a:lvl1pPr>
          </a:lstStyle>
          <a:p>
            <a:fld id="{26D1B778-3178-C940-976D-5323591A13EC}" type="slidenum">
              <a:rPr lang="en-US" smtClean="0"/>
              <a:pPr/>
              <a:t>‹#›</a:t>
            </a:fld>
            <a:endParaRPr lang="en-US" dirty="0"/>
          </a:p>
        </p:txBody>
      </p:sp>
      <p:sp>
        <p:nvSpPr>
          <p:cNvPr id="4" name="Rectangle 3"/>
          <p:cNvSpPr/>
          <p:nvPr userDrawn="1"/>
        </p:nvSpPr>
        <p:spPr>
          <a:xfrm>
            <a:off x="947529" y="6323583"/>
            <a:ext cx="6407426" cy="297517"/>
          </a:xfrm>
          <a:prstGeom prst="rect">
            <a:avLst/>
          </a:prstGeom>
        </p:spPr>
        <p:txBody>
          <a:bodyPr wrap="square">
            <a:spAutoFit/>
          </a:bodyPr>
          <a:lstStyle/>
          <a:p>
            <a:pPr marR="0" algn="l" rtl="0"/>
            <a:r>
              <a:rPr lang="en-US" sz="2000" b="0" i="0" u="none" strike="noStrike" baseline="30000" dirty="0" smtClean="0">
                <a:solidFill>
                  <a:srgbClr val="404041"/>
                </a:solidFill>
                <a:latin typeface="+mn-lt"/>
              </a:rPr>
              <a:t>Tool 4-5: Training Employer Supervisors and Mentors</a:t>
            </a:r>
          </a:p>
        </p:txBody>
      </p:sp>
    </p:spTree>
    <p:extLst>
      <p:ext uri="{BB962C8B-B14F-4D97-AF65-F5344CB8AC3E}">
        <p14:creationId xmlns:p14="http://schemas.microsoft.com/office/powerpoint/2010/main" val="70542658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2C7D4EBA-122C-3E40-B77D-56D0AF903FB7}" type="slidenum">
              <a:rPr lang="en-US" smtClean="0"/>
              <a:t>‹#›</a:t>
            </a:fld>
            <a:endParaRPr lang="en-US"/>
          </a:p>
        </p:txBody>
      </p:sp>
    </p:spTree>
    <p:extLst>
      <p:ext uri="{BB962C8B-B14F-4D97-AF65-F5344CB8AC3E}">
        <p14:creationId xmlns:p14="http://schemas.microsoft.com/office/powerpoint/2010/main" val="1012218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2C7D4EBA-122C-3E40-B77D-56D0AF903FB7}" type="slidenum">
              <a:rPr lang="en-US" smtClean="0"/>
              <a:t>‹#›</a:t>
            </a:fld>
            <a:endParaRPr lang="en-US"/>
          </a:p>
        </p:txBody>
      </p:sp>
    </p:spTree>
    <p:extLst>
      <p:ext uri="{BB962C8B-B14F-4D97-AF65-F5344CB8AC3E}">
        <p14:creationId xmlns:p14="http://schemas.microsoft.com/office/powerpoint/2010/main" val="2129991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2C7D4EBA-122C-3E40-B77D-56D0AF903FB7}" type="slidenum">
              <a:rPr lang="en-US" smtClean="0"/>
              <a:t>‹#›</a:t>
            </a:fld>
            <a:endParaRPr lang="en-US"/>
          </a:p>
        </p:txBody>
      </p:sp>
    </p:spTree>
    <p:extLst>
      <p:ext uri="{BB962C8B-B14F-4D97-AF65-F5344CB8AC3E}">
        <p14:creationId xmlns:p14="http://schemas.microsoft.com/office/powerpoint/2010/main" val="218560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s">
    <p:spTree>
      <p:nvGrpSpPr>
        <p:cNvPr id="1" name=""/>
        <p:cNvGrpSpPr/>
        <p:nvPr/>
      </p:nvGrpSpPr>
      <p:grpSpPr>
        <a:xfrm>
          <a:off x="0" y="0"/>
          <a:ext cx="0" cy="0"/>
          <a:chOff x="0" y="0"/>
          <a:chExt cx="0" cy="0"/>
        </a:xfrm>
      </p:grpSpPr>
      <p:sp>
        <p:nvSpPr>
          <p:cNvPr id="7" name="Rectangle 6"/>
          <p:cNvSpPr/>
          <p:nvPr userDrawn="1"/>
        </p:nvSpPr>
        <p:spPr>
          <a:xfrm>
            <a:off x="947529" y="6323583"/>
            <a:ext cx="6407426" cy="297517"/>
          </a:xfrm>
          <a:prstGeom prst="rect">
            <a:avLst/>
          </a:prstGeom>
        </p:spPr>
        <p:txBody>
          <a:bodyPr wrap="square">
            <a:spAutoFit/>
          </a:bodyPr>
          <a:lstStyle/>
          <a:p>
            <a:pPr marR="0" algn="l" rtl="0"/>
            <a:r>
              <a:rPr lang="en-US" sz="2000" b="0" i="0" u="none" strike="noStrike" baseline="30000" dirty="0" smtClean="0">
                <a:solidFill>
                  <a:srgbClr val="404041"/>
                </a:solidFill>
                <a:latin typeface="+mn-lt"/>
              </a:rPr>
              <a:t>Tool 4-5: Training Employer Supervisors and Mentors</a:t>
            </a:r>
          </a:p>
        </p:txBody>
      </p:sp>
      <p:sp>
        <p:nvSpPr>
          <p:cNvPr id="8" name="Slide Number Placeholder 5"/>
          <p:cNvSpPr>
            <a:spLocks noGrp="1"/>
          </p:cNvSpPr>
          <p:nvPr>
            <p:ph type="sldNum" sz="quarter" idx="4"/>
          </p:nvPr>
        </p:nvSpPr>
        <p:spPr>
          <a:xfrm>
            <a:off x="532157" y="6242921"/>
            <a:ext cx="804241" cy="458839"/>
          </a:xfrm>
          <a:prstGeom prst="rect">
            <a:avLst/>
          </a:prstGeom>
        </p:spPr>
        <p:txBody>
          <a:bodyPr lIns="0" tIns="0" rIns="0" bIns="0"/>
          <a:lstStyle>
            <a:lvl1pPr algn="l">
              <a:defRPr sz="1800"/>
            </a:lvl1pPr>
          </a:lstStyle>
          <a:p>
            <a:fld id="{26D1B778-3178-C940-976D-5323591A13EC}" type="slidenum">
              <a:rPr lang="en-US" smtClean="0"/>
              <a:pPr/>
              <a:t>‹#›</a:t>
            </a:fld>
            <a:endParaRPr lang="en-US" dirty="0"/>
          </a:p>
        </p:txBody>
      </p:sp>
    </p:spTree>
    <p:extLst>
      <p:ext uri="{BB962C8B-B14F-4D97-AF65-F5344CB8AC3E}">
        <p14:creationId xmlns:p14="http://schemas.microsoft.com/office/powerpoint/2010/main" val="5822838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0"/>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2C7D4EBA-122C-3E40-B77D-56D0AF903FB7}" type="slidenum">
              <a:rPr lang="en-US" smtClean="0"/>
              <a:t>‹#›</a:t>
            </a:fld>
            <a:endParaRPr lang="en-US"/>
          </a:p>
        </p:txBody>
      </p:sp>
    </p:spTree>
    <p:extLst>
      <p:ext uri="{BB962C8B-B14F-4D97-AF65-F5344CB8AC3E}">
        <p14:creationId xmlns:p14="http://schemas.microsoft.com/office/powerpoint/2010/main" val="36192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2C7D4EBA-122C-3E40-B77D-56D0AF903FB7}" type="slidenum">
              <a:rPr lang="en-US" smtClean="0"/>
              <a:t>‹#›</a:t>
            </a:fld>
            <a:endParaRPr lang="en-US"/>
          </a:p>
        </p:txBody>
      </p:sp>
    </p:spTree>
    <p:extLst>
      <p:ext uri="{BB962C8B-B14F-4D97-AF65-F5344CB8AC3E}">
        <p14:creationId xmlns:p14="http://schemas.microsoft.com/office/powerpoint/2010/main" val="1163970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350"/>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2C7D4EBA-122C-3E40-B77D-56D0AF903FB7}" type="slidenum">
              <a:rPr lang="en-US" smtClean="0"/>
              <a:t>‹#›</a:t>
            </a:fld>
            <a:endParaRPr lang="en-US"/>
          </a:p>
        </p:txBody>
      </p:sp>
    </p:spTree>
    <p:extLst>
      <p:ext uri="{BB962C8B-B14F-4D97-AF65-F5344CB8AC3E}">
        <p14:creationId xmlns:p14="http://schemas.microsoft.com/office/powerpoint/2010/main" val="1431703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0"/>
            <a:ext cx="2057400" cy="365125"/>
          </a:xfrm>
          <a:prstGeom prst="rect">
            <a:avLst/>
          </a:prstGeom>
        </p:spPr>
        <p:txBody>
          <a:bodyPr/>
          <a:lstStyle/>
          <a:p>
            <a:endParaRPr lang="en-US"/>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p>
            <a:fld id="{2C7D4EBA-122C-3E40-B77D-56D0AF903FB7}" type="slidenum">
              <a:rPr lang="en-US" smtClean="0"/>
              <a:t>‹#›</a:t>
            </a:fld>
            <a:endParaRPr lang="en-US"/>
          </a:p>
        </p:txBody>
      </p:sp>
    </p:spTree>
    <p:extLst>
      <p:ext uri="{BB962C8B-B14F-4D97-AF65-F5344CB8AC3E}">
        <p14:creationId xmlns:p14="http://schemas.microsoft.com/office/powerpoint/2010/main" val="86964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0"/>
            <a:ext cx="2057400" cy="365125"/>
          </a:xfrm>
          <a:prstGeom prst="rect">
            <a:avLst/>
          </a:prstGeom>
        </p:spPr>
        <p:txBody>
          <a:bodyPr/>
          <a:lstStyle/>
          <a:p>
            <a:endParaRPr lang="en-US"/>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p>
            <a:fld id="{2C7D4EBA-122C-3E40-B77D-56D0AF903FB7}" type="slidenum">
              <a:rPr lang="en-US" smtClean="0"/>
              <a:t>‹#›</a:t>
            </a:fld>
            <a:endParaRPr lang="en-US"/>
          </a:p>
        </p:txBody>
      </p:sp>
    </p:spTree>
    <p:extLst>
      <p:ext uri="{BB962C8B-B14F-4D97-AF65-F5344CB8AC3E}">
        <p14:creationId xmlns:p14="http://schemas.microsoft.com/office/powerpoint/2010/main" val="1316328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fld id="{2C7D4EBA-122C-3E40-B77D-56D0AF903FB7}" type="slidenum">
              <a:rPr lang="en-US" smtClean="0"/>
              <a:t>‹#›</a:t>
            </a:fld>
            <a:endParaRPr lang="en-US"/>
          </a:p>
        </p:txBody>
      </p:sp>
    </p:spTree>
    <p:extLst>
      <p:ext uri="{BB962C8B-B14F-4D97-AF65-F5344CB8AC3E}">
        <p14:creationId xmlns:p14="http://schemas.microsoft.com/office/powerpoint/2010/main" val="157660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2C7D4EBA-122C-3E40-B77D-56D0AF903FB7}" type="slidenum">
              <a:rPr lang="en-US" smtClean="0"/>
              <a:t>‹#›</a:t>
            </a:fld>
            <a:endParaRPr lang="en-US"/>
          </a:p>
        </p:txBody>
      </p:sp>
    </p:spTree>
    <p:extLst>
      <p:ext uri="{BB962C8B-B14F-4D97-AF65-F5344CB8AC3E}">
        <p14:creationId xmlns:p14="http://schemas.microsoft.com/office/powerpoint/2010/main" val="1953711976"/>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2" Type="http://schemas.openxmlformats.org/officeDocument/2006/relationships/theme" Target="../theme/theme2.xml"/><Relationship Id="rId13" Type="http://schemas.openxmlformats.org/officeDocument/2006/relationships/image" Target="../media/image2.png"/><Relationship Id="rId1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slideLayout" Target="../slideLayouts/slideLayout10.xml"/><Relationship Id="rId10"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6981624"/>
      </p:ext>
    </p:extLst>
  </p:cSld>
  <p:clrMap bg1="lt1" tx1="dk1" bg2="lt2" tx2="dk2" accent1="accent1" accent2="accent2" accent3="accent3" accent4="accent4" accent5="accent5" accent6="accent6" hlink="hlink" folHlink="folHlink"/>
  <p:sldLayoutIdLst>
    <p:sldLayoutId id="2147483719" r:id="rId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descr="JFF_NewLogo_Stacked.eps"/>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361477" y="5820050"/>
            <a:ext cx="2324994" cy="652290"/>
          </a:xfrm>
          <a:prstGeom prst="rect">
            <a:avLst/>
          </a:prstGeom>
        </p:spPr>
      </p:pic>
      <p:sp>
        <p:nvSpPr>
          <p:cNvPr id="14" name="Freeform 13"/>
          <p:cNvSpPr/>
          <p:nvPr userDrawn="1"/>
        </p:nvSpPr>
        <p:spPr>
          <a:xfrm rot="2753434">
            <a:off x="5536313" y="-1349734"/>
            <a:ext cx="3086895" cy="3580220"/>
          </a:xfrm>
          <a:custGeom>
            <a:avLst/>
            <a:gdLst>
              <a:gd name="connsiteX0" fmla="*/ 0 w 3086895"/>
              <a:gd name="connsiteY0" fmla="*/ 2763142 h 3580220"/>
              <a:gd name="connsiteX1" fmla="*/ 2678553 w 3086895"/>
              <a:gd name="connsiteY1" fmla="*/ 0 h 3580220"/>
              <a:gd name="connsiteX2" fmla="*/ 3086895 w 3086895"/>
              <a:gd name="connsiteY2" fmla="*/ 395841 h 3580220"/>
              <a:gd name="connsiteX3" fmla="*/ 0 w 3086895"/>
              <a:gd name="connsiteY3" fmla="*/ 3580220 h 3580220"/>
              <a:gd name="connsiteX4" fmla="*/ 0 w 3086895"/>
              <a:gd name="connsiteY4" fmla="*/ 2763142 h 3580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895" h="3580220">
                <a:moveTo>
                  <a:pt x="0" y="2763142"/>
                </a:moveTo>
                <a:lnTo>
                  <a:pt x="2678553" y="0"/>
                </a:lnTo>
                <a:lnTo>
                  <a:pt x="3086895" y="395841"/>
                </a:lnTo>
                <a:lnTo>
                  <a:pt x="0" y="3580220"/>
                </a:lnTo>
                <a:lnTo>
                  <a:pt x="0" y="2763142"/>
                </a:lnTo>
                <a:close/>
              </a:path>
            </a:pathLst>
          </a:custGeom>
          <a:solidFill>
            <a:srgbClr val="FBC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2059875" y="191030"/>
            <a:ext cx="6771891" cy="338554"/>
          </a:xfrm>
          <a:prstGeom prst="rect">
            <a:avLst/>
          </a:prstGeom>
        </p:spPr>
        <p:txBody>
          <a:bodyPr wrap="square">
            <a:spAutoFit/>
          </a:bodyPr>
          <a:lstStyle/>
          <a:p>
            <a:pPr algn="r">
              <a:spcAft>
                <a:spcPts val="600"/>
              </a:spcAft>
            </a:pPr>
            <a:r>
              <a:rPr lang="en-US" sz="1600" b="1" dirty="0" smtClean="0">
                <a:solidFill>
                  <a:schemeClr val="bg1"/>
                </a:solidFill>
              </a:rPr>
              <a:t>EDUCATION FOR ECONOMIC OPPORTUNITY</a:t>
            </a:r>
            <a:endParaRPr lang="en-US" sz="1200" b="1" dirty="0">
              <a:solidFill>
                <a:schemeClr val="bg1"/>
              </a:solidFill>
            </a:endParaRPr>
          </a:p>
        </p:txBody>
      </p:sp>
    </p:spTree>
    <p:extLst>
      <p:ext uri="{BB962C8B-B14F-4D97-AF65-F5344CB8AC3E}">
        <p14:creationId xmlns:p14="http://schemas.microsoft.com/office/powerpoint/2010/main" val="58664126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0.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725340" y="1428604"/>
            <a:ext cx="5299929" cy="1169551"/>
          </a:xfrm>
          <a:prstGeom prst="rect">
            <a:avLst/>
          </a:prstGeom>
        </p:spPr>
        <p:txBody>
          <a:bodyPr wrap="square">
            <a:spAutoFit/>
          </a:bodyPr>
          <a:lstStyle/>
          <a:p>
            <a:pPr>
              <a:lnSpc>
                <a:spcPts val="2680"/>
              </a:lnSpc>
            </a:pPr>
            <a:r>
              <a:rPr lang="en-US" sz="2800" b="1" dirty="0" smtClean="0">
                <a:solidFill>
                  <a:srgbClr val="323942"/>
                </a:solidFill>
              </a:rPr>
              <a:t>TRAIN THE TRAINER: SUPERVISOR</a:t>
            </a:r>
            <a:br>
              <a:rPr lang="en-US" sz="2800" b="1" dirty="0" smtClean="0">
                <a:solidFill>
                  <a:srgbClr val="323942"/>
                </a:solidFill>
              </a:rPr>
            </a:br>
            <a:r>
              <a:rPr lang="en-US" sz="2800" b="1" dirty="0" smtClean="0">
                <a:solidFill>
                  <a:srgbClr val="323942"/>
                </a:solidFill>
              </a:rPr>
              <a:t>ORIENTATION TRAINING</a:t>
            </a:r>
          </a:p>
          <a:p>
            <a:pPr>
              <a:spcBef>
                <a:spcPts val="600"/>
              </a:spcBef>
            </a:pPr>
            <a:r>
              <a:rPr lang="en-US" sz="2000" b="1" dirty="0" smtClean="0">
                <a:solidFill>
                  <a:srgbClr val="323942"/>
                </a:solidFill>
              </a:rPr>
              <a:t>WHAT ARE WORK BASED COURSES?</a:t>
            </a:r>
            <a:endParaRPr lang="en-US" sz="2000" b="1" dirty="0">
              <a:solidFill>
                <a:srgbClr val="323942"/>
              </a:solidFill>
            </a:endParaRPr>
          </a:p>
        </p:txBody>
      </p:sp>
      <p:sp>
        <p:nvSpPr>
          <p:cNvPr id="15" name="Slide Number Placeholder 14"/>
          <p:cNvSpPr>
            <a:spLocks noGrp="1"/>
          </p:cNvSpPr>
          <p:nvPr>
            <p:ph type="sldNum" sz="quarter" idx="4"/>
          </p:nvPr>
        </p:nvSpPr>
        <p:spPr/>
        <p:txBody>
          <a:bodyPr/>
          <a:lstStyle/>
          <a:p>
            <a:fld id="{26D1B778-3178-C940-976D-5323591A13EC}" type="slidenum">
              <a:rPr lang="en-US" smtClean="0"/>
              <a:pPr/>
              <a:t>1</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340" y="3162211"/>
            <a:ext cx="3746810" cy="209891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5340" y="3162211"/>
            <a:ext cx="3746810" cy="2099774"/>
          </a:xfrm>
          <a:prstGeom prst="rect">
            <a:avLst/>
          </a:prstGeom>
        </p:spPr>
      </p:pic>
    </p:spTree>
    <p:extLst>
      <p:ext uri="{BB962C8B-B14F-4D97-AF65-F5344CB8AC3E}">
        <p14:creationId xmlns:p14="http://schemas.microsoft.com/office/powerpoint/2010/main" val="40130530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26D1B778-3178-C940-976D-5323591A13EC}" type="slidenum">
              <a:rPr lang="en-US" smtClean="0"/>
              <a:pPr/>
              <a:t>10</a:t>
            </a:fld>
            <a:endParaRPr lang="en-US" dirty="0"/>
          </a:p>
        </p:txBody>
      </p:sp>
      <p:sp>
        <p:nvSpPr>
          <p:cNvPr id="8" name="Content Placeholder 2"/>
          <p:cNvSpPr txBox="1">
            <a:spLocks/>
          </p:cNvSpPr>
          <p:nvPr/>
        </p:nvSpPr>
        <p:spPr>
          <a:xfrm>
            <a:off x="1336399" y="3407976"/>
            <a:ext cx="5744626" cy="211084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0"/>
            <a:r>
              <a:rPr lang="en-US" sz="2000" dirty="0"/>
              <a:t>Accomplishing work tasks</a:t>
            </a:r>
          </a:p>
          <a:p>
            <a:pPr marL="457200" lvl="0">
              <a:lnSpc>
                <a:spcPct val="150000"/>
              </a:lnSpc>
            </a:pPr>
            <a:r>
              <a:rPr lang="en-US" sz="2000" dirty="0"/>
              <a:t>Fulfilling duties as </a:t>
            </a:r>
            <a:r>
              <a:rPr lang="en-US" sz="2000" dirty="0" smtClean="0"/>
              <a:t>assigned</a:t>
            </a:r>
            <a:r>
              <a:rPr lang="en-US" sz="2000" dirty="0"/>
              <a:t/>
            </a:r>
            <a:br>
              <a:rPr lang="en-US" sz="2000" dirty="0"/>
            </a:br>
            <a:r>
              <a:rPr lang="en-US" sz="2000" dirty="0" smtClean="0"/>
              <a:t>AND</a:t>
            </a:r>
          </a:p>
          <a:p>
            <a:pPr marL="457200" lvl="0"/>
            <a:r>
              <a:rPr lang="en-US" sz="2000" dirty="0" smtClean="0"/>
              <a:t>Establishing </a:t>
            </a:r>
            <a:r>
              <a:rPr lang="en-US" sz="2000" dirty="0"/>
              <a:t>future goals (better productivity, work performance evaluations, promotions, etc.)</a:t>
            </a:r>
          </a:p>
        </p:txBody>
      </p:sp>
      <p:sp>
        <p:nvSpPr>
          <p:cNvPr id="9" name="Rectangle 8"/>
          <p:cNvSpPr/>
          <p:nvPr/>
        </p:nvSpPr>
        <p:spPr>
          <a:xfrm>
            <a:off x="498704" y="1294787"/>
            <a:ext cx="7566897" cy="461665"/>
          </a:xfrm>
          <a:prstGeom prst="rect">
            <a:avLst/>
          </a:prstGeom>
        </p:spPr>
        <p:txBody>
          <a:bodyPr wrap="square">
            <a:spAutoFit/>
          </a:bodyPr>
          <a:lstStyle/>
          <a:p>
            <a:r>
              <a:rPr lang="en-US" sz="2400" b="1" dirty="0" smtClean="0">
                <a:solidFill>
                  <a:srgbClr val="323942"/>
                </a:solidFill>
              </a:rPr>
              <a:t>THE ADULT LEARNER</a:t>
            </a:r>
            <a:endParaRPr lang="en-US" sz="2400" b="1" dirty="0">
              <a:solidFill>
                <a:srgbClr val="323942"/>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57" y="1966084"/>
            <a:ext cx="8009678" cy="1243164"/>
          </a:xfrm>
          <a:prstGeom prst="rect">
            <a:avLst/>
          </a:prstGeom>
        </p:spPr>
      </p:pic>
    </p:spTree>
    <p:extLst>
      <p:ext uri="{BB962C8B-B14F-4D97-AF65-F5344CB8AC3E}">
        <p14:creationId xmlns:p14="http://schemas.microsoft.com/office/powerpoint/2010/main" val="36760117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7552" y="5796890"/>
            <a:ext cx="6985000" cy="246221"/>
          </a:xfrm>
          <a:prstGeom prst="rect">
            <a:avLst/>
          </a:prstGeom>
          <a:noFill/>
        </p:spPr>
        <p:txBody>
          <a:bodyPr wrap="square" rtlCol="0">
            <a:spAutoFit/>
          </a:bodyPr>
          <a:lstStyle/>
          <a:p>
            <a:r>
              <a:rPr lang="en-US" sz="1000" dirty="0"/>
              <a:t>Grow, G. O. (1991). Teaching learners to be self-directed. Adult education quarterly, 41(3), 125-149.</a:t>
            </a:r>
          </a:p>
        </p:txBody>
      </p:sp>
      <p:sp>
        <p:nvSpPr>
          <p:cNvPr id="8" name="Slide Number Placeholder 7"/>
          <p:cNvSpPr>
            <a:spLocks noGrp="1"/>
          </p:cNvSpPr>
          <p:nvPr>
            <p:ph type="sldNum" sz="quarter" idx="4"/>
          </p:nvPr>
        </p:nvSpPr>
        <p:spPr/>
        <p:txBody>
          <a:bodyPr/>
          <a:lstStyle/>
          <a:p>
            <a:fld id="{26D1B778-3178-C940-976D-5323591A13EC}" type="slidenum">
              <a:rPr lang="en-US" smtClean="0"/>
              <a:pPr/>
              <a:t>11</a:t>
            </a:fld>
            <a:endParaRPr lang="en-US" dirty="0"/>
          </a:p>
        </p:txBody>
      </p:sp>
      <p:sp>
        <p:nvSpPr>
          <p:cNvPr id="11" name="Rectangle 10"/>
          <p:cNvSpPr/>
          <p:nvPr/>
        </p:nvSpPr>
        <p:spPr>
          <a:xfrm>
            <a:off x="431797" y="1276250"/>
            <a:ext cx="7566897" cy="461665"/>
          </a:xfrm>
          <a:prstGeom prst="rect">
            <a:avLst/>
          </a:prstGeom>
        </p:spPr>
        <p:txBody>
          <a:bodyPr wrap="square">
            <a:spAutoFit/>
          </a:bodyPr>
          <a:lstStyle/>
          <a:p>
            <a:r>
              <a:rPr lang="en-US" sz="2400" b="1" dirty="0" smtClean="0">
                <a:solidFill>
                  <a:srgbClr val="323942"/>
                </a:solidFill>
              </a:rPr>
              <a:t>GROW’S STAGES IN LEARNING AUTONOMY</a:t>
            </a:r>
            <a:endParaRPr lang="en-US" sz="2400" b="1" dirty="0">
              <a:solidFill>
                <a:srgbClr val="323942"/>
              </a:solidFill>
            </a:endParaRPr>
          </a:p>
        </p:txBody>
      </p:sp>
      <p:sp>
        <p:nvSpPr>
          <p:cNvPr id="7" name="Rectangle 6"/>
          <p:cNvSpPr/>
          <p:nvPr/>
        </p:nvSpPr>
        <p:spPr>
          <a:xfrm>
            <a:off x="0" y="536718"/>
            <a:ext cx="9144000" cy="461665"/>
          </a:xfrm>
          <a:prstGeom prst="rect">
            <a:avLst/>
          </a:prstGeom>
        </p:spPr>
        <p:txBody>
          <a:bodyPr wrap="square">
            <a:spAutoFit/>
          </a:bodyPr>
          <a:lstStyle/>
          <a:p>
            <a:pPr algn="ctr">
              <a:spcAft>
                <a:spcPts val="600"/>
              </a:spcAft>
            </a:pPr>
            <a:r>
              <a:rPr lang="en-US" sz="2400" b="1" dirty="0" smtClean="0">
                <a:solidFill>
                  <a:srgbClr val="F5A028"/>
                </a:solidFill>
                <a:latin typeface="+mj-lt"/>
              </a:rPr>
              <a:t>THE SELF-DIRECTED ADULT LEARNER</a:t>
            </a:r>
            <a:endParaRPr lang="en-US" sz="2400" b="1" dirty="0">
              <a:solidFill>
                <a:srgbClr val="F5A028"/>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93" y="1782519"/>
            <a:ext cx="8350720" cy="3937222"/>
          </a:xfrm>
          <a:prstGeom prst="rect">
            <a:avLst/>
          </a:prstGeom>
        </p:spPr>
      </p:pic>
    </p:spTree>
    <p:extLst>
      <p:ext uri="{BB962C8B-B14F-4D97-AF65-F5344CB8AC3E}">
        <p14:creationId xmlns:p14="http://schemas.microsoft.com/office/powerpoint/2010/main" val="2438935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324100" y="355600"/>
            <a:ext cx="6629400" cy="609600"/>
          </a:xfrm>
          <a:prstGeom prst="rect">
            <a:avLst/>
          </a:prstGeom>
        </p:spPr>
        <p:txBody>
          <a:bodyPr anchor="t">
            <a:noAutofit/>
          </a:bodyPr>
          <a:lstStyle>
            <a:lvl1pPr algn="l" defTabSz="457200" rtl="0" eaLnBrk="1" latinLnBrk="0" hangingPunct="1">
              <a:spcBef>
                <a:spcPct val="0"/>
              </a:spcBef>
              <a:buNone/>
              <a:defRPr sz="3000" b="1" kern="1200">
                <a:solidFill>
                  <a:srgbClr val="17375E"/>
                </a:solidFill>
                <a:latin typeface="+mj-lt"/>
                <a:ea typeface="+mj-ea"/>
                <a:cs typeface="+mj-cs"/>
              </a:defRPr>
            </a:lvl1pPr>
          </a:lstStyle>
          <a:p>
            <a:endParaRPr lang="en-US" sz="2400" dirty="0">
              <a:solidFill>
                <a:srgbClr val="EEECE1"/>
              </a:solidFill>
              <a:latin typeface="+mn-lt"/>
              <a:cs typeface="Arial"/>
            </a:endParaRPr>
          </a:p>
        </p:txBody>
      </p:sp>
      <p:sp>
        <p:nvSpPr>
          <p:cNvPr id="5" name="Slide Number Placeholder 4"/>
          <p:cNvSpPr>
            <a:spLocks noGrp="1"/>
          </p:cNvSpPr>
          <p:nvPr>
            <p:ph type="sldNum" sz="quarter" idx="4"/>
          </p:nvPr>
        </p:nvSpPr>
        <p:spPr/>
        <p:txBody>
          <a:bodyPr/>
          <a:lstStyle/>
          <a:p>
            <a:fld id="{26D1B778-3178-C940-976D-5323591A13EC}" type="slidenum">
              <a:rPr lang="en-US" smtClean="0"/>
              <a:pPr/>
              <a:t>12</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017" y="804651"/>
            <a:ext cx="5443543" cy="5183553"/>
          </a:xfrm>
          <a:prstGeom prst="rect">
            <a:avLst/>
          </a:prstGeom>
        </p:spPr>
      </p:pic>
    </p:spTree>
    <p:extLst>
      <p:ext uri="{BB962C8B-B14F-4D97-AF65-F5344CB8AC3E}">
        <p14:creationId xmlns:p14="http://schemas.microsoft.com/office/powerpoint/2010/main" val="16998464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26D1B778-3178-C940-976D-5323591A13EC}" type="slidenum">
              <a:rPr lang="en-US" smtClean="0"/>
              <a:pPr/>
              <a:t>13</a:t>
            </a:fld>
            <a:endParaRPr lang="en-US" dirty="0"/>
          </a:p>
        </p:txBody>
      </p:sp>
      <p:sp>
        <p:nvSpPr>
          <p:cNvPr id="6" name="Rectangle 5"/>
          <p:cNvSpPr/>
          <p:nvPr/>
        </p:nvSpPr>
        <p:spPr>
          <a:xfrm>
            <a:off x="498704" y="1294787"/>
            <a:ext cx="8511481" cy="461665"/>
          </a:xfrm>
          <a:prstGeom prst="rect">
            <a:avLst/>
          </a:prstGeom>
        </p:spPr>
        <p:txBody>
          <a:bodyPr wrap="square">
            <a:spAutoFit/>
          </a:bodyPr>
          <a:lstStyle/>
          <a:p>
            <a:r>
              <a:rPr lang="en-US" sz="2400" b="1" dirty="0" smtClean="0">
                <a:solidFill>
                  <a:srgbClr val="323942"/>
                </a:solidFill>
              </a:rPr>
              <a:t>KOLB’S SIX MAIN CHARACTERISTICS OF EXPERIENTIAL LEARNING:</a:t>
            </a:r>
            <a:endParaRPr lang="en-US" sz="2400" b="1" dirty="0">
              <a:solidFill>
                <a:srgbClr val="323942"/>
              </a:solidFill>
            </a:endParaRPr>
          </a:p>
        </p:txBody>
      </p:sp>
      <p:sp>
        <p:nvSpPr>
          <p:cNvPr id="8" name="Content Placeholder 2"/>
          <p:cNvSpPr txBox="1">
            <a:spLocks/>
          </p:cNvSpPr>
          <p:nvPr/>
        </p:nvSpPr>
        <p:spPr>
          <a:xfrm>
            <a:off x="1068770" y="1914747"/>
            <a:ext cx="7272342" cy="414036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2800"/>
              </a:spcBef>
            </a:pPr>
            <a:r>
              <a:rPr lang="en-US" sz="2000" dirty="0"/>
              <a:t>Learning is a process, not a product.</a:t>
            </a:r>
          </a:p>
          <a:p>
            <a:pPr>
              <a:spcBef>
                <a:spcPts val="2800"/>
              </a:spcBef>
            </a:pPr>
            <a:r>
              <a:rPr lang="en-US" sz="2000" dirty="0"/>
              <a:t>Learning is continuous and grounded in experience. </a:t>
            </a:r>
          </a:p>
          <a:p>
            <a:pPr>
              <a:spcBef>
                <a:spcPts val="2800"/>
              </a:spcBef>
            </a:pPr>
            <a:r>
              <a:rPr lang="en-US" sz="2000" dirty="0"/>
              <a:t>Learning is full of tension; it requires effort to incorporate old and new experiences.</a:t>
            </a:r>
          </a:p>
          <a:p>
            <a:pPr>
              <a:spcBef>
                <a:spcPts val="2800"/>
              </a:spcBef>
            </a:pPr>
            <a:r>
              <a:rPr lang="en-US" sz="2000" dirty="0"/>
              <a:t>Learning is the process of one’s adaptation to an environment.</a:t>
            </a:r>
          </a:p>
          <a:p>
            <a:pPr>
              <a:spcBef>
                <a:spcPts val="2800"/>
              </a:spcBef>
            </a:pPr>
            <a:r>
              <a:rPr lang="en-US" sz="2000" dirty="0"/>
              <a:t>Learning involves engaging with one’s environment.</a:t>
            </a:r>
          </a:p>
          <a:p>
            <a:pPr>
              <a:spcBef>
                <a:spcPts val="2800"/>
              </a:spcBef>
            </a:pPr>
            <a:r>
              <a:rPr lang="en-US" sz="2000" dirty="0"/>
              <a:t>Learning is the process of creating understanding using social knowledge and personal knowledge, and workplace knowledge.</a:t>
            </a:r>
          </a:p>
        </p:txBody>
      </p:sp>
      <p:sp>
        <p:nvSpPr>
          <p:cNvPr id="10" name="Rectangle 9"/>
          <p:cNvSpPr/>
          <p:nvPr/>
        </p:nvSpPr>
        <p:spPr>
          <a:xfrm>
            <a:off x="0" y="536718"/>
            <a:ext cx="9144000" cy="461665"/>
          </a:xfrm>
          <a:prstGeom prst="rect">
            <a:avLst/>
          </a:prstGeom>
        </p:spPr>
        <p:txBody>
          <a:bodyPr wrap="square">
            <a:spAutoFit/>
          </a:bodyPr>
          <a:lstStyle/>
          <a:p>
            <a:pPr algn="ctr">
              <a:spcAft>
                <a:spcPts val="600"/>
              </a:spcAft>
            </a:pPr>
            <a:r>
              <a:rPr lang="en-US" sz="2400" b="1" dirty="0" smtClean="0">
                <a:solidFill>
                  <a:srgbClr val="F5A028"/>
                </a:solidFill>
                <a:latin typeface="+mj-lt"/>
              </a:rPr>
              <a:t>EXPERIENTIAL LEARNING MODEL</a:t>
            </a:r>
            <a:endParaRPr lang="en-US" sz="2400" b="1" dirty="0">
              <a:solidFill>
                <a:srgbClr val="F5A028"/>
              </a:solidFill>
              <a:latin typeface="+mj-lt"/>
            </a:endParaRPr>
          </a:p>
        </p:txBody>
      </p:sp>
    </p:spTree>
    <p:extLst>
      <p:ext uri="{BB962C8B-B14F-4D97-AF65-F5344CB8AC3E}">
        <p14:creationId xmlns:p14="http://schemas.microsoft.com/office/powerpoint/2010/main" val="1873031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324100" y="355600"/>
            <a:ext cx="6629400" cy="609600"/>
          </a:xfrm>
          <a:prstGeom prst="rect">
            <a:avLst/>
          </a:prstGeom>
        </p:spPr>
        <p:txBody>
          <a:bodyPr anchor="t">
            <a:noAutofit/>
          </a:bodyPr>
          <a:lstStyle>
            <a:lvl1pPr algn="l" defTabSz="457200" rtl="0" eaLnBrk="1" latinLnBrk="0" hangingPunct="1">
              <a:spcBef>
                <a:spcPct val="0"/>
              </a:spcBef>
              <a:buNone/>
              <a:defRPr sz="3000" b="1" kern="1200">
                <a:solidFill>
                  <a:srgbClr val="17375E"/>
                </a:solidFill>
                <a:latin typeface="+mj-lt"/>
                <a:ea typeface="+mj-ea"/>
                <a:cs typeface="+mj-cs"/>
              </a:defRPr>
            </a:lvl1pPr>
          </a:lstStyle>
          <a:p>
            <a:endParaRPr lang="en-US" sz="2400" dirty="0">
              <a:solidFill>
                <a:srgbClr val="EEECE1"/>
              </a:solidFill>
              <a:latin typeface="+mn-lt"/>
              <a:cs typeface="Arial"/>
            </a:endParaRPr>
          </a:p>
        </p:txBody>
      </p:sp>
      <p:sp>
        <p:nvSpPr>
          <p:cNvPr id="7" name="Slide Number Placeholder 6"/>
          <p:cNvSpPr>
            <a:spLocks noGrp="1"/>
          </p:cNvSpPr>
          <p:nvPr>
            <p:ph type="sldNum" sz="quarter" idx="4"/>
          </p:nvPr>
        </p:nvSpPr>
        <p:spPr/>
        <p:txBody>
          <a:bodyPr/>
          <a:lstStyle/>
          <a:p>
            <a:fld id="{26D1B778-3178-C940-976D-5323591A13EC}" type="slidenum">
              <a:rPr lang="en-US" smtClean="0"/>
              <a:pPr/>
              <a:t>14</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398" y="1115122"/>
            <a:ext cx="6022588" cy="4806784"/>
          </a:xfrm>
          <a:prstGeom prst="rect">
            <a:avLst/>
          </a:prstGeom>
        </p:spPr>
      </p:pic>
      <p:sp>
        <p:nvSpPr>
          <p:cNvPr id="9" name="Rectangle 8"/>
          <p:cNvSpPr/>
          <p:nvPr/>
        </p:nvSpPr>
        <p:spPr>
          <a:xfrm>
            <a:off x="1992967" y="429567"/>
            <a:ext cx="8511481" cy="461665"/>
          </a:xfrm>
          <a:prstGeom prst="rect">
            <a:avLst/>
          </a:prstGeom>
        </p:spPr>
        <p:txBody>
          <a:bodyPr wrap="square">
            <a:spAutoFit/>
          </a:bodyPr>
          <a:lstStyle/>
          <a:p>
            <a:r>
              <a:rPr lang="en-US" sz="2400" b="1" dirty="0" smtClean="0">
                <a:solidFill>
                  <a:srgbClr val="323942"/>
                </a:solidFill>
              </a:rPr>
              <a:t>KOLB’S EXPERIENTIAL LEARNING MODEL</a:t>
            </a:r>
            <a:endParaRPr lang="en-US" sz="2400" b="1" dirty="0">
              <a:solidFill>
                <a:srgbClr val="323942"/>
              </a:solidFill>
            </a:endParaRPr>
          </a:p>
        </p:txBody>
      </p:sp>
    </p:spTree>
    <p:extLst>
      <p:ext uri="{BB962C8B-B14F-4D97-AF65-F5344CB8AC3E}">
        <p14:creationId xmlns:p14="http://schemas.microsoft.com/office/powerpoint/2010/main" val="1218465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26D1B778-3178-C940-976D-5323591A13EC}" type="slidenum">
              <a:rPr lang="en-US" smtClean="0"/>
              <a:pPr/>
              <a:t>15</a:t>
            </a:fld>
            <a:endParaRPr lang="en-US" dirty="0"/>
          </a:p>
        </p:txBody>
      </p:sp>
      <p:sp>
        <p:nvSpPr>
          <p:cNvPr id="6" name="Rectangle 5"/>
          <p:cNvSpPr/>
          <p:nvPr/>
        </p:nvSpPr>
        <p:spPr>
          <a:xfrm>
            <a:off x="498704" y="1294787"/>
            <a:ext cx="8511481" cy="461665"/>
          </a:xfrm>
          <a:prstGeom prst="rect">
            <a:avLst/>
          </a:prstGeom>
        </p:spPr>
        <p:txBody>
          <a:bodyPr wrap="square">
            <a:spAutoFit/>
          </a:bodyPr>
          <a:lstStyle/>
          <a:p>
            <a:r>
              <a:rPr lang="en-US" sz="2400" b="1" dirty="0" smtClean="0">
                <a:solidFill>
                  <a:srgbClr val="323942"/>
                </a:solidFill>
              </a:rPr>
              <a:t>ASSUMPTIONS DRIVING WORK-BASED COURSES:</a:t>
            </a:r>
            <a:endParaRPr lang="en-US" sz="2400" b="1" dirty="0">
              <a:solidFill>
                <a:srgbClr val="323942"/>
              </a:solidFill>
            </a:endParaRPr>
          </a:p>
        </p:txBody>
      </p:sp>
      <p:sp>
        <p:nvSpPr>
          <p:cNvPr id="7" name="Content Placeholder 2"/>
          <p:cNvSpPr txBox="1">
            <a:spLocks/>
          </p:cNvSpPr>
          <p:nvPr/>
        </p:nvSpPr>
        <p:spPr>
          <a:xfrm>
            <a:off x="1068770" y="1959352"/>
            <a:ext cx="6681328" cy="367201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2800"/>
              </a:spcBef>
            </a:pPr>
            <a:r>
              <a:rPr lang="en-US" sz="2000" dirty="0"/>
              <a:t>Workers need to see college as attainable and relevant </a:t>
            </a:r>
          </a:p>
          <a:p>
            <a:pPr>
              <a:spcBef>
                <a:spcPts val="2800"/>
              </a:spcBef>
            </a:pPr>
            <a:r>
              <a:rPr lang="en-US" sz="2000" dirty="0"/>
              <a:t>Workers need to see the path to goals (future opportunities in the company, expanded skills</a:t>
            </a:r>
            <a:r>
              <a:rPr lang="en-US" sz="2000" dirty="0" smtClean="0"/>
              <a:t>)</a:t>
            </a:r>
            <a:endParaRPr lang="en-US" sz="2000" dirty="0"/>
          </a:p>
          <a:p>
            <a:pPr>
              <a:spcBef>
                <a:spcPts val="2800"/>
              </a:spcBef>
            </a:pPr>
            <a:r>
              <a:rPr lang="en-US" sz="2000" dirty="0"/>
              <a:t>Learning through experience (both new and old) makes sense of a work context </a:t>
            </a:r>
          </a:p>
        </p:txBody>
      </p:sp>
      <p:sp>
        <p:nvSpPr>
          <p:cNvPr id="11" name="Rectangle 10"/>
          <p:cNvSpPr/>
          <p:nvPr/>
        </p:nvSpPr>
        <p:spPr>
          <a:xfrm>
            <a:off x="0" y="681681"/>
            <a:ext cx="9144000" cy="461665"/>
          </a:xfrm>
          <a:prstGeom prst="rect">
            <a:avLst/>
          </a:prstGeom>
        </p:spPr>
        <p:txBody>
          <a:bodyPr wrap="square">
            <a:spAutoFit/>
          </a:bodyPr>
          <a:lstStyle/>
          <a:p>
            <a:pPr algn="ctr">
              <a:spcAft>
                <a:spcPts val="600"/>
              </a:spcAft>
            </a:pPr>
            <a:r>
              <a:rPr lang="en-US" sz="2400" b="1" dirty="0" smtClean="0">
                <a:solidFill>
                  <a:srgbClr val="F5A028"/>
                </a:solidFill>
                <a:latin typeface="+mj-lt"/>
              </a:rPr>
              <a:t>LINKING EXPERIENTIAL LEARNING WITH COLLEGE</a:t>
            </a:r>
            <a:endParaRPr lang="en-US" sz="2400" b="1" dirty="0">
              <a:solidFill>
                <a:srgbClr val="F5A028"/>
              </a:solidFill>
              <a:latin typeface="+mj-lt"/>
            </a:endParaRPr>
          </a:p>
        </p:txBody>
      </p:sp>
    </p:spTree>
    <p:extLst>
      <p:ext uri="{BB962C8B-B14F-4D97-AF65-F5344CB8AC3E}">
        <p14:creationId xmlns:p14="http://schemas.microsoft.com/office/powerpoint/2010/main" val="29364447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26D1B778-3178-C940-976D-5323591A13EC}" type="slidenum">
              <a:rPr lang="en-US" smtClean="0"/>
              <a:pPr/>
              <a:t>16</a:t>
            </a:fld>
            <a:endParaRPr lang="en-US" dirty="0"/>
          </a:p>
        </p:txBody>
      </p:sp>
      <p:sp>
        <p:nvSpPr>
          <p:cNvPr id="6" name="Rectangle 5"/>
          <p:cNvSpPr/>
          <p:nvPr/>
        </p:nvSpPr>
        <p:spPr>
          <a:xfrm>
            <a:off x="498704" y="1294787"/>
            <a:ext cx="8511481" cy="461665"/>
          </a:xfrm>
          <a:prstGeom prst="rect">
            <a:avLst/>
          </a:prstGeom>
        </p:spPr>
        <p:txBody>
          <a:bodyPr wrap="square">
            <a:spAutoFit/>
          </a:bodyPr>
          <a:lstStyle/>
          <a:p>
            <a:r>
              <a:rPr lang="en-US" sz="2400" b="1" dirty="0" smtClean="0">
                <a:solidFill>
                  <a:srgbClr val="323942"/>
                </a:solidFill>
              </a:rPr>
              <a:t>DISCUSSION QUESTIONS:</a:t>
            </a:r>
            <a:endParaRPr lang="en-US" sz="2400" b="1" dirty="0">
              <a:solidFill>
                <a:srgbClr val="323942"/>
              </a:solidFill>
            </a:endParaRPr>
          </a:p>
        </p:txBody>
      </p:sp>
      <p:sp>
        <p:nvSpPr>
          <p:cNvPr id="7" name="Content Placeholder 2"/>
          <p:cNvSpPr txBox="1">
            <a:spLocks/>
          </p:cNvSpPr>
          <p:nvPr/>
        </p:nvSpPr>
        <p:spPr>
          <a:xfrm>
            <a:off x="1068770" y="1959351"/>
            <a:ext cx="7194284" cy="4084609"/>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2800"/>
              </a:spcBef>
            </a:pPr>
            <a:r>
              <a:rPr lang="en-US" sz="2000" dirty="0"/>
              <a:t>How is the workplace a learning lab? What role does the worksite play in shaping learning experiences for adults</a:t>
            </a:r>
            <a:r>
              <a:rPr lang="en-US" sz="2000" dirty="0" smtClean="0"/>
              <a:t>?</a:t>
            </a:r>
            <a:endParaRPr lang="en-US" sz="2000" dirty="0"/>
          </a:p>
          <a:p>
            <a:pPr>
              <a:spcBef>
                <a:spcPts val="2800"/>
              </a:spcBef>
            </a:pPr>
            <a:r>
              <a:rPr lang="en-US" sz="2000" dirty="0"/>
              <a:t>How can learning on site help benefit your company? </a:t>
            </a:r>
          </a:p>
          <a:p>
            <a:pPr>
              <a:spcBef>
                <a:spcPts val="2800"/>
              </a:spcBef>
            </a:pPr>
            <a:r>
              <a:rPr lang="en-US" sz="2000" dirty="0"/>
              <a:t>How can you balance the needs of the production cycle with opportunities for workers to learn</a:t>
            </a:r>
            <a:r>
              <a:rPr lang="en-US" sz="2000" dirty="0" smtClean="0"/>
              <a:t>?</a:t>
            </a:r>
            <a:endParaRPr lang="en-US" sz="2000" dirty="0"/>
          </a:p>
          <a:p>
            <a:pPr>
              <a:spcBef>
                <a:spcPts val="2800"/>
              </a:spcBef>
            </a:pPr>
            <a:r>
              <a:rPr lang="en-US" sz="2000" dirty="0"/>
              <a:t>Can learning on the job shape expectations for college going? How can this help the manufacturing industry meet new challenges?</a:t>
            </a:r>
          </a:p>
        </p:txBody>
      </p:sp>
      <p:sp>
        <p:nvSpPr>
          <p:cNvPr id="8" name="Rectangle 7"/>
          <p:cNvSpPr/>
          <p:nvPr/>
        </p:nvSpPr>
        <p:spPr>
          <a:xfrm>
            <a:off x="0" y="681681"/>
            <a:ext cx="9144000" cy="461665"/>
          </a:xfrm>
          <a:prstGeom prst="rect">
            <a:avLst/>
          </a:prstGeom>
        </p:spPr>
        <p:txBody>
          <a:bodyPr wrap="square">
            <a:spAutoFit/>
          </a:bodyPr>
          <a:lstStyle/>
          <a:p>
            <a:pPr algn="ctr">
              <a:spcAft>
                <a:spcPts val="600"/>
              </a:spcAft>
            </a:pPr>
            <a:r>
              <a:rPr lang="en-US" sz="2400" b="1" dirty="0" smtClean="0">
                <a:solidFill>
                  <a:srgbClr val="F5A028"/>
                </a:solidFill>
                <a:latin typeface="+mj-lt"/>
              </a:rPr>
              <a:t>LINKING EXPERIENTIAL LEARNING WITH COLLEGE</a:t>
            </a:r>
            <a:endParaRPr lang="en-US" sz="2400" b="1" dirty="0">
              <a:solidFill>
                <a:srgbClr val="F5A028"/>
              </a:solidFill>
              <a:latin typeface="+mj-lt"/>
            </a:endParaRPr>
          </a:p>
        </p:txBody>
      </p:sp>
    </p:spTree>
    <p:extLst>
      <p:ext uri="{BB962C8B-B14F-4D97-AF65-F5344CB8AC3E}">
        <p14:creationId xmlns:p14="http://schemas.microsoft.com/office/powerpoint/2010/main" val="18030641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26D1B778-3178-C940-976D-5323591A13EC}" type="slidenum">
              <a:rPr lang="en-US" smtClean="0"/>
              <a:pPr/>
              <a:t>17</a:t>
            </a:fld>
            <a:endParaRPr lang="en-US" dirty="0"/>
          </a:p>
        </p:txBody>
      </p:sp>
      <p:sp>
        <p:nvSpPr>
          <p:cNvPr id="6" name="Rectangle 5"/>
          <p:cNvSpPr/>
          <p:nvPr/>
        </p:nvSpPr>
        <p:spPr>
          <a:xfrm>
            <a:off x="498704" y="1294787"/>
            <a:ext cx="8511481" cy="461665"/>
          </a:xfrm>
          <a:prstGeom prst="rect">
            <a:avLst/>
          </a:prstGeom>
        </p:spPr>
        <p:txBody>
          <a:bodyPr wrap="square">
            <a:spAutoFit/>
          </a:bodyPr>
          <a:lstStyle/>
          <a:p>
            <a:r>
              <a:rPr lang="en-US" sz="2400" b="1" dirty="0" smtClean="0">
                <a:solidFill>
                  <a:srgbClr val="323942"/>
                </a:solidFill>
              </a:rPr>
              <a:t>QUESTIONS ABOUT WORK-BASED COURSE MODELS:</a:t>
            </a:r>
            <a:endParaRPr lang="en-US" sz="2400" b="1" dirty="0">
              <a:solidFill>
                <a:srgbClr val="323942"/>
              </a:solidFill>
            </a:endParaRPr>
          </a:p>
        </p:txBody>
      </p:sp>
      <p:sp>
        <p:nvSpPr>
          <p:cNvPr id="7" name="Content Placeholder 2"/>
          <p:cNvSpPr txBox="1">
            <a:spLocks/>
          </p:cNvSpPr>
          <p:nvPr/>
        </p:nvSpPr>
        <p:spPr>
          <a:xfrm>
            <a:off x="1068770" y="1959352"/>
            <a:ext cx="5744626" cy="367201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How can work-based courses encourage adults to continue their formal education</a:t>
            </a:r>
            <a:r>
              <a:rPr lang="en-US" sz="2000" dirty="0" smtClean="0"/>
              <a:t>?</a:t>
            </a:r>
            <a:endParaRPr lang="en-US" sz="2000" dirty="0"/>
          </a:p>
          <a:p>
            <a:r>
              <a:rPr lang="en-US" sz="2000" dirty="0"/>
              <a:t>Why is learning on the job more attractive to adults? Why might it be particularly appealing to workers in the manufacturing industry</a:t>
            </a:r>
            <a:r>
              <a:rPr lang="en-US" sz="2000" dirty="0" smtClean="0"/>
              <a:t>?</a:t>
            </a:r>
            <a:endParaRPr lang="en-US" sz="2000" dirty="0"/>
          </a:p>
          <a:p>
            <a:r>
              <a:rPr lang="en-US" sz="2000" dirty="0"/>
              <a:t>How can industry use work-based courses to build its workforce? </a:t>
            </a:r>
          </a:p>
        </p:txBody>
      </p:sp>
      <p:sp>
        <p:nvSpPr>
          <p:cNvPr id="8" name="Rectangle 7"/>
          <p:cNvSpPr/>
          <p:nvPr/>
        </p:nvSpPr>
        <p:spPr>
          <a:xfrm>
            <a:off x="0" y="681681"/>
            <a:ext cx="9144000" cy="461665"/>
          </a:xfrm>
          <a:prstGeom prst="rect">
            <a:avLst/>
          </a:prstGeom>
        </p:spPr>
        <p:txBody>
          <a:bodyPr wrap="square">
            <a:spAutoFit/>
          </a:bodyPr>
          <a:lstStyle/>
          <a:p>
            <a:pPr algn="ctr">
              <a:spcAft>
                <a:spcPts val="600"/>
              </a:spcAft>
            </a:pPr>
            <a:r>
              <a:rPr lang="en-US" sz="2400" b="1" dirty="0" smtClean="0">
                <a:solidFill>
                  <a:srgbClr val="F5A028"/>
                </a:solidFill>
                <a:latin typeface="+mj-lt"/>
              </a:rPr>
              <a:t>LINKING EXPERIENTIAL LEARNING WITH COLLEGE</a:t>
            </a:r>
            <a:endParaRPr lang="en-US" sz="2400" b="1" dirty="0">
              <a:solidFill>
                <a:srgbClr val="F5A028"/>
              </a:solidFill>
              <a:latin typeface="+mj-lt"/>
            </a:endParaRPr>
          </a:p>
        </p:txBody>
      </p:sp>
    </p:spTree>
    <p:extLst>
      <p:ext uri="{BB962C8B-B14F-4D97-AF65-F5344CB8AC3E}">
        <p14:creationId xmlns:p14="http://schemas.microsoft.com/office/powerpoint/2010/main" val="37606679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26D1B778-3178-C940-976D-5323591A13EC}" type="slidenum">
              <a:rPr lang="en-US" smtClean="0"/>
              <a:pPr/>
              <a:t>18</a:t>
            </a:fld>
            <a:endParaRPr lang="en-US" dirty="0"/>
          </a:p>
        </p:txBody>
      </p:sp>
      <p:sp>
        <p:nvSpPr>
          <p:cNvPr id="5" name="Rectangle 4"/>
          <p:cNvSpPr/>
          <p:nvPr/>
        </p:nvSpPr>
        <p:spPr>
          <a:xfrm>
            <a:off x="1725338" y="1528963"/>
            <a:ext cx="6771891" cy="818173"/>
          </a:xfrm>
          <a:prstGeom prst="rect">
            <a:avLst/>
          </a:prstGeom>
        </p:spPr>
        <p:txBody>
          <a:bodyPr wrap="square">
            <a:spAutoFit/>
          </a:bodyPr>
          <a:lstStyle/>
          <a:p>
            <a:pPr>
              <a:lnSpc>
                <a:spcPts val="2860"/>
              </a:lnSpc>
              <a:spcAft>
                <a:spcPts val="600"/>
              </a:spcAft>
            </a:pPr>
            <a:r>
              <a:rPr lang="en-US" sz="2800" b="1" dirty="0" smtClean="0">
                <a:solidFill>
                  <a:srgbClr val="323942"/>
                </a:solidFill>
              </a:rPr>
              <a:t>SUPERVISOR ORIENTATION TRAINING</a:t>
            </a:r>
          </a:p>
          <a:p>
            <a:r>
              <a:rPr lang="en-US" b="1" dirty="0" smtClean="0">
                <a:solidFill>
                  <a:srgbClr val="323942"/>
                </a:solidFill>
              </a:rPr>
              <a:t>DESIGNING A WORK-BASED COURSE: A CONVERSATION</a:t>
            </a:r>
            <a:endParaRPr lang="en-US" b="1" dirty="0">
              <a:solidFill>
                <a:srgbClr val="323942"/>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339" y="3240269"/>
            <a:ext cx="3746812" cy="2099776"/>
          </a:xfrm>
          <a:prstGeom prst="rect">
            <a:avLst/>
          </a:prstGeom>
        </p:spPr>
      </p:pic>
    </p:spTree>
    <p:extLst>
      <p:ext uri="{BB962C8B-B14F-4D97-AF65-F5344CB8AC3E}">
        <p14:creationId xmlns:p14="http://schemas.microsoft.com/office/powerpoint/2010/main" val="29701262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26D1B778-3178-C940-976D-5323591A13EC}" type="slidenum">
              <a:rPr lang="en-US" smtClean="0"/>
              <a:pPr/>
              <a:t>19</a:t>
            </a:fld>
            <a:endParaRPr lang="en-US" dirty="0"/>
          </a:p>
        </p:txBody>
      </p:sp>
      <p:sp>
        <p:nvSpPr>
          <p:cNvPr id="9" name="Rectangle 8"/>
          <p:cNvSpPr/>
          <p:nvPr/>
        </p:nvSpPr>
        <p:spPr>
          <a:xfrm>
            <a:off x="0" y="732577"/>
            <a:ext cx="9144000" cy="461665"/>
          </a:xfrm>
          <a:prstGeom prst="rect">
            <a:avLst/>
          </a:prstGeom>
        </p:spPr>
        <p:txBody>
          <a:bodyPr wrap="square">
            <a:spAutoFit/>
          </a:bodyPr>
          <a:lstStyle/>
          <a:p>
            <a:pPr algn="ctr">
              <a:spcAft>
                <a:spcPts val="600"/>
              </a:spcAft>
            </a:pPr>
            <a:r>
              <a:rPr lang="en-US" sz="2400" b="1" dirty="0" smtClean="0">
                <a:solidFill>
                  <a:srgbClr val="F5A028"/>
                </a:solidFill>
                <a:latin typeface="+mj-lt"/>
              </a:rPr>
              <a:t>CRAFTING YOUR WORK-BASED COURSE MODEL</a:t>
            </a:r>
            <a:endParaRPr lang="en-US" sz="2400" b="1" dirty="0">
              <a:solidFill>
                <a:srgbClr val="F5A028"/>
              </a:solidFill>
              <a:latin typeface="+mj-lt"/>
            </a:endParaRPr>
          </a:p>
        </p:txBody>
      </p:sp>
      <p:sp>
        <p:nvSpPr>
          <p:cNvPr id="10" name="TextBox 9"/>
          <p:cNvSpPr txBox="1"/>
          <p:nvPr/>
        </p:nvSpPr>
        <p:spPr>
          <a:xfrm>
            <a:off x="713026" y="2123473"/>
            <a:ext cx="8430974" cy="3046988"/>
          </a:xfrm>
          <a:prstGeom prst="rect">
            <a:avLst/>
          </a:prstGeom>
          <a:noFill/>
        </p:spPr>
        <p:txBody>
          <a:bodyPr wrap="square" rtlCol="0">
            <a:spAutoFit/>
          </a:bodyPr>
          <a:lstStyle/>
          <a:p>
            <a:pPr marL="342900" indent="-342900">
              <a:buFont typeface="Arial"/>
              <a:buChar char="•"/>
            </a:pPr>
            <a:r>
              <a:rPr lang="en-US" sz="2400" dirty="0" smtClean="0"/>
              <a:t>What Does The Program Look Like At Your Company?</a:t>
            </a:r>
          </a:p>
          <a:p>
            <a:pPr marL="342900" indent="-342900">
              <a:buFont typeface="Arial"/>
              <a:buChar char="•"/>
            </a:pPr>
            <a:endParaRPr lang="en-US" sz="2400" dirty="0" smtClean="0"/>
          </a:p>
          <a:p>
            <a:pPr marL="342900" indent="-342900">
              <a:buFont typeface="Arial"/>
              <a:buChar char="•"/>
            </a:pPr>
            <a:r>
              <a:rPr lang="en-US" sz="2400" dirty="0" smtClean="0"/>
              <a:t>How Did It Get Started? </a:t>
            </a:r>
            <a:br>
              <a:rPr lang="en-US" sz="2400" dirty="0" smtClean="0"/>
            </a:br>
            <a:r>
              <a:rPr lang="en-US" sz="2400" dirty="0" smtClean="0"/>
              <a:t>Did You Have A Company “Champion”?</a:t>
            </a:r>
          </a:p>
          <a:p>
            <a:pPr marL="342900" indent="-342900">
              <a:buFont typeface="Arial"/>
              <a:buChar char="•"/>
            </a:pPr>
            <a:endParaRPr lang="en-US" sz="2400" dirty="0" smtClean="0"/>
          </a:p>
          <a:p>
            <a:pPr marL="342900" indent="-342900">
              <a:buFont typeface="Arial"/>
              <a:buChar char="•"/>
            </a:pPr>
            <a:r>
              <a:rPr lang="en-US" sz="2400" dirty="0" smtClean="0"/>
              <a:t>How Does The Model Work, Who Does What, </a:t>
            </a:r>
            <a:br>
              <a:rPr lang="en-US" sz="2400" dirty="0" smtClean="0"/>
            </a:br>
            <a:r>
              <a:rPr lang="en-US" sz="2400" dirty="0" smtClean="0"/>
              <a:t>And How Has It Evolved?</a:t>
            </a:r>
          </a:p>
          <a:p>
            <a:pPr algn="ctr"/>
            <a:endParaRPr lang="en-US" sz="2400" dirty="0"/>
          </a:p>
        </p:txBody>
      </p:sp>
    </p:spTree>
    <p:extLst>
      <p:ext uri="{BB962C8B-B14F-4D97-AF65-F5344CB8AC3E}">
        <p14:creationId xmlns:p14="http://schemas.microsoft.com/office/powerpoint/2010/main" val="2798134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251" y="1540115"/>
            <a:ext cx="5601651" cy="461665"/>
          </a:xfrm>
          <a:prstGeom prst="rect">
            <a:avLst/>
          </a:prstGeom>
        </p:spPr>
        <p:txBody>
          <a:bodyPr wrap="square">
            <a:spAutoFit/>
          </a:bodyPr>
          <a:lstStyle/>
          <a:p>
            <a:r>
              <a:rPr lang="en-US" sz="2400" b="1" dirty="0" smtClean="0">
                <a:solidFill>
                  <a:srgbClr val="323942"/>
                </a:solidFill>
              </a:rPr>
              <a:t>WORK-BASED COURSES ARE:</a:t>
            </a:r>
            <a:endParaRPr lang="en-US" sz="2400" b="1" dirty="0">
              <a:solidFill>
                <a:srgbClr val="323942"/>
              </a:solidFill>
            </a:endParaRPr>
          </a:p>
        </p:txBody>
      </p:sp>
      <p:sp>
        <p:nvSpPr>
          <p:cNvPr id="9" name="Slide Number Placeholder 8"/>
          <p:cNvSpPr>
            <a:spLocks noGrp="1"/>
          </p:cNvSpPr>
          <p:nvPr>
            <p:ph type="sldNum" sz="quarter" idx="4"/>
          </p:nvPr>
        </p:nvSpPr>
        <p:spPr/>
        <p:txBody>
          <a:bodyPr/>
          <a:lstStyle/>
          <a:p>
            <a:fld id="{26D1B778-3178-C940-976D-5323591A13EC}" type="slidenum">
              <a:rPr lang="en-US" smtClean="0"/>
              <a:pPr/>
              <a:t>2</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276" y="2403984"/>
            <a:ext cx="6085444" cy="2150447"/>
          </a:xfrm>
          <a:prstGeom prst="rect">
            <a:avLst/>
          </a:prstGeom>
        </p:spPr>
      </p:pic>
    </p:spTree>
    <p:extLst>
      <p:ext uri="{BB962C8B-B14F-4D97-AF65-F5344CB8AC3E}">
        <p14:creationId xmlns:p14="http://schemas.microsoft.com/office/powerpoint/2010/main" val="19428509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8229600" cy="4525963"/>
          </a:xfrm>
          <a:prstGeom prst="rect">
            <a:avLst/>
          </a:prstGeom>
        </p:spPr>
        <p:txBody>
          <a:bodyPr/>
          <a:lstStyle/>
          <a:p>
            <a:pPr marL="0" indent="0">
              <a:buNone/>
            </a:pPr>
            <a:endParaRPr lang="en-US" dirty="0" smtClean="0"/>
          </a:p>
          <a:p>
            <a:pPr lvl="1"/>
            <a:endParaRPr lang="en-US" dirty="0" smtClean="0"/>
          </a:p>
          <a:p>
            <a:pPr lvl="1"/>
            <a:endParaRPr lang="en-US" dirty="0"/>
          </a:p>
        </p:txBody>
      </p:sp>
      <p:sp>
        <p:nvSpPr>
          <p:cNvPr id="6" name="Slide Number Placeholder 5"/>
          <p:cNvSpPr>
            <a:spLocks noGrp="1"/>
          </p:cNvSpPr>
          <p:nvPr>
            <p:ph type="sldNum" sz="quarter" idx="4"/>
          </p:nvPr>
        </p:nvSpPr>
        <p:spPr/>
        <p:txBody>
          <a:bodyPr/>
          <a:lstStyle/>
          <a:p>
            <a:fld id="{26D1B778-3178-C940-976D-5323591A13EC}" type="slidenum">
              <a:rPr lang="en-US" smtClean="0"/>
              <a:pPr/>
              <a:t>20</a:t>
            </a:fld>
            <a:endParaRPr lang="en-US" dirty="0"/>
          </a:p>
        </p:txBody>
      </p:sp>
      <p:sp>
        <p:nvSpPr>
          <p:cNvPr id="8" name="TextBox 7"/>
          <p:cNvSpPr txBox="1"/>
          <p:nvPr/>
        </p:nvSpPr>
        <p:spPr>
          <a:xfrm>
            <a:off x="679603" y="2112333"/>
            <a:ext cx="8464397" cy="4154984"/>
          </a:xfrm>
          <a:prstGeom prst="rect">
            <a:avLst/>
          </a:prstGeom>
          <a:noFill/>
        </p:spPr>
        <p:txBody>
          <a:bodyPr wrap="square" rtlCol="0">
            <a:spAutoFit/>
          </a:bodyPr>
          <a:lstStyle/>
          <a:p>
            <a:pPr marL="342900" indent="-342900">
              <a:buFont typeface="Arial"/>
              <a:buChar char="•"/>
            </a:pPr>
            <a:r>
              <a:rPr lang="en-US" sz="2400" dirty="0" smtClean="0"/>
              <a:t>How Did The Task Analysis Provided By The College </a:t>
            </a:r>
            <a:br>
              <a:rPr lang="en-US" sz="2400" dirty="0" smtClean="0"/>
            </a:br>
            <a:r>
              <a:rPr lang="en-US" sz="2400" dirty="0" smtClean="0"/>
              <a:t>Help Your Company Envision A Work-based Course? </a:t>
            </a:r>
            <a:br>
              <a:rPr lang="en-US" sz="2400" dirty="0" smtClean="0"/>
            </a:br>
            <a:r>
              <a:rPr lang="en-US" sz="2400" dirty="0" smtClean="0"/>
              <a:t>What Was Particularly Useful Or Illuminating </a:t>
            </a:r>
            <a:br>
              <a:rPr lang="en-US" sz="2400" dirty="0" smtClean="0"/>
            </a:br>
            <a:r>
              <a:rPr lang="en-US" sz="2400" dirty="0" smtClean="0"/>
              <a:t>About This Process?</a:t>
            </a:r>
          </a:p>
          <a:p>
            <a:pPr marL="342900" indent="-342900">
              <a:buFont typeface="Arial"/>
              <a:buChar char="•"/>
            </a:pPr>
            <a:endParaRPr lang="en-US" sz="2400" dirty="0" smtClean="0"/>
          </a:p>
          <a:p>
            <a:pPr marL="342900" indent="-342900">
              <a:buFont typeface="Arial"/>
              <a:buChar char="•"/>
            </a:pPr>
            <a:r>
              <a:rPr lang="en-US" sz="2400" dirty="0" smtClean="0"/>
              <a:t>What Were Your Goals In Implementing </a:t>
            </a:r>
            <a:br>
              <a:rPr lang="en-US" sz="2400" dirty="0" smtClean="0"/>
            </a:br>
            <a:r>
              <a:rPr lang="en-US" sz="2400" dirty="0" smtClean="0"/>
              <a:t>A Work-based Course Model?</a:t>
            </a:r>
          </a:p>
          <a:p>
            <a:pPr marL="342900" indent="-342900">
              <a:buFont typeface="Arial"/>
              <a:buChar char="•"/>
            </a:pPr>
            <a:endParaRPr lang="en-US" sz="2400" dirty="0" smtClean="0"/>
          </a:p>
          <a:p>
            <a:pPr marL="342900" indent="-342900">
              <a:buFont typeface="Arial"/>
              <a:buChar char="•"/>
            </a:pPr>
            <a:r>
              <a:rPr lang="en-US" sz="2400" dirty="0" smtClean="0"/>
              <a:t>What Are Your Impressions So Far? What Works, </a:t>
            </a:r>
            <a:br>
              <a:rPr lang="en-US" sz="2400" dirty="0" smtClean="0"/>
            </a:br>
            <a:r>
              <a:rPr lang="en-US" sz="2400" dirty="0" smtClean="0"/>
              <a:t>What Doesn’t?</a:t>
            </a:r>
          </a:p>
          <a:p>
            <a:pPr algn="ctr"/>
            <a:endParaRPr lang="en-US" sz="2400" b="1" dirty="0"/>
          </a:p>
        </p:txBody>
      </p:sp>
      <p:sp>
        <p:nvSpPr>
          <p:cNvPr id="9" name="Rectangle 8"/>
          <p:cNvSpPr/>
          <p:nvPr/>
        </p:nvSpPr>
        <p:spPr>
          <a:xfrm>
            <a:off x="0" y="732577"/>
            <a:ext cx="9144000" cy="461665"/>
          </a:xfrm>
          <a:prstGeom prst="rect">
            <a:avLst/>
          </a:prstGeom>
        </p:spPr>
        <p:txBody>
          <a:bodyPr wrap="square">
            <a:spAutoFit/>
          </a:bodyPr>
          <a:lstStyle/>
          <a:p>
            <a:pPr algn="ctr">
              <a:spcAft>
                <a:spcPts val="600"/>
              </a:spcAft>
            </a:pPr>
            <a:r>
              <a:rPr lang="en-US" sz="2400" b="1" dirty="0" smtClean="0">
                <a:solidFill>
                  <a:srgbClr val="F5A028"/>
                </a:solidFill>
                <a:latin typeface="+mj-lt"/>
              </a:rPr>
              <a:t>CRAFTING YOUR WORK-BASED COURSE MODEL</a:t>
            </a:r>
            <a:endParaRPr lang="en-US" sz="2400" b="1" dirty="0">
              <a:solidFill>
                <a:srgbClr val="F5A028"/>
              </a:solidFill>
              <a:latin typeface="+mj-lt"/>
            </a:endParaRPr>
          </a:p>
        </p:txBody>
      </p:sp>
    </p:spTree>
    <p:extLst>
      <p:ext uri="{BB962C8B-B14F-4D97-AF65-F5344CB8AC3E}">
        <p14:creationId xmlns:p14="http://schemas.microsoft.com/office/powerpoint/2010/main" val="1679934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1400" y="431800"/>
            <a:ext cx="6362700" cy="461665"/>
          </a:xfrm>
          <a:prstGeom prst="rect">
            <a:avLst/>
          </a:prstGeom>
          <a:noFill/>
        </p:spPr>
        <p:txBody>
          <a:bodyPr wrap="square" rtlCol="0">
            <a:spAutoFit/>
          </a:bodyPr>
          <a:lstStyle/>
          <a:p>
            <a:r>
              <a:rPr lang="en-US" sz="2400" b="1" dirty="0" smtClean="0">
                <a:solidFill>
                  <a:schemeClr val="bg1"/>
                </a:solidFill>
                <a:latin typeface="Arial"/>
                <a:cs typeface="Arial"/>
              </a:rPr>
              <a:t>Crafting Learning and Work Objectives</a:t>
            </a:r>
            <a:endParaRPr lang="en-US" sz="2400" b="1" dirty="0">
              <a:solidFill>
                <a:schemeClr val="bg1"/>
              </a:solidFill>
              <a:latin typeface="Arial"/>
              <a:cs typeface="Arial"/>
            </a:endParaRPr>
          </a:p>
        </p:txBody>
      </p:sp>
      <p:sp>
        <p:nvSpPr>
          <p:cNvPr id="7" name="Slide Number Placeholder 6"/>
          <p:cNvSpPr>
            <a:spLocks noGrp="1"/>
          </p:cNvSpPr>
          <p:nvPr>
            <p:ph type="sldNum" sz="quarter" idx="4"/>
          </p:nvPr>
        </p:nvSpPr>
        <p:spPr/>
        <p:txBody>
          <a:bodyPr/>
          <a:lstStyle/>
          <a:p>
            <a:fld id="{26D1B778-3178-C940-976D-5323591A13EC}" type="slidenum">
              <a:rPr lang="en-US" smtClean="0"/>
              <a:pPr/>
              <a:t>21</a:t>
            </a:fld>
            <a:endParaRPr lang="en-US" dirty="0"/>
          </a:p>
        </p:txBody>
      </p:sp>
      <p:sp>
        <p:nvSpPr>
          <p:cNvPr id="6" name="TextBox 5"/>
          <p:cNvSpPr txBox="1"/>
          <p:nvPr/>
        </p:nvSpPr>
        <p:spPr>
          <a:xfrm>
            <a:off x="623898" y="2123473"/>
            <a:ext cx="8520101" cy="3416320"/>
          </a:xfrm>
          <a:prstGeom prst="rect">
            <a:avLst/>
          </a:prstGeom>
          <a:noFill/>
        </p:spPr>
        <p:txBody>
          <a:bodyPr wrap="square" rtlCol="0">
            <a:spAutoFit/>
          </a:bodyPr>
          <a:lstStyle/>
          <a:p>
            <a:pPr marL="342900" indent="-342900">
              <a:buFont typeface="Arial"/>
              <a:buChar char="•"/>
            </a:pPr>
            <a:r>
              <a:rPr lang="en-US" sz="2400" dirty="0" smtClean="0"/>
              <a:t>How Do You Determine Learning Objectives On The Job?</a:t>
            </a:r>
          </a:p>
          <a:p>
            <a:pPr marL="342900" indent="-342900">
              <a:buFont typeface="Arial"/>
              <a:buChar char="•"/>
            </a:pPr>
            <a:endParaRPr lang="en-US" sz="2400" dirty="0" smtClean="0"/>
          </a:p>
          <a:p>
            <a:pPr marL="342900" indent="-342900">
              <a:buFont typeface="Arial"/>
              <a:buChar char="•"/>
            </a:pPr>
            <a:r>
              <a:rPr lang="en-US" sz="2400" dirty="0" smtClean="0"/>
              <a:t>How Do You Balance What The Worker Needs </a:t>
            </a:r>
            <a:br>
              <a:rPr lang="en-US" sz="2400" dirty="0" smtClean="0"/>
            </a:br>
            <a:r>
              <a:rPr lang="en-US" sz="2400" dirty="0" smtClean="0"/>
              <a:t>To Know Now, Vs. What He Or She Should </a:t>
            </a:r>
            <a:br>
              <a:rPr lang="en-US" sz="2400" dirty="0" smtClean="0"/>
            </a:br>
            <a:r>
              <a:rPr lang="en-US" sz="2400" dirty="0" smtClean="0"/>
              <a:t>Learn In The Future?</a:t>
            </a:r>
          </a:p>
          <a:p>
            <a:pPr marL="342900" indent="-342900">
              <a:buFont typeface="Arial"/>
              <a:buChar char="•"/>
            </a:pPr>
            <a:endParaRPr lang="en-US" sz="2400" dirty="0" smtClean="0"/>
          </a:p>
          <a:p>
            <a:pPr marL="342900" indent="-342900">
              <a:buFont typeface="Arial"/>
              <a:buChar char="•"/>
            </a:pPr>
            <a:r>
              <a:rPr lang="en-US" sz="2400" dirty="0" smtClean="0"/>
              <a:t>How Do You Balance Work Demands </a:t>
            </a:r>
            <a:br>
              <a:rPr lang="en-US" sz="2400" dirty="0" smtClean="0"/>
            </a:br>
            <a:r>
              <a:rPr lang="en-US" sz="2400" dirty="0" smtClean="0"/>
              <a:t>And Student Learning Goals?</a:t>
            </a:r>
          </a:p>
          <a:p>
            <a:pPr algn="ctr"/>
            <a:endParaRPr lang="en-US" sz="2400" b="1" dirty="0"/>
          </a:p>
        </p:txBody>
      </p:sp>
    </p:spTree>
    <p:extLst>
      <p:ext uri="{BB962C8B-B14F-4D97-AF65-F5344CB8AC3E}">
        <p14:creationId xmlns:p14="http://schemas.microsoft.com/office/powerpoint/2010/main" val="11880824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1400" y="431800"/>
            <a:ext cx="6362700" cy="461665"/>
          </a:xfrm>
          <a:prstGeom prst="rect">
            <a:avLst/>
          </a:prstGeom>
          <a:noFill/>
        </p:spPr>
        <p:txBody>
          <a:bodyPr wrap="square" rtlCol="0">
            <a:spAutoFit/>
          </a:bodyPr>
          <a:lstStyle/>
          <a:p>
            <a:r>
              <a:rPr lang="en-US" sz="2400" b="1" dirty="0" smtClean="0">
                <a:solidFill>
                  <a:schemeClr val="bg1"/>
                </a:solidFill>
                <a:latin typeface="Arial"/>
                <a:cs typeface="Arial"/>
              </a:rPr>
              <a:t>Coaching for Employee Success</a:t>
            </a:r>
            <a:endParaRPr lang="en-US" sz="2400" b="1" dirty="0">
              <a:solidFill>
                <a:schemeClr val="bg1"/>
              </a:solidFill>
              <a:latin typeface="Arial"/>
              <a:cs typeface="Arial"/>
            </a:endParaRPr>
          </a:p>
        </p:txBody>
      </p:sp>
      <p:sp>
        <p:nvSpPr>
          <p:cNvPr id="7" name="Slide Number Placeholder 6"/>
          <p:cNvSpPr>
            <a:spLocks noGrp="1"/>
          </p:cNvSpPr>
          <p:nvPr>
            <p:ph type="sldNum" sz="quarter" idx="4"/>
          </p:nvPr>
        </p:nvSpPr>
        <p:spPr/>
        <p:txBody>
          <a:bodyPr/>
          <a:lstStyle/>
          <a:p>
            <a:fld id="{26D1B778-3178-C940-976D-5323591A13EC}" type="slidenum">
              <a:rPr lang="en-US" smtClean="0"/>
              <a:pPr/>
              <a:t>22</a:t>
            </a:fld>
            <a:endParaRPr lang="en-US" dirty="0"/>
          </a:p>
        </p:txBody>
      </p:sp>
      <p:sp>
        <p:nvSpPr>
          <p:cNvPr id="6" name="TextBox 5"/>
          <p:cNvSpPr txBox="1"/>
          <p:nvPr/>
        </p:nvSpPr>
        <p:spPr>
          <a:xfrm>
            <a:off x="635040" y="2123473"/>
            <a:ext cx="8508960" cy="3416320"/>
          </a:xfrm>
          <a:prstGeom prst="rect">
            <a:avLst/>
          </a:prstGeom>
          <a:noFill/>
        </p:spPr>
        <p:txBody>
          <a:bodyPr wrap="square" rtlCol="0">
            <a:spAutoFit/>
          </a:bodyPr>
          <a:lstStyle/>
          <a:p>
            <a:pPr marL="342900" indent="-342900">
              <a:buFont typeface="Arial"/>
              <a:buChar char="•"/>
            </a:pPr>
            <a:r>
              <a:rPr lang="en-US" sz="2400" dirty="0" smtClean="0"/>
              <a:t>How Would You Describe Working With </a:t>
            </a:r>
            <a:br>
              <a:rPr lang="en-US" sz="2400" dirty="0" smtClean="0"/>
            </a:br>
            <a:r>
              <a:rPr lang="en-US" sz="2400" dirty="0" smtClean="0"/>
              <a:t>Your Employees In This Model?</a:t>
            </a:r>
          </a:p>
          <a:p>
            <a:pPr marL="342900" indent="-342900">
              <a:buFont typeface="Arial"/>
              <a:buChar char="•"/>
            </a:pPr>
            <a:endParaRPr lang="en-US" sz="2400" dirty="0" smtClean="0"/>
          </a:p>
          <a:p>
            <a:pPr marL="342900" indent="-342900">
              <a:buFont typeface="Arial"/>
              <a:buChar char="•"/>
            </a:pPr>
            <a:r>
              <a:rPr lang="en-US" sz="2400" dirty="0" smtClean="0"/>
              <a:t>How Do You Coach For Performance? How Are You </a:t>
            </a:r>
            <a:br>
              <a:rPr lang="en-US" sz="2400" dirty="0" smtClean="0"/>
            </a:br>
            <a:r>
              <a:rPr lang="en-US" sz="2400" dirty="0" smtClean="0"/>
              <a:t>“Creating Your Own Workforce”?</a:t>
            </a:r>
          </a:p>
          <a:p>
            <a:pPr marL="342900" indent="-342900">
              <a:buFont typeface="Arial"/>
              <a:buChar char="•"/>
            </a:pPr>
            <a:endParaRPr lang="en-US" sz="2400" dirty="0" smtClean="0"/>
          </a:p>
          <a:p>
            <a:pPr marL="342900" indent="-342900">
              <a:buFont typeface="Arial"/>
              <a:buChar char="•"/>
            </a:pPr>
            <a:r>
              <a:rPr lang="en-US" sz="2400" dirty="0" smtClean="0"/>
              <a:t>How Do You Balance Work Demands </a:t>
            </a:r>
            <a:br>
              <a:rPr lang="en-US" sz="2400" dirty="0" smtClean="0"/>
            </a:br>
            <a:r>
              <a:rPr lang="en-US" sz="2400" dirty="0" smtClean="0"/>
              <a:t>And Student Learning Goals?</a:t>
            </a:r>
          </a:p>
          <a:p>
            <a:pPr algn="ctr"/>
            <a:endParaRPr lang="en-US" sz="2400" b="1" dirty="0"/>
          </a:p>
        </p:txBody>
      </p:sp>
    </p:spTree>
    <p:extLst>
      <p:ext uri="{BB962C8B-B14F-4D97-AF65-F5344CB8AC3E}">
        <p14:creationId xmlns:p14="http://schemas.microsoft.com/office/powerpoint/2010/main" val="18847203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26D1B778-3178-C940-976D-5323591A13EC}" type="slidenum">
              <a:rPr lang="en-US" smtClean="0"/>
              <a:pPr/>
              <a:t>23</a:t>
            </a:fld>
            <a:endParaRPr lang="en-US" dirty="0"/>
          </a:p>
        </p:txBody>
      </p:sp>
      <p:sp>
        <p:nvSpPr>
          <p:cNvPr id="5" name="Rectangle 4"/>
          <p:cNvSpPr/>
          <p:nvPr/>
        </p:nvSpPr>
        <p:spPr>
          <a:xfrm>
            <a:off x="1725338" y="1551265"/>
            <a:ext cx="6771891" cy="1095172"/>
          </a:xfrm>
          <a:prstGeom prst="rect">
            <a:avLst/>
          </a:prstGeom>
        </p:spPr>
        <p:txBody>
          <a:bodyPr wrap="square">
            <a:spAutoFit/>
          </a:bodyPr>
          <a:lstStyle/>
          <a:p>
            <a:pPr>
              <a:lnSpc>
                <a:spcPts val="2860"/>
              </a:lnSpc>
              <a:spcAft>
                <a:spcPts val="600"/>
              </a:spcAft>
            </a:pPr>
            <a:r>
              <a:rPr lang="en-US" sz="2800" b="1" dirty="0" smtClean="0">
                <a:solidFill>
                  <a:srgbClr val="323942"/>
                </a:solidFill>
              </a:rPr>
              <a:t>SUPERVISOR ORIENTATION TRAINING</a:t>
            </a:r>
          </a:p>
          <a:p>
            <a:r>
              <a:rPr lang="en-US" b="1" dirty="0" smtClean="0">
                <a:solidFill>
                  <a:srgbClr val="323942"/>
                </a:solidFill>
              </a:rPr>
              <a:t>INSTRUCTIONAL STRATEGIES FOR EXPERIENTIAL WORK-BASED COURSES</a:t>
            </a:r>
            <a:endParaRPr lang="en-US" b="1" dirty="0">
              <a:solidFill>
                <a:srgbClr val="323942"/>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338" y="3240269"/>
            <a:ext cx="3746813" cy="2099777"/>
          </a:xfrm>
          <a:prstGeom prst="rect">
            <a:avLst/>
          </a:prstGeom>
        </p:spPr>
      </p:pic>
    </p:spTree>
    <p:extLst>
      <p:ext uri="{BB962C8B-B14F-4D97-AF65-F5344CB8AC3E}">
        <p14:creationId xmlns:p14="http://schemas.microsoft.com/office/powerpoint/2010/main" val="19501206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26D1B778-3178-C940-976D-5323591A13EC}" type="slidenum">
              <a:rPr lang="en-US" smtClean="0"/>
              <a:pPr/>
              <a:t>24</a:t>
            </a:fld>
            <a:endParaRPr lang="en-US" dirty="0"/>
          </a:p>
        </p:txBody>
      </p:sp>
      <p:sp>
        <p:nvSpPr>
          <p:cNvPr id="6" name="Rectangle 5"/>
          <p:cNvSpPr/>
          <p:nvPr/>
        </p:nvSpPr>
        <p:spPr>
          <a:xfrm>
            <a:off x="498704" y="1294787"/>
            <a:ext cx="8511481" cy="461665"/>
          </a:xfrm>
          <a:prstGeom prst="rect">
            <a:avLst/>
          </a:prstGeom>
        </p:spPr>
        <p:txBody>
          <a:bodyPr wrap="square">
            <a:spAutoFit/>
          </a:bodyPr>
          <a:lstStyle/>
          <a:p>
            <a:r>
              <a:rPr lang="en-US" sz="2400" b="1" dirty="0" smtClean="0">
                <a:solidFill>
                  <a:srgbClr val="323942"/>
                </a:solidFill>
              </a:rPr>
              <a:t>TRAINING GOALS</a:t>
            </a:r>
            <a:endParaRPr lang="en-US" sz="2400" b="1" dirty="0">
              <a:solidFill>
                <a:srgbClr val="323942"/>
              </a:solidFill>
            </a:endParaRPr>
          </a:p>
        </p:txBody>
      </p:sp>
      <p:sp>
        <p:nvSpPr>
          <p:cNvPr id="7" name="Content Placeholder 2"/>
          <p:cNvSpPr txBox="1">
            <a:spLocks/>
          </p:cNvSpPr>
          <p:nvPr/>
        </p:nvSpPr>
        <p:spPr>
          <a:xfrm>
            <a:off x="1068769" y="1959352"/>
            <a:ext cx="6893201" cy="165364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2800"/>
              </a:spcBef>
            </a:pPr>
            <a:r>
              <a:rPr lang="en-US" sz="2000" dirty="0" smtClean="0"/>
              <a:t>Qualities </a:t>
            </a:r>
            <a:r>
              <a:rPr lang="en-US" sz="2000" dirty="0"/>
              <a:t>of a motivational </a:t>
            </a:r>
            <a:r>
              <a:rPr lang="en-US" sz="2000" dirty="0" smtClean="0"/>
              <a:t>supervisor/instructor</a:t>
            </a:r>
            <a:endParaRPr lang="en-US" sz="2000" dirty="0"/>
          </a:p>
          <a:p>
            <a:pPr>
              <a:spcBef>
                <a:spcPts val="2800"/>
              </a:spcBef>
            </a:pPr>
            <a:r>
              <a:rPr lang="en-US" sz="2000" dirty="0"/>
              <a:t>Harnessing student </a:t>
            </a:r>
            <a:r>
              <a:rPr lang="en-US" sz="2000" dirty="0" smtClean="0"/>
              <a:t>motivation</a:t>
            </a:r>
            <a:endParaRPr lang="en-US" sz="2000" dirty="0"/>
          </a:p>
          <a:p>
            <a:pPr>
              <a:spcBef>
                <a:spcPts val="2800"/>
              </a:spcBef>
            </a:pPr>
            <a:r>
              <a:rPr lang="en-US" sz="2000" dirty="0"/>
              <a:t>Instructional strategies for experiential learning on the </a:t>
            </a:r>
            <a:r>
              <a:rPr lang="en-US" sz="2000" dirty="0" smtClean="0"/>
              <a:t>job</a:t>
            </a:r>
            <a:endParaRPr lang="en-US" sz="2000" dirty="0"/>
          </a:p>
        </p:txBody>
      </p:sp>
    </p:spTree>
    <p:extLst>
      <p:ext uri="{BB962C8B-B14F-4D97-AF65-F5344CB8AC3E}">
        <p14:creationId xmlns:p14="http://schemas.microsoft.com/office/powerpoint/2010/main" val="30659174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4203" y="5650562"/>
            <a:ext cx="7899400" cy="246221"/>
          </a:xfrm>
          <a:prstGeom prst="rect">
            <a:avLst/>
          </a:prstGeom>
          <a:noFill/>
        </p:spPr>
        <p:txBody>
          <a:bodyPr wrap="square" rtlCol="0">
            <a:spAutoFit/>
          </a:bodyPr>
          <a:lstStyle/>
          <a:p>
            <a:r>
              <a:rPr lang="en-US" sz="1000" dirty="0" err="1"/>
              <a:t>Wlodkowski</a:t>
            </a:r>
            <a:r>
              <a:rPr lang="en-US" sz="1000" dirty="0"/>
              <a:t>, R. J. (2011). Enhancing adult motivation to learn: A comprehensive guide for teaching all adults. John Wiley &amp; Sons.</a:t>
            </a:r>
          </a:p>
        </p:txBody>
      </p:sp>
      <p:sp>
        <p:nvSpPr>
          <p:cNvPr id="7" name="Slide Number Placeholder 6"/>
          <p:cNvSpPr>
            <a:spLocks noGrp="1"/>
          </p:cNvSpPr>
          <p:nvPr>
            <p:ph type="sldNum" sz="quarter" idx="4"/>
          </p:nvPr>
        </p:nvSpPr>
        <p:spPr/>
        <p:txBody>
          <a:bodyPr/>
          <a:lstStyle/>
          <a:p>
            <a:fld id="{26D1B778-3178-C940-976D-5323591A13EC}" type="slidenum">
              <a:rPr lang="en-US" smtClean="0"/>
              <a:pPr/>
              <a:t>25</a:t>
            </a:fld>
            <a:endParaRPr lang="en-US" dirty="0"/>
          </a:p>
        </p:txBody>
      </p:sp>
      <p:sp>
        <p:nvSpPr>
          <p:cNvPr id="8" name="Rectangle 7"/>
          <p:cNvSpPr/>
          <p:nvPr/>
        </p:nvSpPr>
        <p:spPr>
          <a:xfrm>
            <a:off x="498704" y="1031047"/>
            <a:ext cx="8511481" cy="461665"/>
          </a:xfrm>
          <a:prstGeom prst="rect">
            <a:avLst/>
          </a:prstGeom>
        </p:spPr>
        <p:txBody>
          <a:bodyPr wrap="square">
            <a:spAutoFit/>
          </a:bodyPr>
          <a:lstStyle/>
          <a:p>
            <a:r>
              <a:rPr lang="en-US" sz="2400" b="1" dirty="0" smtClean="0">
                <a:solidFill>
                  <a:srgbClr val="323942"/>
                </a:solidFill>
              </a:rPr>
              <a:t>SUPERVISORS AS INSTRUCTORS</a:t>
            </a:r>
            <a:endParaRPr lang="en-US" sz="2400" b="1" dirty="0">
              <a:solidFill>
                <a:srgbClr val="323942"/>
              </a:solidFill>
            </a:endParaRPr>
          </a:p>
        </p:txBody>
      </p:sp>
      <p:sp>
        <p:nvSpPr>
          <p:cNvPr id="9" name="Content Placeholder 2"/>
          <p:cNvSpPr txBox="1">
            <a:spLocks/>
          </p:cNvSpPr>
          <p:nvPr/>
        </p:nvSpPr>
        <p:spPr>
          <a:xfrm>
            <a:off x="1581726" y="3123410"/>
            <a:ext cx="5744626" cy="282127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1600"/>
              </a:spcBef>
            </a:pPr>
            <a:r>
              <a:rPr lang="en-US" sz="2400" dirty="0" smtClean="0"/>
              <a:t>Expertise</a:t>
            </a:r>
            <a:endParaRPr lang="en-US" sz="2400" dirty="0"/>
          </a:p>
          <a:p>
            <a:pPr>
              <a:spcBef>
                <a:spcPts val="1600"/>
              </a:spcBef>
            </a:pPr>
            <a:r>
              <a:rPr lang="en-US" sz="2400" dirty="0" smtClean="0"/>
              <a:t>Empathy</a:t>
            </a:r>
            <a:endParaRPr lang="en-US" sz="2400" dirty="0"/>
          </a:p>
          <a:p>
            <a:pPr>
              <a:spcBef>
                <a:spcPts val="1600"/>
              </a:spcBef>
            </a:pPr>
            <a:r>
              <a:rPr lang="en-US" sz="2400" dirty="0" smtClean="0"/>
              <a:t>Enthusiasm</a:t>
            </a:r>
            <a:endParaRPr lang="en-US" sz="2400" dirty="0"/>
          </a:p>
          <a:p>
            <a:pPr>
              <a:spcBef>
                <a:spcPts val="1600"/>
              </a:spcBef>
            </a:pPr>
            <a:r>
              <a:rPr lang="en-US" sz="2400" dirty="0" smtClean="0"/>
              <a:t>Clarity</a:t>
            </a:r>
            <a:endParaRPr lang="en-US" sz="2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21" y="1698163"/>
            <a:ext cx="7645248" cy="3861709"/>
          </a:xfrm>
          <a:prstGeom prst="rect">
            <a:avLst/>
          </a:prstGeom>
        </p:spPr>
      </p:pic>
    </p:spTree>
    <p:extLst>
      <p:ext uri="{BB962C8B-B14F-4D97-AF65-F5344CB8AC3E}">
        <p14:creationId xmlns:p14="http://schemas.microsoft.com/office/powerpoint/2010/main" val="10579356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26D1B778-3178-C940-976D-5323591A13EC}" type="slidenum">
              <a:rPr lang="en-US" smtClean="0"/>
              <a:pPr/>
              <a:t>26</a:t>
            </a:fld>
            <a:endParaRPr lang="en-US" dirty="0"/>
          </a:p>
        </p:txBody>
      </p:sp>
      <p:sp>
        <p:nvSpPr>
          <p:cNvPr id="7" name="Rectangle 6"/>
          <p:cNvSpPr/>
          <p:nvPr/>
        </p:nvSpPr>
        <p:spPr>
          <a:xfrm>
            <a:off x="498704" y="1031047"/>
            <a:ext cx="8511481" cy="461665"/>
          </a:xfrm>
          <a:prstGeom prst="rect">
            <a:avLst/>
          </a:prstGeom>
        </p:spPr>
        <p:txBody>
          <a:bodyPr wrap="square">
            <a:spAutoFit/>
          </a:bodyPr>
          <a:lstStyle/>
          <a:p>
            <a:r>
              <a:rPr lang="en-US" sz="2400" b="1" dirty="0" smtClean="0">
                <a:solidFill>
                  <a:srgbClr val="323942"/>
                </a:solidFill>
              </a:rPr>
              <a:t>ENCOURAGING STUDENT MOTIVATION</a:t>
            </a:r>
            <a:endParaRPr lang="en-US" sz="2400" b="1" dirty="0">
              <a:solidFill>
                <a:srgbClr val="323942"/>
              </a:solidFill>
            </a:endParaRPr>
          </a:p>
        </p:txBody>
      </p:sp>
      <p:sp>
        <p:nvSpPr>
          <p:cNvPr id="8" name="Content Placeholder 2"/>
          <p:cNvSpPr txBox="1">
            <a:spLocks/>
          </p:cNvSpPr>
          <p:nvPr/>
        </p:nvSpPr>
        <p:spPr>
          <a:xfrm>
            <a:off x="1581921" y="2900383"/>
            <a:ext cx="6222380" cy="282127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600"/>
              </a:spcBef>
            </a:pPr>
            <a:r>
              <a:rPr lang="en-US" sz="2400" dirty="0" smtClean="0"/>
              <a:t>Objectives </a:t>
            </a:r>
            <a:r>
              <a:rPr lang="en-US" sz="2400" dirty="0"/>
              <a:t>are clear and well-defined</a:t>
            </a:r>
          </a:p>
          <a:p>
            <a:pPr>
              <a:spcBef>
                <a:spcPts val="600"/>
              </a:spcBef>
            </a:pPr>
            <a:r>
              <a:rPr lang="en-US" sz="2400" dirty="0" smtClean="0"/>
              <a:t>Learning </a:t>
            </a:r>
            <a:r>
              <a:rPr lang="en-US" sz="2400" dirty="0"/>
              <a:t>is situated in a real-world context</a:t>
            </a:r>
          </a:p>
          <a:p>
            <a:pPr>
              <a:spcBef>
                <a:spcPts val="600"/>
              </a:spcBef>
            </a:pPr>
            <a:r>
              <a:rPr lang="en-US" sz="2400" dirty="0" smtClean="0"/>
              <a:t>Learning </a:t>
            </a:r>
            <a:r>
              <a:rPr lang="en-US" sz="2400" dirty="0"/>
              <a:t>is connected to immediate AND longer-term goals</a:t>
            </a:r>
          </a:p>
          <a:p>
            <a:pPr>
              <a:spcBef>
                <a:spcPts val="600"/>
              </a:spcBef>
            </a:pPr>
            <a:r>
              <a:rPr lang="en-US" sz="2400" dirty="0" smtClean="0"/>
              <a:t>Learning </a:t>
            </a:r>
            <a:r>
              <a:rPr lang="en-US" sz="2400" dirty="0"/>
              <a:t>is practiced and reinforced </a:t>
            </a:r>
          </a:p>
          <a:p>
            <a:pPr>
              <a:spcBef>
                <a:spcPts val="600"/>
              </a:spcBef>
            </a:pPr>
            <a:r>
              <a:rPr lang="en-US" sz="2400" dirty="0" smtClean="0"/>
              <a:t>Progress </a:t>
            </a:r>
            <a:r>
              <a:rPr lang="en-US" sz="2400" dirty="0"/>
              <a:t>is apparent and feedback is shared</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31" y="1669620"/>
            <a:ext cx="7649737" cy="3863977"/>
          </a:xfrm>
          <a:prstGeom prst="rect">
            <a:avLst/>
          </a:prstGeom>
        </p:spPr>
      </p:pic>
    </p:spTree>
    <p:extLst>
      <p:ext uri="{BB962C8B-B14F-4D97-AF65-F5344CB8AC3E}">
        <p14:creationId xmlns:p14="http://schemas.microsoft.com/office/powerpoint/2010/main" val="17230314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43000"/>
            <a:ext cx="8229600" cy="4525963"/>
          </a:xfrm>
          <a:prstGeom prst="rect">
            <a:avLst/>
          </a:prstGeom>
        </p:spPr>
        <p:txBody>
          <a:bodyPr/>
          <a:lstStyle/>
          <a:p>
            <a:pPr marL="0" indent="0">
              <a:buNone/>
            </a:pPr>
            <a:endParaRPr lang="en-US" dirty="0" smtClean="0"/>
          </a:p>
          <a:p>
            <a:pPr marL="0" indent="0">
              <a:buNone/>
            </a:pPr>
            <a:endParaRPr lang="en-US" sz="2200" dirty="0"/>
          </a:p>
          <a:p>
            <a:pPr marL="0" indent="0">
              <a:buNone/>
            </a:pPr>
            <a:endParaRPr lang="en-US" sz="2200" dirty="0"/>
          </a:p>
        </p:txBody>
      </p:sp>
      <p:sp>
        <p:nvSpPr>
          <p:cNvPr id="6" name="Slide Number Placeholder 5"/>
          <p:cNvSpPr>
            <a:spLocks noGrp="1"/>
          </p:cNvSpPr>
          <p:nvPr>
            <p:ph type="sldNum" sz="quarter" idx="4"/>
          </p:nvPr>
        </p:nvSpPr>
        <p:spPr/>
        <p:txBody>
          <a:bodyPr/>
          <a:lstStyle/>
          <a:p>
            <a:fld id="{26D1B778-3178-C940-976D-5323591A13EC}" type="slidenum">
              <a:rPr lang="en-US" smtClean="0"/>
              <a:pPr/>
              <a:t>27</a:t>
            </a:fld>
            <a:endParaRPr lang="en-US" dirty="0"/>
          </a:p>
        </p:txBody>
      </p:sp>
      <p:sp>
        <p:nvSpPr>
          <p:cNvPr id="7" name="Rectangle 6"/>
          <p:cNvSpPr/>
          <p:nvPr/>
        </p:nvSpPr>
        <p:spPr>
          <a:xfrm>
            <a:off x="431798" y="1225388"/>
            <a:ext cx="8511481" cy="461665"/>
          </a:xfrm>
          <a:prstGeom prst="rect">
            <a:avLst/>
          </a:prstGeom>
        </p:spPr>
        <p:txBody>
          <a:bodyPr wrap="square">
            <a:spAutoFit/>
          </a:bodyPr>
          <a:lstStyle/>
          <a:p>
            <a:r>
              <a:rPr lang="en-US" sz="2400" b="1" dirty="0" smtClean="0">
                <a:solidFill>
                  <a:srgbClr val="323942"/>
                </a:solidFill>
              </a:rPr>
              <a:t>ENCOURAGING STUDENT MOTIVATION AND AUTOMOMY</a:t>
            </a:r>
            <a:endParaRPr lang="en-US" sz="2400" b="1" dirty="0">
              <a:solidFill>
                <a:srgbClr val="32394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42" y="1769441"/>
            <a:ext cx="8368826" cy="3977579"/>
          </a:xfrm>
          <a:prstGeom prst="rect">
            <a:avLst/>
          </a:prstGeom>
        </p:spPr>
      </p:pic>
    </p:spTree>
    <p:extLst>
      <p:ext uri="{BB962C8B-B14F-4D97-AF65-F5344CB8AC3E}">
        <p14:creationId xmlns:p14="http://schemas.microsoft.com/office/powerpoint/2010/main" val="29054561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324100" y="355600"/>
            <a:ext cx="6629400" cy="609600"/>
          </a:xfrm>
          <a:prstGeom prst="rect">
            <a:avLst/>
          </a:prstGeom>
        </p:spPr>
        <p:txBody>
          <a:bodyPr anchor="t">
            <a:noAutofit/>
          </a:bodyPr>
          <a:lstStyle>
            <a:lvl1pPr algn="l" defTabSz="457200" rtl="0" eaLnBrk="1" latinLnBrk="0" hangingPunct="1">
              <a:spcBef>
                <a:spcPct val="0"/>
              </a:spcBef>
              <a:buNone/>
              <a:defRPr sz="3000" b="1" kern="1200">
                <a:solidFill>
                  <a:srgbClr val="17375E"/>
                </a:solidFill>
                <a:latin typeface="+mj-lt"/>
                <a:ea typeface="+mj-ea"/>
                <a:cs typeface="+mj-cs"/>
              </a:defRPr>
            </a:lvl1pPr>
          </a:lstStyle>
          <a:p>
            <a:endParaRPr lang="en-US" sz="2400" dirty="0">
              <a:solidFill>
                <a:srgbClr val="EEECE1"/>
              </a:solidFill>
              <a:latin typeface="+mn-lt"/>
              <a:cs typeface="Arial"/>
            </a:endParaRPr>
          </a:p>
        </p:txBody>
      </p:sp>
      <p:sp>
        <p:nvSpPr>
          <p:cNvPr id="7" name="Slide Number Placeholder 6"/>
          <p:cNvSpPr>
            <a:spLocks noGrp="1"/>
          </p:cNvSpPr>
          <p:nvPr>
            <p:ph type="sldNum" sz="quarter" idx="4"/>
          </p:nvPr>
        </p:nvSpPr>
        <p:spPr/>
        <p:txBody>
          <a:bodyPr/>
          <a:lstStyle/>
          <a:p>
            <a:fld id="{26D1B778-3178-C940-976D-5323591A13EC}" type="slidenum">
              <a:rPr lang="en-US" smtClean="0"/>
              <a:pPr/>
              <a:t>28</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342" y="1123850"/>
            <a:ext cx="6111797" cy="4877984"/>
          </a:xfrm>
          <a:prstGeom prst="rect">
            <a:avLst/>
          </a:prstGeom>
        </p:spPr>
      </p:pic>
      <p:sp>
        <p:nvSpPr>
          <p:cNvPr id="9" name="Rectangle 8"/>
          <p:cNvSpPr/>
          <p:nvPr/>
        </p:nvSpPr>
        <p:spPr>
          <a:xfrm>
            <a:off x="1992967" y="429567"/>
            <a:ext cx="8511481" cy="461665"/>
          </a:xfrm>
          <a:prstGeom prst="rect">
            <a:avLst/>
          </a:prstGeom>
        </p:spPr>
        <p:txBody>
          <a:bodyPr wrap="square">
            <a:spAutoFit/>
          </a:bodyPr>
          <a:lstStyle/>
          <a:p>
            <a:r>
              <a:rPr lang="en-US" sz="2400" b="1" dirty="0" smtClean="0">
                <a:solidFill>
                  <a:srgbClr val="323942"/>
                </a:solidFill>
              </a:rPr>
              <a:t>KOLB’S EXPERIENTIAL LEARNING MODEL</a:t>
            </a:r>
            <a:endParaRPr lang="en-US" sz="2400" b="1" dirty="0">
              <a:solidFill>
                <a:srgbClr val="323942"/>
              </a:solidFill>
            </a:endParaRPr>
          </a:p>
        </p:txBody>
      </p:sp>
    </p:spTree>
    <p:extLst>
      <p:ext uri="{BB962C8B-B14F-4D97-AF65-F5344CB8AC3E}">
        <p14:creationId xmlns:p14="http://schemas.microsoft.com/office/powerpoint/2010/main" val="31411885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7600" y="469900"/>
            <a:ext cx="6502400" cy="461665"/>
          </a:xfrm>
          <a:prstGeom prst="rect">
            <a:avLst/>
          </a:prstGeom>
          <a:noFill/>
        </p:spPr>
        <p:txBody>
          <a:bodyPr wrap="square" rtlCol="0">
            <a:spAutoFit/>
          </a:bodyPr>
          <a:lstStyle/>
          <a:p>
            <a:r>
              <a:rPr lang="en-US" sz="2400" b="1" dirty="0" smtClean="0">
                <a:solidFill>
                  <a:schemeClr val="bg1"/>
                </a:solidFill>
              </a:rPr>
              <a:t>Experiential Learning in the Workplace</a:t>
            </a:r>
            <a:endParaRPr lang="en-US" sz="2400" b="1" dirty="0">
              <a:solidFill>
                <a:schemeClr val="bg1"/>
              </a:solidFill>
            </a:endParaRPr>
          </a:p>
        </p:txBody>
      </p:sp>
      <p:sp>
        <p:nvSpPr>
          <p:cNvPr id="10" name="Slide Number Placeholder 9"/>
          <p:cNvSpPr>
            <a:spLocks noGrp="1"/>
          </p:cNvSpPr>
          <p:nvPr>
            <p:ph type="sldNum" sz="quarter" idx="4"/>
          </p:nvPr>
        </p:nvSpPr>
        <p:spPr/>
        <p:txBody>
          <a:bodyPr/>
          <a:lstStyle/>
          <a:p>
            <a:fld id="{26D1B778-3178-C940-976D-5323591A13EC}" type="slidenum">
              <a:rPr lang="en-US" smtClean="0"/>
              <a:pPr/>
              <a:t>29</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075" y="1480406"/>
            <a:ext cx="6846849" cy="1253729"/>
          </a:xfrm>
          <a:prstGeom prst="rect">
            <a:avLst/>
          </a:prstGeom>
        </p:spPr>
      </p:pic>
      <p:sp>
        <p:nvSpPr>
          <p:cNvPr id="11" name="Rectangle 10"/>
          <p:cNvSpPr/>
          <p:nvPr/>
        </p:nvSpPr>
        <p:spPr>
          <a:xfrm>
            <a:off x="431799" y="3165700"/>
            <a:ext cx="7998524" cy="1908215"/>
          </a:xfrm>
          <a:prstGeom prst="rect">
            <a:avLst/>
          </a:prstGeom>
        </p:spPr>
        <p:txBody>
          <a:bodyPr wrap="square">
            <a:spAutoFit/>
          </a:bodyPr>
          <a:lstStyle/>
          <a:p>
            <a:r>
              <a:rPr lang="en-US" sz="2400" b="1" dirty="0" smtClean="0">
                <a:solidFill>
                  <a:srgbClr val="323942"/>
                </a:solidFill>
              </a:rPr>
              <a:t>CONCRETE EXPERIENCE:</a:t>
            </a:r>
          </a:p>
          <a:p>
            <a:pPr>
              <a:spcBef>
                <a:spcPts val="1200"/>
              </a:spcBef>
            </a:pPr>
            <a:r>
              <a:rPr lang="en-US" sz="2000" dirty="0"/>
              <a:t>Experiential learning here begins with a concrete, tangible experience on the job (performing a job task, for example). Activate student background knowledge so it “feels real” to them. This is the “what” of the lesson.</a:t>
            </a:r>
          </a:p>
          <a:p>
            <a:endParaRPr lang="en-US" sz="2400" b="1" dirty="0">
              <a:solidFill>
                <a:srgbClr val="323942"/>
              </a:solidFill>
            </a:endParaRPr>
          </a:p>
        </p:txBody>
      </p:sp>
    </p:spTree>
    <p:extLst>
      <p:ext uri="{BB962C8B-B14F-4D97-AF65-F5344CB8AC3E}">
        <p14:creationId xmlns:p14="http://schemas.microsoft.com/office/powerpoint/2010/main" val="88181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8704" y="1172125"/>
            <a:ext cx="7566897" cy="830997"/>
          </a:xfrm>
          <a:prstGeom prst="rect">
            <a:avLst/>
          </a:prstGeom>
        </p:spPr>
        <p:txBody>
          <a:bodyPr wrap="square">
            <a:spAutoFit/>
          </a:bodyPr>
          <a:lstStyle/>
          <a:p>
            <a:r>
              <a:rPr lang="en-US" sz="2400" b="1" dirty="0" smtClean="0">
                <a:solidFill>
                  <a:srgbClr val="323942"/>
                </a:solidFill>
              </a:rPr>
              <a:t>RELATED EXPERIENTIAL AND WORK-CENTERED LEARNING MODELS</a:t>
            </a:r>
            <a:endParaRPr lang="en-US" sz="2400" b="1" dirty="0">
              <a:solidFill>
                <a:srgbClr val="323942"/>
              </a:solidFill>
            </a:endParaRPr>
          </a:p>
        </p:txBody>
      </p:sp>
      <p:sp>
        <p:nvSpPr>
          <p:cNvPr id="8" name="Slide Number Placeholder 7"/>
          <p:cNvSpPr>
            <a:spLocks noGrp="1"/>
          </p:cNvSpPr>
          <p:nvPr>
            <p:ph type="sldNum" sz="quarter" idx="4"/>
          </p:nvPr>
        </p:nvSpPr>
        <p:spPr/>
        <p:txBody>
          <a:bodyPr/>
          <a:lstStyle/>
          <a:p>
            <a:fld id="{26D1B778-3178-C940-976D-5323591A13EC}" type="slidenum">
              <a:rPr lang="en-US" smtClean="0"/>
              <a:pPr/>
              <a:t>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893" y="2258425"/>
            <a:ext cx="8016243" cy="3306034"/>
          </a:xfrm>
          <a:prstGeom prst="rect">
            <a:avLst/>
          </a:prstGeom>
        </p:spPr>
      </p:pic>
    </p:spTree>
    <p:extLst>
      <p:ext uri="{BB962C8B-B14F-4D97-AF65-F5344CB8AC3E}">
        <p14:creationId xmlns:p14="http://schemas.microsoft.com/office/powerpoint/2010/main" val="26624573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8023" y="398502"/>
            <a:ext cx="5655677" cy="461665"/>
          </a:xfrm>
          <a:prstGeom prst="rect">
            <a:avLst/>
          </a:prstGeom>
        </p:spPr>
        <p:txBody>
          <a:bodyPr wrap="square">
            <a:spAutoFit/>
          </a:bodyPr>
          <a:lstStyle/>
          <a:p>
            <a:r>
              <a:rPr lang="en-US" sz="2400" b="1" dirty="0">
                <a:solidFill>
                  <a:schemeClr val="bg1"/>
                </a:solidFill>
              </a:rPr>
              <a:t>Experiential Learning in the Workplace</a:t>
            </a:r>
          </a:p>
        </p:txBody>
      </p:sp>
      <p:sp>
        <p:nvSpPr>
          <p:cNvPr id="10" name="Slide Number Placeholder 9"/>
          <p:cNvSpPr>
            <a:spLocks noGrp="1"/>
          </p:cNvSpPr>
          <p:nvPr>
            <p:ph type="sldNum" sz="quarter" idx="4"/>
          </p:nvPr>
        </p:nvSpPr>
        <p:spPr/>
        <p:txBody>
          <a:bodyPr/>
          <a:lstStyle/>
          <a:p>
            <a:fld id="{26D1B778-3178-C940-976D-5323591A13EC}" type="slidenum">
              <a:rPr lang="en-US" smtClean="0"/>
              <a:pPr/>
              <a:t>30</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118" y="1462979"/>
            <a:ext cx="6841399" cy="1264172"/>
          </a:xfrm>
          <a:prstGeom prst="rect">
            <a:avLst/>
          </a:prstGeom>
        </p:spPr>
      </p:pic>
      <p:sp>
        <p:nvSpPr>
          <p:cNvPr id="11" name="Rectangle 10"/>
          <p:cNvSpPr/>
          <p:nvPr/>
        </p:nvSpPr>
        <p:spPr>
          <a:xfrm>
            <a:off x="431799" y="3165700"/>
            <a:ext cx="7998524" cy="2831544"/>
          </a:xfrm>
          <a:prstGeom prst="rect">
            <a:avLst/>
          </a:prstGeom>
        </p:spPr>
        <p:txBody>
          <a:bodyPr wrap="square">
            <a:spAutoFit/>
          </a:bodyPr>
          <a:lstStyle/>
          <a:p>
            <a:r>
              <a:rPr lang="en-US" sz="2400" b="1" dirty="0" smtClean="0">
                <a:solidFill>
                  <a:srgbClr val="323942"/>
                </a:solidFill>
              </a:rPr>
              <a:t>REFLECTIVE EXPERIENCE:</a:t>
            </a:r>
          </a:p>
          <a:p>
            <a:pPr>
              <a:spcBef>
                <a:spcPts val="1200"/>
              </a:spcBef>
            </a:pPr>
            <a:r>
              <a:rPr lang="en-US" sz="2000" dirty="0"/>
              <a:t>It is important for students to reflect on what they have experienced and begin to internalize the lessons. In this phase, workers should be encouraged to ask questions for clarification. This gets to the “why” of the lesson.</a:t>
            </a:r>
          </a:p>
          <a:p>
            <a:endParaRPr lang="en-US" sz="2000" dirty="0"/>
          </a:p>
          <a:p>
            <a:endParaRPr lang="en-US" sz="2000" dirty="0"/>
          </a:p>
          <a:p>
            <a:endParaRPr lang="en-US" sz="2400" b="1" dirty="0">
              <a:solidFill>
                <a:srgbClr val="323942"/>
              </a:solidFill>
            </a:endParaRPr>
          </a:p>
        </p:txBody>
      </p:sp>
    </p:spTree>
    <p:extLst>
      <p:ext uri="{BB962C8B-B14F-4D97-AF65-F5344CB8AC3E}">
        <p14:creationId xmlns:p14="http://schemas.microsoft.com/office/powerpoint/2010/main" val="35557595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8023" y="398502"/>
            <a:ext cx="5655677" cy="461665"/>
          </a:xfrm>
          <a:prstGeom prst="rect">
            <a:avLst/>
          </a:prstGeom>
        </p:spPr>
        <p:txBody>
          <a:bodyPr wrap="square">
            <a:spAutoFit/>
          </a:bodyPr>
          <a:lstStyle/>
          <a:p>
            <a:r>
              <a:rPr lang="en-US" sz="2400" b="1" dirty="0">
                <a:solidFill>
                  <a:schemeClr val="bg1"/>
                </a:solidFill>
              </a:rPr>
              <a:t>Experiential Learning in the Workplace</a:t>
            </a:r>
          </a:p>
        </p:txBody>
      </p:sp>
      <p:sp>
        <p:nvSpPr>
          <p:cNvPr id="7" name="Slide Number Placeholder 6"/>
          <p:cNvSpPr>
            <a:spLocks noGrp="1"/>
          </p:cNvSpPr>
          <p:nvPr>
            <p:ph type="sldNum" sz="quarter" idx="4"/>
          </p:nvPr>
        </p:nvSpPr>
        <p:spPr/>
        <p:txBody>
          <a:bodyPr/>
          <a:lstStyle/>
          <a:p>
            <a:fld id="{26D1B778-3178-C940-976D-5323591A13EC}" type="slidenum">
              <a:rPr lang="en-US" smtClean="0"/>
              <a:pPr/>
              <a:t>31</a:t>
            </a:fld>
            <a:endParaRPr lang="en-US" dirty="0"/>
          </a:p>
        </p:txBody>
      </p:sp>
      <p:sp>
        <p:nvSpPr>
          <p:cNvPr id="12" name="Rectangle 11"/>
          <p:cNvSpPr/>
          <p:nvPr/>
        </p:nvSpPr>
        <p:spPr>
          <a:xfrm>
            <a:off x="431799" y="3165700"/>
            <a:ext cx="7998524" cy="2523768"/>
          </a:xfrm>
          <a:prstGeom prst="rect">
            <a:avLst/>
          </a:prstGeom>
        </p:spPr>
        <p:txBody>
          <a:bodyPr wrap="square">
            <a:spAutoFit/>
          </a:bodyPr>
          <a:lstStyle/>
          <a:p>
            <a:r>
              <a:rPr lang="en-US" sz="2400" b="1" dirty="0" smtClean="0">
                <a:solidFill>
                  <a:srgbClr val="323942"/>
                </a:solidFill>
              </a:rPr>
              <a:t>ABSTRACT CONCEPTUALIZATION:</a:t>
            </a:r>
          </a:p>
          <a:p>
            <a:pPr>
              <a:spcBef>
                <a:spcPts val="1200"/>
              </a:spcBef>
            </a:pPr>
            <a:r>
              <a:rPr lang="en-US" sz="2000" dirty="0" smtClean="0"/>
              <a:t>The student worker should be able to understand what is being taught, and why, and begin to form the “how-to.” This is where the conceptual understanding begins and the student takes ownership of the skill or task. Troubleshooting and critical thinking are developed more fully here.</a:t>
            </a:r>
          </a:p>
          <a:p>
            <a:endParaRPr lang="en-US" sz="2000" dirty="0"/>
          </a:p>
          <a:p>
            <a:endParaRPr lang="en-US" sz="2400" b="1" dirty="0">
              <a:solidFill>
                <a:srgbClr val="323942"/>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118" y="1472543"/>
            <a:ext cx="6841399" cy="1258452"/>
          </a:xfrm>
          <a:prstGeom prst="rect">
            <a:avLst/>
          </a:prstGeom>
        </p:spPr>
      </p:pic>
    </p:spTree>
    <p:extLst>
      <p:ext uri="{BB962C8B-B14F-4D97-AF65-F5344CB8AC3E}">
        <p14:creationId xmlns:p14="http://schemas.microsoft.com/office/powerpoint/2010/main" val="3309941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8023" y="398502"/>
            <a:ext cx="5655677" cy="461665"/>
          </a:xfrm>
          <a:prstGeom prst="rect">
            <a:avLst/>
          </a:prstGeom>
        </p:spPr>
        <p:txBody>
          <a:bodyPr wrap="square">
            <a:spAutoFit/>
          </a:bodyPr>
          <a:lstStyle/>
          <a:p>
            <a:r>
              <a:rPr lang="en-US" sz="2400" b="1" dirty="0">
                <a:solidFill>
                  <a:schemeClr val="bg1"/>
                </a:solidFill>
              </a:rPr>
              <a:t>Experiential Learning in the Workplace</a:t>
            </a:r>
          </a:p>
        </p:txBody>
      </p:sp>
      <p:sp>
        <p:nvSpPr>
          <p:cNvPr id="7" name="Slide Number Placeholder 6"/>
          <p:cNvSpPr>
            <a:spLocks noGrp="1"/>
          </p:cNvSpPr>
          <p:nvPr>
            <p:ph type="sldNum" sz="quarter" idx="4"/>
          </p:nvPr>
        </p:nvSpPr>
        <p:spPr/>
        <p:txBody>
          <a:bodyPr/>
          <a:lstStyle/>
          <a:p>
            <a:fld id="{26D1B778-3178-C940-976D-5323591A13EC}" type="slidenum">
              <a:rPr lang="en-US" smtClean="0"/>
              <a:pPr/>
              <a:t>32</a:t>
            </a:fld>
            <a:endParaRPr lang="en-US" dirty="0"/>
          </a:p>
        </p:txBody>
      </p:sp>
      <p:sp>
        <p:nvSpPr>
          <p:cNvPr id="11" name="Rectangle 10"/>
          <p:cNvSpPr/>
          <p:nvPr/>
        </p:nvSpPr>
        <p:spPr>
          <a:xfrm>
            <a:off x="431799" y="3165700"/>
            <a:ext cx="7998524" cy="2831544"/>
          </a:xfrm>
          <a:prstGeom prst="rect">
            <a:avLst/>
          </a:prstGeom>
        </p:spPr>
        <p:txBody>
          <a:bodyPr wrap="square">
            <a:spAutoFit/>
          </a:bodyPr>
          <a:lstStyle/>
          <a:p>
            <a:r>
              <a:rPr lang="en-US" sz="2400" b="1" dirty="0" smtClean="0">
                <a:solidFill>
                  <a:srgbClr val="323942"/>
                </a:solidFill>
              </a:rPr>
              <a:t>ACTIVE EXPERIMENTATION:</a:t>
            </a:r>
          </a:p>
          <a:p>
            <a:pPr>
              <a:spcBef>
                <a:spcPts val="1200"/>
              </a:spcBef>
            </a:pPr>
            <a:r>
              <a:rPr lang="en-US" sz="2000" dirty="0"/>
              <a:t>In this phase, students will be able to apply what they have learned and practice. Having students show you what they have learned is crucial to putting it all together. This is the what, why, how, and the concrete application of a skill.</a:t>
            </a:r>
          </a:p>
          <a:p>
            <a:endParaRPr lang="en-US" sz="2000" dirty="0"/>
          </a:p>
          <a:p>
            <a:endParaRPr lang="en-US" sz="2000" dirty="0"/>
          </a:p>
          <a:p>
            <a:endParaRPr lang="en-US" sz="2400" b="1" dirty="0">
              <a:solidFill>
                <a:srgbClr val="323942"/>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118" y="1488387"/>
            <a:ext cx="6841399" cy="1247011"/>
          </a:xfrm>
          <a:prstGeom prst="rect">
            <a:avLst/>
          </a:prstGeom>
        </p:spPr>
      </p:pic>
    </p:spTree>
    <p:extLst>
      <p:ext uri="{BB962C8B-B14F-4D97-AF65-F5344CB8AC3E}">
        <p14:creationId xmlns:p14="http://schemas.microsoft.com/office/powerpoint/2010/main" val="23306334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26D1B778-3178-C940-976D-5323591A13EC}" type="slidenum">
              <a:rPr lang="en-US" smtClean="0"/>
              <a:pPr/>
              <a:t>33</a:t>
            </a:fld>
            <a:endParaRPr lang="en-US" dirty="0"/>
          </a:p>
        </p:txBody>
      </p:sp>
      <p:sp>
        <p:nvSpPr>
          <p:cNvPr id="5" name="Rectangle 4"/>
          <p:cNvSpPr/>
          <p:nvPr/>
        </p:nvSpPr>
        <p:spPr>
          <a:xfrm>
            <a:off x="1725340" y="1428604"/>
            <a:ext cx="6225480" cy="1131079"/>
          </a:xfrm>
          <a:prstGeom prst="rect">
            <a:avLst/>
          </a:prstGeom>
        </p:spPr>
        <p:txBody>
          <a:bodyPr wrap="square">
            <a:spAutoFit/>
          </a:bodyPr>
          <a:lstStyle/>
          <a:p>
            <a:pPr>
              <a:lnSpc>
                <a:spcPts val="2680"/>
              </a:lnSpc>
            </a:pPr>
            <a:r>
              <a:rPr lang="en-US" sz="2800" b="1" dirty="0" smtClean="0">
                <a:solidFill>
                  <a:srgbClr val="323942"/>
                </a:solidFill>
              </a:rPr>
              <a:t>SUPERVISOR ORIENTATION TRAINING</a:t>
            </a:r>
          </a:p>
          <a:p>
            <a:pPr>
              <a:spcBef>
                <a:spcPts val="600"/>
              </a:spcBef>
            </a:pPr>
            <a:r>
              <a:rPr lang="en-US" sz="2000" b="1" dirty="0" smtClean="0">
                <a:solidFill>
                  <a:srgbClr val="323942"/>
                </a:solidFill>
              </a:rPr>
              <a:t>ACCESSING WORK-BASED COURSES AND EXPERIENTIAL LEARNING</a:t>
            </a:r>
            <a:endParaRPr lang="en-US" sz="2000" b="1" dirty="0">
              <a:solidFill>
                <a:srgbClr val="323942"/>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341" y="3240269"/>
            <a:ext cx="3746812" cy="2099776"/>
          </a:xfrm>
          <a:prstGeom prst="rect">
            <a:avLst/>
          </a:prstGeom>
        </p:spPr>
      </p:pic>
    </p:spTree>
    <p:extLst>
      <p:ext uri="{BB962C8B-B14F-4D97-AF65-F5344CB8AC3E}">
        <p14:creationId xmlns:p14="http://schemas.microsoft.com/office/powerpoint/2010/main" val="23085126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26D1B778-3178-C940-976D-5323591A13EC}" type="slidenum">
              <a:rPr lang="en-US" smtClean="0"/>
              <a:pPr/>
              <a:t>34</a:t>
            </a:fld>
            <a:endParaRPr lang="en-US" dirty="0"/>
          </a:p>
        </p:txBody>
      </p:sp>
      <p:sp>
        <p:nvSpPr>
          <p:cNvPr id="6" name="Rectangle 5"/>
          <p:cNvSpPr/>
          <p:nvPr/>
        </p:nvSpPr>
        <p:spPr>
          <a:xfrm>
            <a:off x="498704" y="1294787"/>
            <a:ext cx="7566897" cy="461665"/>
          </a:xfrm>
          <a:prstGeom prst="rect">
            <a:avLst/>
          </a:prstGeom>
        </p:spPr>
        <p:txBody>
          <a:bodyPr wrap="square">
            <a:spAutoFit/>
          </a:bodyPr>
          <a:lstStyle/>
          <a:p>
            <a:r>
              <a:rPr lang="en-US" sz="2400" b="1" dirty="0" smtClean="0">
                <a:solidFill>
                  <a:srgbClr val="323942"/>
                </a:solidFill>
              </a:rPr>
              <a:t>OVERVIEW</a:t>
            </a:r>
            <a:endParaRPr lang="en-US" sz="2400" b="1" dirty="0">
              <a:solidFill>
                <a:srgbClr val="323942"/>
              </a:solidFill>
            </a:endParaRPr>
          </a:p>
        </p:txBody>
      </p:sp>
      <p:sp>
        <p:nvSpPr>
          <p:cNvPr id="7" name="Content Placeholder 2"/>
          <p:cNvSpPr txBox="1">
            <a:spLocks/>
          </p:cNvSpPr>
          <p:nvPr/>
        </p:nvSpPr>
        <p:spPr>
          <a:xfrm>
            <a:off x="914400" y="1848681"/>
            <a:ext cx="8229600" cy="433546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Qualities of effective assessments</a:t>
            </a:r>
          </a:p>
          <a:p>
            <a:endParaRPr lang="en-US" sz="2000" dirty="0"/>
          </a:p>
          <a:p>
            <a:r>
              <a:rPr lang="en-US" sz="2000" dirty="0"/>
              <a:t>Assessing learning at varying stages</a:t>
            </a:r>
          </a:p>
          <a:p>
            <a:endParaRPr lang="en-US" sz="2000" dirty="0"/>
          </a:p>
          <a:p>
            <a:r>
              <a:rPr lang="en-US" sz="2000" dirty="0"/>
              <a:t>Putting together a “portfolio” of assessments</a:t>
            </a:r>
          </a:p>
          <a:p>
            <a:endParaRPr lang="en-US" sz="2000" dirty="0"/>
          </a:p>
          <a:p>
            <a:r>
              <a:rPr lang="en-US" sz="2000" dirty="0"/>
              <a:t>Using rubrics and documenting performance on the job</a:t>
            </a:r>
          </a:p>
          <a:p>
            <a:endParaRPr lang="en-US" sz="2000" dirty="0"/>
          </a:p>
          <a:p>
            <a:endParaRPr lang="en-US" sz="2000" dirty="0"/>
          </a:p>
          <a:p>
            <a:endParaRPr lang="en-US" sz="2000" dirty="0"/>
          </a:p>
        </p:txBody>
      </p:sp>
    </p:spTree>
    <p:extLst>
      <p:ext uri="{BB962C8B-B14F-4D97-AF65-F5344CB8AC3E}">
        <p14:creationId xmlns:p14="http://schemas.microsoft.com/office/powerpoint/2010/main" val="40705934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26D1B778-3178-C940-976D-5323591A13EC}" type="slidenum">
              <a:rPr lang="en-US" smtClean="0"/>
              <a:pPr/>
              <a:t>35</a:t>
            </a:fld>
            <a:endParaRPr lang="en-US" dirty="0"/>
          </a:p>
        </p:txBody>
      </p:sp>
      <p:sp>
        <p:nvSpPr>
          <p:cNvPr id="9" name="Content Placeholder 2"/>
          <p:cNvSpPr txBox="1">
            <a:spLocks/>
          </p:cNvSpPr>
          <p:nvPr/>
        </p:nvSpPr>
        <p:spPr>
          <a:xfrm>
            <a:off x="914400" y="3336109"/>
            <a:ext cx="7092176" cy="1775466"/>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2800"/>
              </a:spcBef>
            </a:pPr>
            <a:r>
              <a:rPr lang="en-US" sz="2000" dirty="0" smtClean="0"/>
              <a:t>How </a:t>
            </a:r>
            <a:r>
              <a:rPr lang="en-US" sz="2000" dirty="0"/>
              <a:t>do you know when your workers know how to do something correctly</a:t>
            </a:r>
            <a:r>
              <a:rPr lang="en-US" sz="2000" dirty="0" smtClean="0"/>
              <a:t>?</a:t>
            </a:r>
            <a:endParaRPr lang="bg-BG" sz="2000" dirty="0"/>
          </a:p>
          <a:p>
            <a:pPr>
              <a:spcBef>
                <a:spcPts val="2800"/>
              </a:spcBef>
            </a:pPr>
            <a:r>
              <a:rPr lang="en-US" sz="2000" dirty="0" smtClean="0"/>
              <a:t>How </a:t>
            </a:r>
            <a:r>
              <a:rPr lang="en-US" sz="2000" dirty="0"/>
              <a:t>do you know when to provide more rigorous work or opportunities for your workers?</a:t>
            </a:r>
          </a:p>
          <a:p>
            <a:endParaRPr lang="en-US" sz="2000" dirty="0"/>
          </a:p>
          <a:p>
            <a:endParaRPr lang="en-US" sz="2000" dirty="0"/>
          </a:p>
          <a:p>
            <a:endParaRPr lang="en-US" sz="2000" dirty="0"/>
          </a:p>
        </p:txBody>
      </p:sp>
      <p:sp>
        <p:nvSpPr>
          <p:cNvPr id="10" name="Rectangle 9"/>
          <p:cNvSpPr/>
          <p:nvPr/>
        </p:nvSpPr>
        <p:spPr>
          <a:xfrm>
            <a:off x="498704" y="1294787"/>
            <a:ext cx="7566897" cy="461665"/>
          </a:xfrm>
          <a:prstGeom prst="rect">
            <a:avLst/>
          </a:prstGeom>
        </p:spPr>
        <p:txBody>
          <a:bodyPr wrap="square">
            <a:spAutoFit/>
          </a:bodyPr>
          <a:lstStyle/>
          <a:p>
            <a:r>
              <a:rPr lang="en-US" sz="2400" b="1" dirty="0" smtClean="0">
                <a:solidFill>
                  <a:srgbClr val="323942"/>
                </a:solidFill>
              </a:rPr>
              <a:t>ASSESSING LEARNING ON THE JOB</a:t>
            </a:r>
            <a:endParaRPr lang="en-US" sz="2400" b="1" dirty="0">
              <a:solidFill>
                <a:srgbClr val="323942"/>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57" y="2045745"/>
            <a:ext cx="6634976" cy="1054738"/>
          </a:xfrm>
          <a:prstGeom prst="rect">
            <a:avLst/>
          </a:prstGeom>
        </p:spPr>
      </p:pic>
    </p:spTree>
    <p:extLst>
      <p:ext uri="{BB962C8B-B14F-4D97-AF65-F5344CB8AC3E}">
        <p14:creationId xmlns:p14="http://schemas.microsoft.com/office/powerpoint/2010/main" val="32828059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5856787"/>
            <a:ext cx="6810373" cy="615553"/>
          </a:xfrm>
          <a:prstGeom prst="rect">
            <a:avLst/>
          </a:prstGeom>
          <a:noFill/>
        </p:spPr>
        <p:txBody>
          <a:bodyPr wrap="square" rtlCol="0">
            <a:spAutoFit/>
          </a:bodyPr>
          <a:lstStyle/>
          <a:p>
            <a:r>
              <a:rPr lang="en-US" sz="800" dirty="0"/>
              <a:t>Andrade, Heidi, Huff, Kristen, and Brooke, Georgia.  </a:t>
            </a:r>
            <a:r>
              <a:rPr lang="en-US" sz="800" i="1" dirty="0"/>
              <a:t>Assessing Learning</a:t>
            </a:r>
            <a:r>
              <a:rPr lang="en-US" sz="800" dirty="0"/>
              <a:t>: Students at the Center Series, Jobs for the Future, 2012. Retrieved from http://</a:t>
            </a:r>
            <a:r>
              <a:rPr lang="en-US" sz="800" dirty="0" err="1"/>
              <a:t>www.studentsatthecenter.org</a:t>
            </a:r>
            <a:r>
              <a:rPr lang="en-US" sz="800" dirty="0"/>
              <a:t>/topics/assessing-learning</a:t>
            </a:r>
          </a:p>
          <a:p>
            <a:endParaRPr lang="en-US" dirty="0"/>
          </a:p>
        </p:txBody>
      </p:sp>
      <p:sp>
        <p:nvSpPr>
          <p:cNvPr id="7" name="Slide Number Placeholder 6"/>
          <p:cNvSpPr>
            <a:spLocks noGrp="1"/>
          </p:cNvSpPr>
          <p:nvPr>
            <p:ph type="sldNum" sz="quarter" idx="4"/>
          </p:nvPr>
        </p:nvSpPr>
        <p:spPr/>
        <p:txBody>
          <a:bodyPr/>
          <a:lstStyle/>
          <a:p>
            <a:fld id="{26D1B778-3178-C940-976D-5323591A13EC}" type="slidenum">
              <a:rPr lang="en-US" smtClean="0"/>
              <a:pPr/>
              <a:t>36</a:t>
            </a:fld>
            <a:endParaRPr lang="en-US" dirty="0"/>
          </a:p>
        </p:txBody>
      </p:sp>
      <p:sp>
        <p:nvSpPr>
          <p:cNvPr id="8" name="Rectangle 7"/>
          <p:cNvSpPr/>
          <p:nvPr/>
        </p:nvSpPr>
        <p:spPr>
          <a:xfrm>
            <a:off x="1336398" y="550699"/>
            <a:ext cx="7566897" cy="461665"/>
          </a:xfrm>
          <a:prstGeom prst="rect">
            <a:avLst/>
          </a:prstGeom>
        </p:spPr>
        <p:txBody>
          <a:bodyPr wrap="square">
            <a:spAutoFit/>
          </a:bodyPr>
          <a:lstStyle/>
          <a:p>
            <a:r>
              <a:rPr lang="en-US" sz="2400" b="1" dirty="0" smtClean="0">
                <a:solidFill>
                  <a:srgbClr val="323942"/>
                </a:solidFill>
              </a:rPr>
              <a:t>QUALITIES OF STUDENT-CENTERED ASSESSMENT</a:t>
            </a:r>
            <a:endParaRPr lang="en-US" sz="2400" b="1" dirty="0">
              <a:solidFill>
                <a:srgbClr val="323942"/>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398" y="1100089"/>
            <a:ext cx="4615219" cy="4638907"/>
          </a:xfrm>
          <a:prstGeom prst="rect">
            <a:avLst/>
          </a:prstGeom>
        </p:spPr>
      </p:pic>
    </p:spTree>
    <p:extLst>
      <p:ext uri="{BB962C8B-B14F-4D97-AF65-F5344CB8AC3E}">
        <p14:creationId xmlns:p14="http://schemas.microsoft.com/office/powerpoint/2010/main" val="12601212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26D1B778-3178-C940-976D-5323591A13EC}" type="slidenum">
              <a:rPr lang="en-US" smtClean="0"/>
              <a:pPr/>
              <a:t>37</a:t>
            </a:fld>
            <a:endParaRPr lang="en-US" dirty="0"/>
          </a:p>
        </p:txBody>
      </p:sp>
      <p:sp>
        <p:nvSpPr>
          <p:cNvPr id="8" name="Rectangle 7"/>
          <p:cNvSpPr/>
          <p:nvPr/>
        </p:nvSpPr>
        <p:spPr>
          <a:xfrm>
            <a:off x="934277" y="789401"/>
            <a:ext cx="5611489" cy="830997"/>
          </a:xfrm>
          <a:prstGeom prst="rect">
            <a:avLst/>
          </a:prstGeom>
        </p:spPr>
        <p:txBody>
          <a:bodyPr wrap="square">
            <a:spAutoFit/>
          </a:bodyPr>
          <a:lstStyle/>
          <a:p>
            <a:r>
              <a:rPr lang="en-US" sz="2400" b="1" dirty="0" smtClean="0">
                <a:solidFill>
                  <a:srgbClr val="323942"/>
                </a:solidFill>
              </a:rPr>
              <a:t>CONTENTS OF A COMPREHENSIVE ASSESSMENT PORTFOLIO</a:t>
            </a:r>
            <a:endParaRPr lang="en-US" sz="2400" b="1" dirty="0">
              <a:solidFill>
                <a:srgbClr val="323942"/>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737" y="1870603"/>
            <a:ext cx="4287643" cy="4134513"/>
          </a:xfrm>
          <a:prstGeom prst="rect">
            <a:avLst/>
          </a:prstGeom>
        </p:spPr>
      </p:pic>
    </p:spTree>
    <p:extLst>
      <p:ext uri="{BB962C8B-B14F-4D97-AF65-F5344CB8AC3E}">
        <p14:creationId xmlns:p14="http://schemas.microsoft.com/office/powerpoint/2010/main" val="1791819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26D1B778-3178-C940-976D-5323591A13EC}" type="slidenum">
              <a:rPr lang="en-US" smtClean="0"/>
              <a:pPr/>
              <a:t>38</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77" y="1669620"/>
            <a:ext cx="7649736" cy="3863977"/>
          </a:xfrm>
          <a:prstGeom prst="rect">
            <a:avLst/>
          </a:prstGeom>
        </p:spPr>
      </p:pic>
      <p:sp>
        <p:nvSpPr>
          <p:cNvPr id="9" name="Content Placeholder 2"/>
          <p:cNvSpPr txBox="1">
            <a:spLocks/>
          </p:cNvSpPr>
          <p:nvPr/>
        </p:nvSpPr>
        <p:spPr>
          <a:xfrm>
            <a:off x="1581920" y="3000742"/>
            <a:ext cx="6647679" cy="282127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smtClean="0"/>
              <a:t>Documentation</a:t>
            </a:r>
            <a:endParaRPr lang="en-US" sz="2400" dirty="0"/>
          </a:p>
          <a:p>
            <a:r>
              <a:rPr lang="en-US" sz="2400" dirty="0" smtClean="0"/>
              <a:t>Self-assessments</a:t>
            </a:r>
            <a:endParaRPr lang="en-US" sz="2400" dirty="0"/>
          </a:p>
          <a:p>
            <a:r>
              <a:rPr lang="en-US" sz="2400" dirty="0" smtClean="0"/>
              <a:t>Peer </a:t>
            </a:r>
            <a:r>
              <a:rPr lang="en-US" sz="2400" dirty="0"/>
              <a:t>assessments</a:t>
            </a:r>
          </a:p>
          <a:p>
            <a:r>
              <a:rPr lang="en-US" sz="2400" dirty="0" smtClean="0"/>
              <a:t>Supervisor </a:t>
            </a:r>
            <a:r>
              <a:rPr lang="en-US" sz="2400" dirty="0"/>
              <a:t>feedback </a:t>
            </a:r>
            <a:r>
              <a:rPr lang="en-US" sz="2400" dirty="0" smtClean="0"/>
              <a:t/>
            </a:r>
            <a:br>
              <a:rPr lang="en-US" sz="2400" dirty="0" smtClean="0"/>
            </a:br>
            <a:r>
              <a:rPr lang="en-US" sz="2400" dirty="0" smtClean="0"/>
              <a:t>(</a:t>
            </a:r>
            <a:r>
              <a:rPr lang="en-US" sz="2400" dirty="0"/>
              <a:t>written mentor notes, rubrics)</a:t>
            </a:r>
          </a:p>
        </p:txBody>
      </p:sp>
      <p:sp>
        <p:nvSpPr>
          <p:cNvPr id="10" name="Rectangle 9"/>
          <p:cNvSpPr/>
          <p:nvPr/>
        </p:nvSpPr>
        <p:spPr>
          <a:xfrm>
            <a:off x="498704" y="1031047"/>
            <a:ext cx="8511481" cy="461665"/>
          </a:xfrm>
          <a:prstGeom prst="rect">
            <a:avLst/>
          </a:prstGeom>
        </p:spPr>
        <p:txBody>
          <a:bodyPr wrap="square">
            <a:spAutoFit/>
          </a:bodyPr>
          <a:lstStyle/>
          <a:p>
            <a:r>
              <a:rPr lang="en-US" sz="2400" b="1" dirty="0" smtClean="0">
                <a:solidFill>
                  <a:srgbClr val="323942"/>
                </a:solidFill>
              </a:rPr>
              <a:t>FORMATIVE ASSESSMENTS EXAMPLES</a:t>
            </a:r>
            <a:endParaRPr lang="en-US" sz="2400" b="1" dirty="0">
              <a:solidFill>
                <a:srgbClr val="323942"/>
              </a:solidFill>
            </a:endParaRPr>
          </a:p>
        </p:txBody>
      </p:sp>
    </p:spTree>
    <p:extLst>
      <p:ext uri="{BB962C8B-B14F-4D97-AF65-F5344CB8AC3E}">
        <p14:creationId xmlns:p14="http://schemas.microsoft.com/office/powerpoint/2010/main" val="17539751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6100" y="1892300"/>
            <a:ext cx="8102600" cy="2862322"/>
          </a:xfrm>
          <a:prstGeom prst="rect">
            <a:avLst/>
          </a:prstGeom>
          <a:noFill/>
          <a:ln w="57150" cmpd="sng">
            <a:solidFill>
              <a:srgbClr val="F89121"/>
            </a:solidFill>
          </a:ln>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7" name="Slide Number Placeholder 6"/>
          <p:cNvSpPr>
            <a:spLocks noGrp="1"/>
          </p:cNvSpPr>
          <p:nvPr>
            <p:ph type="sldNum" sz="quarter" idx="4"/>
          </p:nvPr>
        </p:nvSpPr>
        <p:spPr/>
        <p:txBody>
          <a:bodyPr/>
          <a:lstStyle/>
          <a:p>
            <a:fld id="{26D1B778-3178-C940-976D-5323591A13EC}" type="slidenum">
              <a:rPr lang="en-US" smtClean="0"/>
              <a:pPr/>
              <a:t>39</a:t>
            </a:fld>
            <a:endParaRPr lang="en-US" dirty="0"/>
          </a:p>
        </p:txBody>
      </p:sp>
      <p:sp>
        <p:nvSpPr>
          <p:cNvPr id="5" name="Rectangle 4"/>
          <p:cNvSpPr/>
          <p:nvPr/>
        </p:nvSpPr>
        <p:spPr>
          <a:xfrm>
            <a:off x="498704" y="1031047"/>
            <a:ext cx="8511481" cy="461665"/>
          </a:xfrm>
          <a:prstGeom prst="rect">
            <a:avLst/>
          </a:prstGeom>
        </p:spPr>
        <p:txBody>
          <a:bodyPr wrap="square">
            <a:spAutoFit/>
          </a:bodyPr>
          <a:lstStyle/>
          <a:p>
            <a:r>
              <a:rPr lang="en-US" sz="2400" b="1" dirty="0" smtClean="0">
                <a:solidFill>
                  <a:srgbClr val="323942"/>
                </a:solidFill>
              </a:rPr>
              <a:t>DISCUSSION QUESTIONS: FORMATIVE ASSESSMENTS</a:t>
            </a:r>
            <a:endParaRPr lang="en-US" sz="2400" b="1" dirty="0">
              <a:solidFill>
                <a:srgbClr val="323942"/>
              </a:solidFill>
            </a:endParaRPr>
          </a:p>
        </p:txBody>
      </p:sp>
      <p:sp>
        <p:nvSpPr>
          <p:cNvPr id="2" name="Rectangle 1"/>
          <p:cNvSpPr/>
          <p:nvPr/>
        </p:nvSpPr>
        <p:spPr>
          <a:xfrm>
            <a:off x="741400" y="2398174"/>
            <a:ext cx="7801207" cy="1938992"/>
          </a:xfrm>
          <a:prstGeom prst="rect">
            <a:avLst/>
          </a:prstGeom>
        </p:spPr>
        <p:txBody>
          <a:bodyPr wrap="square">
            <a:spAutoFit/>
          </a:bodyPr>
          <a:lstStyle/>
          <a:p>
            <a:r>
              <a:rPr lang="en-US" sz="2000" dirty="0"/>
              <a:t>How many of you already integrate </a:t>
            </a:r>
            <a:r>
              <a:rPr lang="en-US" sz="2000" b="1" dirty="0"/>
              <a:t>formative assessments </a:t>
            </a:r>
            <a:r>
              <a:rPr lang="en-US" sz="2000" dirty="0"/>
              <a:t>in your work?</a:t>
            </a:r>
          </a:p>
          <a:p>
            <a:endParaRPr lang="en-US" sz="2000" dirty="0"/>
          </a:p>
          <a:p>
            <a:r>
              <a:rPr lang="en-US" sz="2000" dirty="0"/>
              <a:t>If you use peer or self-assessments, how do you collect this information?</a:t>
            </a:r>
          </a:p>
          <a:p>
            <a:endParaRPr lang="en-US" sz="2000" dirty="0"/>
          </a:p>
          <a:p>
            <a:r>
              <a:rPr lang="en-US" sz="2000" dirty="0"/>
              <a:t>How do you see formative assessments fitting work-based learning? If you do not conduct these now, how will you integrate these?</a:t>
            </a:r>
          </a:p>
        </p:txBody>
      </p:sp>
    </p:spTree>
    <p:extLst>
      <p:ext uri="{BB962C8B-B14F-4D97-AF65-F5344CB8AC3E}">
        <p14:creationId xmlns:p14="http://schemas.microsoft.com/office/powerpoint/2010/main" val="23320237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6D1B778-3178-C940-976D-5323591A13EC}" type="slidenum">
              <a:rPr lang="en-US" smtClean="0"/>
              <a:pPr/>
              <a:t>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004" y="985940"/>
            <a:ext cx="5343521" cy="4729247"/>
          </a:xfrm>
          <a:prstGeom prst="rect">
            <a:avLst/>
          </a:prstGeom>
        </p:spPr>
      </p:pic>
    </p:spTree>
    <p:extLst>
      <p:ext uri="{BB962C8B-B14F-4D97-AF65-F5344CB8AC3E}">
        <p14:creationId xmlns:p14="http://schemas.microsoft.com/office/powerpoint/2010/main" val="4426445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78" y="1669621"/>
            <a:ext cx="7649736" cy="3868332"/>
          </a:xfrm>
          <a:prstGeom prst="rect">
            <a:avLst/>
          </a:prstGeom>
        </p:spPr>
      </p:pic>
      <p:sp>
        <p:nvSpPr>
          <p:cNvPr id="6" name="Slide Number Placeholder 5"/>
          <p:cNvSpPr>
            <a:spLocks noGrp="1"/>
          </p:cNvSpPr>
          <p:nvPr>
            <p:ph type="sldNum" sz="quarter" idx="4"/>
          </p:nvPr>
        </p:nvSpPr>
        <p:spPr/>
        <p:txBody>
          <a:bodyPr/>
          <a:lstStyle/>
          <a:p>
            <a:fld id="{26D1B778-3178-C940-976D-5323591A13EC}" type="slidenum">
              <a:rPr lang="en-US" smtClean="0"/>
              <a:pPr/>
              <a:t>40</a:t>
            </a:fld>
            <a:endParaRPr lang="en-US" dirty="0"/>
          </a:p>
        </p:txBody>
      </p:sp>
      <p:sp>
        <p:nvSpPr>
          <p:cNvPr id="5" name="Content Placeholder 2"/>
          <p:cNvSpPr txBox="1">
            <a:spLocks/>
          </p:cNvSpPr>
          <p:nvPr/>
        </p:nvSpPr>
        <p:spPr>
          <a:xfrm>
            <a:off x="1581920" y="3257220"/>
            <a:ext cx="6647679" cy="282127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2200"/>
              </a:spcBef>
            </a:pPr>
            <a:r>
              <a:rPr lang="en-US" sz="2400" dirty="0" smtClean="0"/>
              <a:t>Quizzes </a:t>
            </a:r>
            <a:r>
              <a:rPr lang="en-US" sz="2400" dirty="0"/>
              <a:t>or Drills</a:t>
            </a:r>
          </a:p>
          <a:p>
            <a:pPr>
              <a:spcBef>
                <a:spcPts val="2200"/>
              </a:spcBef>
            </a:pPr>
            <a:r>
              <a:rPr lang="en-US" sz="2400" dirty="0" smtClean="0"/>
              <a:t>Task </a:t>
            </a:r>
            <a:r>
              <a:rPr lang="en-US" sz="2400" dirty="0"/>
              <a:t>lists</a:t>
            </a:r>
          </a:p>
          <a:p>
            <a:pPr>
              <a:spcBef>
                <a:spcPts val="2200"/>
              </a:spcBef>
            </a:pPr>
            <a:r>
              <a:rPr lang="en-US" sz="2400" dirty="0" smtClean="0"/>
              <a:t>Demonstrations/Practice</a:t>
            </a:r>
            <a:endParaRPr lang="en-US" sz="2400" dirty="0"/>
          </a:p>
        </p:txBody>
      </p:sp>
      <p:sp>
        <p:nvSpPr>
          <p:cNvPr id="7" name="Rectangle 6"/>
          <p:cNvSpPr/>
          <p:nvPr/>
        </p:nvSpPr>
        <p:spPr>
          <a:xfrm>
            <a:off x="498704" y="1031047"/>
            <a:ext cx="8511481" cy="461665"/>
          </a:xfrm>
          <a:prstGeom prst="rect">
            <a:avLst/>
          </a:prstGeom>
        </p:spPr>
        <p:txBody>
          <a:bodyPr wrap="square">
            <a:spAutoFit/>
          </a:bodyPr>
          <a:lstStyle/>
          <a:p>
            <a:r>
              <a:rPr lang="en-US" sz="2400" b="1" dirty="0" smtClean="0">
                <a:solidFill>
                  <a:srgbClr val="323942"/>
                </a:solidFill>
              </a:rPr>
              <a:t>INTERIM ASSESSMENTS EXAMPLES</a:t>
            </a:r>
            <a:endParaRPr lang="en-US" sz="2400" b="1" dirty="0">
              <a:solidFill>
                <a:srgbClr val="323942"/>
              </a:solidFill>
            </a:endParaRPr>
          </a:p>
        </p:txBody>
      </p:sp>
    </p:spTree>
    <p:extLst>
      <p:ext uri="{BB962C8B-B14F-4D97-AF65-F5344CB8AC3E}">
        <p14:creationId xmlns:p14="http://schemas.microsoft.com/office/powerpoint/2010/main" val="3458192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09800" y="25400"/>
            <a:ext cx="7239000" cy="769441"/>
          </a:xfrm>
          <a:prstGeom prst="rect">
            <a:avLst/>
          </a:prstGeom>
          <a:noFill/>
        </p:spPr>
        <p:txBody>
          <a:bodyPr wrap="square" rtlCol="0">
            <a:spAutoFit/>
          </a:bodyPr>
          <a:lstStyle/>
          <a:p>
            <a:endParaRPr lang="en-US" sz="2000" b="1" dirty="0" smtClean="0">
              <a:solidFill>
                <a:srgbClr val="FFFFFF"/>
              </a:solidFill>
            </a:endParaRPr>
          </a:p>
          <a:p>
            <a:r>
              <a:rPr lang="en-US" sz="2400" b="1" dirty="0" smtClean="0">
                <a:solidFill>
                  <a:srgbClr val="FFFFFF"/>
                </a:solidFill>
              </a:rPr>
              <a:t>Discussion Questions: Interim Assessments</a:t>
            </a:r>
            <a:endParaRPr lang="en-US" sz="2400" b="1" dirty="0">
              <a:solidFill>
                <a:srgbClr val="FFFFFF"/>
              </a:solidFill>
            </a:endParaRPr>
          </a:p>
        </p:txBody>
      </p:sp>
      <p:sp>
        <p:nvSpPr>
          <p:cNvPr id="6" name="TextBox 5"/>
          <p:cNvSpPr txBox="1"/>
          <p:nvPr/>
        </p:nvSpPr>
        <p:spPr>
          <a:xfrm>
            <a:off x="2387600" y="410120"/>
            <a:ext cx="7061200" cy="769441"/>
          </a:xfrm>
          <a:prstGeom prst="rect">
            <a:avLst/>
          </a:prstGeom>
          <a:noFill/>
        </p:spPr>
        <p:txBody>
          <a:bodyPr wrap="square" rtlCol="0">
            <a:spAutoFit/>
          </a:bodyPr>
          <a:lstStyle/>
          <a:p>
            <a:endParaRPr lang="en-US" sz="2000" b="1" dirty="0" smtClean="0">
              <a:solidFill>
                <a:srgbClr val="FFFFFF"/>
              </a:solidFill>
            </a:endParaRPr>
          </a:p>
          <a:p>
            <a:endParaRPr lang="en-US" sz="2400" b="1" dirty="0">
              <a:solidFill>
                <a:srgbClr val="FFFFFF"/>
              </a:solidFill>
            </a:endParaRPr>
          </a:p>
        </p:txBody>
      </p:sp>
      <p:sp>
        <p:nvSpPr>
          <p:cNvPr id="8" name="Slide Number Placeholder 7"/>
          <p:cNvSpPr>
            <a:spLocks noGrp="1"/>
          </p:cNvSpPr>
          <p:nvPr>
            <p:ph type="sldNum" sz="quarter" idx="4"/>
          </p:nvPr>
        </p:nvSpPr>
        <p:spPr/>
        <p:txBody>
          <a:bodyPr/>
          <a:lstStyle/>
          <a:p>
            <a:fld id="{26D1B778-3178-C940-976D-5323591A13EC}" type="slidenum">
              <a:rPr lang="en-US" smtClean="0"/>
              <a:pPr/>
              <a:t>41</a:t>
            </a:fld>
            <a:endParaRPr lang="en-US" dirty="0"/>
          </a:p>
        </p:txBody>
      </p:sp>
      <p:sp>
        <p:nvSpPr>
          <p:cNvPr id="7" name="TextBox 6"/>
          <p:cNvSpPr txBox="1"/>
          <p:nvPr/>
        </p:nvSpPr>
        <p:spPr>
          <a:xfrm>
            <a:off x="546100" y="1892300"/>
            <a:ext cx="8102600" cy="2862322"/>
          </a:xfrm>
          <a:prstGeom prst="rect">
            <a:avLst/>
          </a:prstGeom>
          <a:noFill/>
          <a:ln w="57150" cmpd="sng">
            <a:solidFill>
              <a:srgbClr val="333533"/>
            </a:solidFill>
          </a:ln>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9" name="Rectangle 8"/>
          <p:cNvSpPr/>
          <p:nvPr/>
        </p:nvSpPr>
        <p:spPr>
          <a:xfrm>
            <a:off x="498704" y="1031047"/>
            <a:ext cx="8511481" cy="461665"/>
          </a:xfrm>
          <a:prstGeom prst="rect">
            <a:avLst/>
          </a:prstGeom>
        </p:spPr>
        <p:txBody>
          <a:bodyPr wrap="square">
            <a:spAutoFit/>
          </a:bodyPr>
          <a:lstStyle/>
          <a:p>
            <a:r>
              <a:rPr lang="en-US" sz="2400" b="1" dirty="0" smtClean="0">
                <a:solidFill>
                  <a:srgbClr val="323942"/>
                </a:solidFill>
              </a:rPr>
              <a:t>DISCUSSION QUESTIONS: FORMATIVE ASSESSMENTS</a:t>
            </a:r>
            <a:endParaRPr lang="en-US" sz="2400" b="1" dirty="0">
              <a:solidFill>
                <a:srgbClr val="323942"/>
              </a:solidFill>
            </a:endParaRPr>
          </a:p>
        </p:txBody>
      </p:sp>
      <p:sp>
        <p:nvSpPr>
          <p:cNvPr id="10" name="Rectangle 9"/>
          <p:cNvSpPr/>
          <p:nvPr/>
        </p:nvSpPr>
        <p:spPr>
          <a:xfrm>
            <a:off x="741400" y="2277393"/>
            <a:ext cx="7801207" cy="2554545"/>
          </a:xfrm>
          <a:prstGeom prst="rect">
            <a:avLst/>
          </a:prstGeom>
        </p:spPr>
        <p:txBody>
          <a:bodyPr wrap="square">
            <a:spAutoFit/>
          </a:bodyPr>
          <a:lstStyle/>
          <a:p>
            <a:r>
              <a:rPr lang="en-US" sz="2000" dirty="0"/>
              <a:t>How do you use </a:t>
            </a:r>
            <a:r>
              <a:rPr lang="en-US" sz="2000" b="1" dirty="0" smtClean="0"/>
              <a:t>formative </a:t>
            </a:r>
            <a:r>
              <a:rPr lang="en-US" sz="2000" b="1" dirty="0"/>
              <a:t>assessments </a:t>
            </a:r>
            <a:r>
              <a:rPr lang="en-US" sz="2000" dirty="0"/>
              <a:t>in your work? What do you do?</a:t>
            </a:r>
          </a:p>
          <a:p>
            <a:endParaRPr lang="en-US" sz="2000" dirty="0"/>
          </a:p>
          <a:p>
            <a:r>
              <a:rPr lang="en-US" sz="2000" dirty="0"/>
              <a:t>How could you use the data from these interim assessments to inform your work as a supervisor/mentor?</a:t>
            </a:r>
          </a:p>
          <a:p>
            <a:endParaRPr lang="en-US" sz="2000" dirty="0"/>
          </a:p>
          <a:p>
            <a:r>
              <a:rPr lang="en-US" sz="2000" dirty="0"/>
              <a:t>How will you use these practices to collaborate with community college faculty?</a:t>
            </a:r>
          </a:p>
          <a:p>
            <a:endParaRPr lang="en-US" sz="2000" dirty="0"/>
          </a:p>
        </p:txBody>
      </p:sp>
    </p:spTree>
    <p:extLst>
      <p:ext uri="{BB962C8B-B14F-4D97-AF65-F5344CB8AC3E}">
        <p14:creationId xmlns:p14="http://schemas.microsoft.com/office/powerpoint/2010/main" val="2133349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78" y="1669621"/>
            <a:ext cx="7649736" cy="3863977"/>
          </a:xfrm>
          <a:prstGeom prst="rect">
            <a:avLst/>
          </a:prstGeom>
        </p:spPr>
      </p:pic>
      <p:sp>
        <p:nvSpPr>
          <p:cNvPr id="6" name="Slide Number Placeholder 5"/>
          <p:cNvSpPr>
            <a:spLocks noGrp="1"/>
          </p:cNvSpPr>
          <p:nvPr>
            <p:ph type="sldNum" sz="quarter" idx="4"/>
          </p:nvPr>
        </p:nvSpPr>
        <p:spPr/>
        <p:txBody>
          <a:bodyPr/>
          <a:lstStyle/>
          <a:p>
            <a:fld id="{26D1B778-3178-C940-976D-5323591A13EC}" type="slidenum">
              <a:rPr lang="en-US" smtClean="0"/>
              <a:pPr/>
              <a:t>42</a:t>
            </a:fld>
            <a:endParaRPr lang="en-US" dirty="0"/>
          </a:p>
        </p:txBody>
      </p:sp>
      <p:sp>
        <p:nvSpPr>
          <p:cNvPr id="5" name="Content Placeholder 2"/>
          <p:cNvSpPr txBox="1">
            <a:spLocks/>
          </p:cNvSpPr>
          <p:nvPr/>
        </p:nvSpPr>
        <p:spPr>
          <a:xfrm>
            <a:off x="1581920" y="3257220"/>
            <a:ext cx="6647679" cy="282127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2200"/>
              </a:spcBef>
            </a:pPr>
            <a:r>
              <a:rPr lang="en-US" sz="2400" dirty="0" smtClean="0"/>
              <a:t>Standardized </a:t>
            </a:r>
            <a:r>
              <a:rPr lang="en-US" sz="2400" dirty="0"/>
              <a:t>or credentialing tests </a:t>
            </a:r>
          </a:p>
          <a:p>
            <a:pPr>
              <a:spcBef>
                <a:spcPts val="2200"/>
              </a:spcBef>
            </a:pPr>
            <a:r>
              <a:rPr lang="en-US" sz="2400" dirty="0" smtClean="0"/>
              <a:t>Collaborative </a:t>
            </a:r>
            <a:r>
              <a:rPr lang="en-US" sz="2400" dirty="0"/>
              <a:t>work</a:t>
            </a:r>
          </a:p>
          <a:p>
            <a:pPr>
              <a:spcBef>
                <a:spcPts val="2200"/>
              </a:spcBef>
            </a:pPr>
            <a:r>
              <a:rPr lang="en-US" sz="2400" dirty="0" smtClean="0"/>
              <a:t>Production </a:t>
            </a:r>
            <a:r>
              <a:rPr lang="en-US" sz="2400" dirty="0"/>
              <a:t>goals </a:t>
            </a:r>
          </a:p>
        </p:txBody>
      </p:sp>
      <p:sp>
        <p:nvSpPr>
          <p:cNvPr id="7" name="Rectangle 6"/>
          <p:cNvSpPr/>
          <p:nvPr/>
        </p:nvSpPr>
        <p:spPr>
          <a:xfrm>
            <a:off x="498704" y="1031047"/>
            <a:ext cx="8511481" cy="461665"/>
          </a:xfrm>
          <a:prstGeom prst="rect">
            <a:avLst/>
          </a:prstGeom>
        </p:spPr>
        <p:txBody>
          <a:bodyPr wrap="square">
            <a:spAutoFit/>
          </a:bodyPr>
          <a:lstStyle/>
          <a:p>
            <a:r>
              <a:rPr lang="en-US" sz="2400" b="1" dirty="0" smtClean="0">
                <a:solidFill>
                  <a:srgbClr val="323942"/>
                </a:solidFill>
              </a:rPr>
              <a:t>SUMMATIVE ASSESSMENTS EXAMPLES</a:t>
            </a:r>
            <a:endParaRPr lang="en-US" sz="2400" b="1" dirty="0">
              <a:solidFill>
                <a:srgbClr val="323942"/>
              </a:solidFill>
            </a:endParaRPr>
          </a:p>
        </p:txBody>
      </p:sp>
    </p:spTree>
    <p:extLst>
      <p:ext uri="{BB962C8B-B14F-4D97-AF65-F5344CB8AC3E}">
        <p14:creationId xmlns:p14="http://schemas.microsoft.com/office/powerpoint/2010/main" val="32610352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26D1B778-3178-C940-976D-5323591A13EC}" type="slidenum">
              <a:rPr lang="en-US" smtClean="0"/>
              <a:pPr/>
              <a:t>43</a:t>
            </a:fld>
            <a:endParaRPr lang="en-US" dirty="0"/>
          </a:p>
        </p:txBody>
      </p:sp>
      <p:sp>
        <p:nvSpPr>
          <p:cNvPr id="6" name="TextBox 5"/>
          <p:cNvSpPr txBox="1"/>
          <p:nvPr/>
        </p:nvSpPr>
        <p:spPr>
          <a:xfrm>
            <a:off x="546100" y="1892300"/>
            <a:ext cx="8102600" cy="2862322"/>
          </a:xfrm>
          <a:prstGeom prst="rect">
            <a:avLst/>
          </a:prstGeom>
          <a:noFill/>
          <a:ln w="57150" cmpd="sng">
            <a:solidFill>
              <a:srgbClr val="28414F"/>
            </a:solidFill>
          </a:ln>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8" name="Rectangle 7"/>
          <p:cNvSpPr/>
          <p:nvPr/>
        </p:nvSpPr>
        <p:spPr>
          <a:xfrm>
            <a:off x="498704" y="1031047"/>
            <a:ext cx="8511481" cy="461665"/>
          </a:xfrm>
          <a:prstGeom prst="rect">
            <a:avLst/>
          </a:prstGeom>
        </p:spPr>
        <p:txBody>
          <a:bodyPr wrap="square">
            <a:spAutoFit/>
          </a:bodyPr>
          <a:lstStyle/>
          <a:p>
            <a:r>
              <a:rPr lang="en-US" sz="2400" b="1" dirty="0" smtClean="0">
                <a:solidFill>
                  <a:srgbClr val="323942"/>
                </a:solidFill>
              </a:rPr>
              <a:t>DISCUSSION QUESTIONS: SUMMATIVE ASSESSMENTS</a:t>
            </a:r>
            <a:endParaRPr lang="en-US" sz="2400" b="1" dirty="0">
              <a:solidFill>
                <a:srgbClr val="323942"/>
              </a:solidFill>
            </a:endParaRPr>
          </a:p>
        </p:txBody>
      </p:sp>
      <p:sp>
        <p:nvSpPr>
          <p:cNvPr id="9" name="Rectangle 8"/>
          <p:cNvSpPr/>
          <p:nvPr/>
        </p:nvSpPr>
        <p:spPr>
          <a:xfrm>
            <a:off x="741400" y="2210487"/>
            <a:ext cx="7801207" cy="3170099"/>
          </a:xfrm>
          <a:prstGeom prst="rect">
            <a:avLst/>
          </a:prstGeom>
        </p:spPr>
        <p:txBody>
          <a:bodyPr wrap="square">
            <a:spAutoFit/>
          </a:bodyPr>
          <a:lstStyle/>
          <a:p>
            <a:r>
              <a:rPr lang="en-US" sz="2000" dirty="0"/>
              <a:t>How could you use </a:t>
            </a:r>
            <a:r>
              <a:rPr lang="en-US" sz="2000" b="1" dirty="0"/>
              <a:t>summative assessments</a:t>
            </a:r>
            <a:r>
              <a:rPr lang="en-US" sz="2000" dirty="0"/>
              <a:t> in your work? </a:t>
            </a:r>
          </a:p>
          <a:p>
            <a:endParaRPr lang="en-US" sz="2000" dirty="0"/>
          </a:p>
          <a:p>
            <a:r>
              <a:rPr lang="en-US" sz="2000" dirty="0"/>
              <a:t>What instruments could you use? Could you use these instruments for placement, advancement, or data? </a:t>
            </a:r>
          </a:p>
          <a:p>
            <a:endParaRPr lang="en-US" sz="2000" dirty="0"/>
          </a:p>
          <a:p>
            <a:r>
              <a:rPr lang="en-US" sz="2000" dirty="0"/>
              <a:t>How could you use the data from these summative assessments to inform the work-based course model used by the community college?</a:t>
            </a:r>
          </a:p>
          <a:p>
            <a:endParaRPr lang="en-US" sz="2000" dirty="0"/>
          </a:p>
          <a:p>
            <a:endParaRPr lang="en-US" sz="2000" dirty="0"/>
          </a:p>
          <a:p>
            <a:endParaRPr lang="en-US" sz="2000" dirty="0"/>
          </a:p>
        </p:txBody>
      </p:sp>
    </p:spTree>
    <p:extLst>
      <p:ext uri="{BB962C8B-B14F-4D97-AF65-F5344CB8AC3E}">
        <p14:creationId xmlns:p14="http://schemas.microsoft.com/office/powerpoint/2010/main" val="7624294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p:txBody>
          <a:bodyPr/>
          <a:lstStyle/>
          <a:p>
            <a:fld id="{26D1B778-3178-C940-976D-5323591A13EC}" type="slidenum">
              <a:rPr lang="en-US" smtClean="0"/>
              <a:pPr/>
              <a:t>44</a:t>
            </a:fld>
            <a:endParaRPr lang="en-US" dirty="0"/>
          </a:p>
        </p:txBody>
      </p:sp>
      <p:sp>
        <p:nvSpPr>
          <p:cNvPr id="5" name="Rectangle 4"/>
          <p:cNvSpPr/>
          <p:nvPr/>
        </p:nvSpPr>
        <p:spPr>
          <a:xfrm>
            <a:off x="-390292" y="449183"/>
            <a:ext cx="9143999" cy="461665"/>
          </a:xfrm>
          <a:prstGeom prst="rect">
            <a:avLst/>
          </a:prstGeom>
        </p:spPr>
        <p:txBody>
          <a:bodyPr wrap="square">
            <a:spAutoFit/>
          </a:bodyPr>
          <a:lstStyle/>
          <a:p>
            <a:pPr algn="ctr"/>
            <a:r>
              <a:rPr lang="en-US" sz="2400" b="1" dirty="0" smtClean="0">
                <a:solidFill>
                  <a:srgbClr val="323942"/>
                </a:solidFill>
              </a:rPr>
              <a:t>GETTING BEYOND THE TASK LIST: USING RUBRICS</a:t>
            </a:r>
            <a:endParaRPr lang="en-US" sz="2400" b="1" dirty="0">
              <a:solidFill>
                <a:srgbClr val="323942"/>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06" y="1045428"/>
            <a:ext cx="7095001" cy="5080806"/>
          </a:xfrm>
          <a:prstGeom prst="rect">
            <a:avLst/>
          </a:prstGeom>
        </p:spPr>
      </p:pic>
    </p:spTree>
    <p:extLst>
      <p:ext uri="{BB962C8B-B14F-4D97-AF65-F5344CB8AC3E}">
        <p14:creationId xmlns:p14="http://schemas.microsoft.com/office/powerpoint/2010/main" val="3499436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6332" y="1905245"/>
            <a:ext cx="184666" cy="369332"/>
          </a:xfrm>
          <a:prstGeom prst="rect">
            <a:avLst/>
          </a:prstGeom>
          <a:noFill/>
        </p:spPr>
        <p:txBody>
          <a:bodyPr wrap="none" rtlCol="0">
            <a:spAutoFit/>
          </a:bodyPr>
          <a:lstStyle/>
          <a:p>
            <a:endParaRPr lang="en-US" dirty="0"/>
          </a:p>
        </p:txBody>
      </p:sp>
      <p:sp>
        <p:nvSpPr>
          <p:cNvPr id="9" name="Slide Number Placeholder 8"/>
          <p:cNvSpPr>
            <a:spLocks noGrp="1"/>
          </p:cNvSpPr>
          <p:nvPr>
            <p:ph type="sldNum" sz="quarter" idx="4"/>
          </p:nvPr>
        </p:nvSpPr>
        <p:spPr/>
        <p:txBody>
          <a:bodyPr/>
          <a:lstStyle/>
          <a:p>
            <a:fld id="{26D1B778-3178-C940-976D-5323591A13EC}" type="slidenum">
              <a:rPr lang="en-US" smtClean="0"/>
              <a:pPr/>
              <a:t>45</a:t>
            </a:fld>
            <a:endParaRPr lang="en-US" dirty="0"/>
          </a:p>
        </p:txBody>
      </p:sp>
      <p:sp>
        <p:nvSpPr>
          <p:cNvPr id="8" name="Rectangle 7"/>
          <p:cNvSpPr/>
          <p:nvPr/>
        </p:nvSpPr>
        <p:spPr>
          <a:xfrm>
            <a:off x="498704" y="1031047"/>
            <a:ext cx="8511481" cy="461665"/>
          </a:xfrm>
          <a:prstGeom prst="rect">
            <a:avLst/>
          </a:prstGeom>
        </p:spPr>
        <p:txBody>
          <a:bodyPr wrap="square">
            <a:spAutoFit/>
          </a:bodyPr>
          <a:lstStyle/>
          <a:p>
            <a:r>
              <a:rPr lang="en-US" sz="2400" b="1" dirty="0" smtClean="0">
                <a:solidFill>
                  <a:srgbClr val="323942"/>
                </a:solidFill>
              </a:rPr>
              <a:t>GETTING BEYOND THE TASK LIST: </a:t>
            </a:r>
            <a:r>
              <a:rPr lang="en-US" sz="2400" b="1" smtClean="0">
                <a:solidFill>
                  <a:srgbClr val="323942"/>
                </a:solidFill>
              </a:rPr>
              <a:t>USING RUBRICS </a:t>
            </a:r>
            <a:r>
              <a:rPr lang="en-US" sz="2400" b="1" dirty="0" smtClean="0">
                <a:solidFill>
                  <a:srgbClr val="323942"/>
                </a:solidFill>
              </a:rPr>
              <a:t>EXERCISE</a:t>
            </a:r>
            <a:endParaRPr lang="en-US" sz="2400" b="1" dirty="0">
              <a:solidFill>
                <a:srgbClr val="323942"/>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57" y="1620874"/>
            <a:ext cx="7775502" cy="4517357"/>
          </a:xfrm>
          <a:prstGeom prst="rect">
            <a:avLst/>
          </a:prstGeom>
        </p:spPr>
      </p:pic>
    </p:spTree>
    <p:extLst>
      <p:ext uri="{BB962C8B-B14F-4D97-AF65-F5344CB8AC3E}">
        <p14:creationId xmlns:p14="http://schemas.microsoft.com/office/powerpoint/2010/main" val="12203821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26D1B778-3178-C940-976D-5323591A13EC}" type="slidenum">
              <a:rPr lang="en-US" smtClean="0"/>
              <a:pPr/>
              <a:t>46</a:t>
            </a:fld>
            <a:endParaRPr lang="en-US" dirty="0"/>
          </a:p>
        </p:txBody>
      </p:sp>
      <p:sp>
        <p:nvSpPr>
          <p:cNvPr id="4" name="Rectangle 3"/>
          <p:cNvSpPr/>
          <p:nvPr/>
        </p:nvSpPr>
        <p:spPr>
          <a:xfrm>
            <a:off x="498704" y="1031047"/>
            <a:ext cx="8511481" cy="461665"/>
          </a:xfrm>
          <a:prstGeom prst="rect">
            <a:avLst/>
          </a:prstGeom>
        </p:spPr>
        <p:txBody>
          <a:bodyPr wrap="square">
            <a:spAutoFit/>
          </a:bodyPr>
          <a:lstStyle/>
          <a:p>
            <a:r>
              <a:rPr lang="en-US" sz="2400" b="1" dirty="0" smtClean="0">
                <a:solidFill>
                  <a:srgbClr val="323942"/>
                </a:solidFill>
              </a:rPr>
              <a:t>USING </a:t>
            </a:r>
            <a:r>
              <a:rPr lang="en-US" sz="2400" b="1" dirty="0" smtClean="0">
                <a:solidFill>
                  <a:srgbClr val="323942"/>
                </a:solidFill>
              </a:rPr>
              <a:t>RUBRICS </a:t>
            </a:r>
            <a:r>
              <a:rPr lang="en-US" sz="2400" b="1" dirty="0" smtClean="0">
                <a:solidFill>
                  <a:srgbClr val="323942"/>
                </a:solidFill>
              </a:rPr>
              <a:t>EXERCISE (continued)</a:t>
            </a:r>
            <a:endParaRPr lang="en-US" sz="2400" b="1" dirty="0">
              <a:solidFill>
                <a:srgbClr val="323942"/>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496" y="1583722"/>
            <a:ext cx="6328168" cy="4557208"/>
          </a:xfrm>
          <a:prstGeom prst="rect">
            <a:avLst/>
          </a:prstGeom>
        </p:spPr>
      </p:pic>
    </p:spTree>
    <p:extLst>
      <p:ext uri="{BB962C8B-B14F-4D97-AF65-F5344CB8AC3E}">
        <p14:creationId xmlns:p14="http://schemas.microsoft.com/office/powerpoint/2010/main" val="119890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26D1B778-3178-C940-976D-5323591A13EC}" type="slidenum">
              <a:rPr lang="en-US" smtClean="0"/>
              <a:pPr/>
              <a:t>47</a:t>
            </a:fld>
            <a:endParaRPr lang="en-US" dirty="0"/>
          </a:p>
        </p:txBody>
      </p:sp>
      <p:sp>
        <p:nvSpPr>
          <p:cNvPr id="6" name="Rectangle 5"/>
          <p:cNvSpPr/>
          <p:nvPr/>
        </p:nvSpPr>
        <p:spPr>
          <a:xfrm>
            <a:off x="498704" y="1294787"/>
            <a:ext cx="7566897" cy="461665"/>
          </a:xfrm>
          <a:prstGeom prst="rect">
            <a:avLst/>
          </a:prstGeom>
        </p:spPr>
        <p:txBody>
          <a:bodyPr wrap="square">
            <a:spAutoFit/>
          </a:bodyPr>
          <a:lstStyle/>
          <a:p>
            <a:r>
              <a:rPr lang="en-US" sz="2400" b="1" dirty="0" smtClean="0">
                <a:solidFill>
                  <a:srgbClr val="323942"/>
                </a:solidFill>
              </a:rPr>
              <a:t>FACULTY CONTRIBUTIONS</a:t>
            </a:r>
            <a:endParaRPr lang="en-US" sz="2400" b="1" dirty="0">
              <a:solidFill>
                <a:srgbClr val="323942"/>
              </a:solidFill>
            </a:endParaRPr>
          </a:p>
        </p:txBody>
      </p:sp>
      <p:sp>
        <p:nvSpPr>
          <p:cNvPr id="7" name="Content Placeholder 2"/>
          <p:cNvSpPr txBox="1">
            <a:spLocks/>
          </p:cNvSpPr>
          <p:nvPr/>
        </p:nvSpPr>
        <p:spPr>
          <a:xfrm>
            <a:off x="914400" y="1848681"/>
            <a:ext cx="8229600" cy="433546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Entry exams, standardized tests </a:t>
            </a:r>
          </a:p>
          <a:p>
            <a:r>
              <a:rPr lang="en-US" sz="2000" dirty="0"/>
              <a:t>Official transcripts and records</a:t>
            </a:r>
          </a:p>
          <a:p>
            <a:r>
              <a:rPr lang="en-US" sz="2000" dirty="0"/>
              <a:t>Online materials and </a:t>
            </a:r>
            <a:r>
              <a:rPr lang="en-US" sz="2000" dirty="0" smtClean="0"/>
              <a:t>assessments</a:t>
            </a:r>
            <a:endParaRPr lang="en-US" sz="2000" dirty="0"/>
          </a:p>
          <a:p>
            <a:endParaRPr lang="en-US" sz="2000" dirty="0"/>
          </a:p>
          <a:p>
            <a:endParaRPr lang="en-US" sz="2000" dirty="0"/>
          </a:p>
        </p:txBody>
      </p:sp>
      <p:sp>
        <p:nvSpPr>
          <p:cNvPr id="8" name="Rectangle 7"/>
          <p:cNvSpPr/>
          <p:nvPr/>
        </p:nvSpPr>
        <p:spPr>
          <a:xfrm>
            <a:off x="498703" y="3307189"/>
            <a:ext cx="7566897" cy="461665"/>
          </a:xfrm>
          <a:prstGeom prst="rect">
            <a:avLst/>
          </a:prstGeom>
        </p:spPr>
        <p:txBody>
          <a:bodyPr wrap="square">
            <a:spAutoFit/>
          </a:bodyPr>
          <a:lstStyle/>
          <a:p>
            <a:r>
              <a:rPr lang="en-US" sz="2400" b="1" dirty="0" smtClean="0">
                <a:solidFill>
                  <a:srgbClr val="323942"/>
                </a:solidFill>
              </a:rPr>
              <a:t>EMPLOYER SUPERVISORS CONTRIBUTIONS</a:t>
            </a:r>
            <a:endParaRPr lang="en-US" sz="2400" b="1" dirty="0">
              <a:solidFill>
                <a:srgbClr val="323942"/>
              </a:solidFill>
            </a:endParaRPr>
          </a:p>
        </p:txBody>
      </p:sp>
      <p:sp>
        <p:nvSpPr>
          <p:cNvPr id="9" name="Content Placeholder 2"/>
          <p:cNvSpPr txBox="1">
            <a:spLocks/>
          </p:cNvSpPr>
          <p:nvPr/>
        </p:nvSpPr>
        <p:spPr>
          <a:xfrm>
            <a:off x="914400" y="3979939"/>
            <a:ext cx="8229600" cy="433546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Documentation (work logs, task lists)</a:t>
            </a:r>
          </a:p>
          <a:p>
            <a:r>
              <a:rPr lang="en-US" sz="2000" dirty="0"/>
              <a:t>Employer work records (attendance, performance)</a:t>
            </a:r>
          </a:p>
          <a:p>
            <a:r>
              <a:rPr lang="en-US" sz="2000" dirty="0"/>
              <a:t>Rubrics and work samples</a:t>
            </a:r>
          </a:p>
          <a:p>
            <a:endParaRPr lang="en-US" sz="2000" dirty="0"/>
          </a:p>
          <a:p>
            <a:endParaRPr lang="en-US" sz="2000" dirty="0"/>
          </a:p>
        </p:txBody>
      </p:sp>
      <p:sp>
        <p:nvSpPr>
          <p:cNvPr id="10" name="Rectangle 9"/>
          <p:cNvSpPr/>
          <p:nvPr/>
        </p:nvSpPr>
        <p:spPr>
          <a:xfrm>
            <a:off x="0" y="681681"/>
            <a:ext cx="9144000" cy="461665"/>
          </a:xfrm>
          <a:prstGeom prst="rect">
            <a:avLst/>
          </a:prstGeom>
        </p:spPr>
        <p:txBody>
          <a:bodyPr wrap="square">
            <a:spAutoFit/>
          </a:bodyPr>
          <a:lstStyle/>
          <a:p>
            <a:pPr algn="ctr">
              <a:spcAft>
                <a:spcPts val="600"/>
              </a:spcAft>
            </a:pPr>
            <a:r>
              <a:rPr lang="en-US" sz="2400" b="1" dirty="0" smtClean="0">
                <a:solidFill>
                  <a:srgbClr val="F5A028"/>
                </a:solidFill>
                <a:latin typeface="+mj-lt"/>
              </a:rPr>
              <a:t>CREATING AN ASSESSMENT PORTFOLIO</a:t>
            </a:r>
            <a:endParaRPr lang="en-US" sz="2400" b="1" dirty="0">
              <a:solidFill>
                <a:srgbClr val="F5A028"/>
              </a:solidFill>
              <a:latin typeface="+mj-lt"/>
            </a:endParaRPr>
          </a:p>
        </p:txBody>
      </p:sp>
    </p:spTree>
    <p:extLst>
      <p:ext uri="{BB962C8B-B14F-4D97-AF65-F5344CB8AC3E}">
        <p14:creationId xmlns:p14="http://schemas.microsoft.com/office/powerpoint/2010/main" val="3624481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8128" y="2068437"/>
            <a:ext cx="8185871" cy="1938992"/>
          </a:xfrm>
          <a:prstGeom prst="rect">
            <a:avLst/>
          </a:prstGeom>
          <a:noFill/>
        </p:spPr>
        <p:txBody>
          <a:bodyPr wrap="square" rtlCol="0">
            <a:spAutoFit/>
          </a:bodyPr>
          <a:lstStyle/>
          <a:p>
            <a:pPr marL="342900" indent="-342900">
              <a:buFont typeface="Arial"/>
              <a:buChar char="•"/>
            </a:pPr>
            <a:r>
              <a:rPr lang="en-US" sz="2400" dirty="0" smtClean="0"/>
              <a:t>Why Are You Interested in Work-based Courses?</a:t>
            </a:r>
          </a:p>
          <a:p>
            <a:pPr marL="342900" indent="-342900">
              <a:buFont typeface="Arial"/>
              <a:buChar char="•"/>
            </a:pPr>
            <a:endParaRPr lang="en-US" sz="2400" dirty="0" smtClean="0"/>
          </a:p>
          <a:p>
            <a:pPr marL="342900" indent="-342900">
              <a:buFont typeface="Arial"/>
              <a:buChar char="•"/>
            </a:pPr>
            <a:endParaRPr lang="en-US" sz="2400" dirty="0" smtClean="0"/>
          </a:p>
          <a:p>
            <a:pPr marL="342900" indent="-342900">
              <a:buFont typeface="Arial"/>
              <a:buChar char="•"/>
            </a:pPr>
            <a:r>
              <a:rPr lang="en-US" sz="2400" dirty="0" smtClean="0"/>
              <a:t>What Are the Benefits You See in Working </a:t>
            </a:r>
            <a:br>
              <a:rPr lang="en-US" sz="2400" dirty="0" smtClean="0"/>
            </a:br>
            <a:r>
              <a:rPr lang="en-US" sz="2400" dirty="0" smtClean="0"/>
              <a:t>With Faculty in This Way?</a:t>
            </a:r>
            <a:endParaRPr lang="en-US" sz="2400" dirty="0"/>
          </a:p>
        </p:txBody>
      </p:sp>
      <p:sp>
        <p:nvSpPr>
          <p:cNvPr id="6" name="Slide Number Placeholder 5"/>
          <p:cNvSpPr>
            <a:spLocks noGrp="1"/>
          </p:cNvSpPr>
          <p:nvPr>
            <p:ph type="sldNum" sz="quarter" idx="4"/>
          </p:nvPr>
        </p:nvSpPr>
        <p:spPr/>
        <p:txBody>
          <a:bodyPr/>
          <a:lstStyle/>
          <a:p>
            <a:fld id="{26D1B778-3178-C940-976D-5323591A13EC}" type="slidenum">
              <a:rPr lang="en-US" smtClean="0"/>
              <a:pPr/>
              <a:t>5</a:t>
            </a:fld>
            <a:endParaRPr lang="en-US" dirty="0"/>
          </a:p>
        </p:txBody>
      </p:sp>
    </p:spTree>
    <p:extLst>
      <p:ext uri="{BB962C8B-B14F-4D97-AF65-F5344CB8AC3E}">
        <p14:creationId xmlns:p14="http://schemas.microsoft.com/office/powerpoint/2010/main" val="3114336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
          </p:nvPr>
        </p:nvSpPr>
        <p:spPr/>
        <p:txBody>
          <a:bodyPr/>
          <a:lstStyle/>
          <a:p>
            <a:fld id="{26D1B778-3178-C940-976D-5323591A13EC}" type="slidenum">
              <a:rPr lang="en-US" smtClean="0"/>
              <a:pPr/>
              <a:t>6</a:t>
            </a:fld>
            <a:endParaRPr lang="en-US" dirty="0"/>
          </a:p>
        </p:txBody>
      </p:sp>
      <p:sp>
        <p:nvSpPr>
          <p:cNvPr id="11" name="Rectangle 10"/>
          <p:cNvSpPr/>
          <p:nvPr/>
        </p:nvSpPr>
        <p:spPr>
          <a:xfrm>
            <a:off x="442947" y="1517813"/>
            <a:ext cx="5601651" cy="461665"/>
          </a:xfrm>
          <a:prstGeom prst="rect">
            <a:avLst/>
          </a:prstGeom>
        </p:spPr>
        <p:txBody>
          <a:bodyPr wrap="square">
            <a:spAutoFit/>
          </a:bodyPr>
          <a:lstStyle/>
          <a:p>
            <a:r>
              <a:rPr lang="en-US" sz="2400" b="1" dirty="0" smtClean="0">
                <a:solidFill>
                  <a:srgbClr val="323942"/>
                </a:solidFill>
              </a:rPr>
              <a:t>FOR EMPLOYERS</a:t>
            </a:r>
            <a:endParaRPr lang="en-US" sz="2400" b="1" dirty="0">
              <a:solidFill>
                <a:srgbClr val="323942"/>
              </a:solidFill>
            </a:endParaRPr>
          </a:p>
        </p:txBody>
      </p:sp>
      <p:sp>
        <p:nvSpPr>
          <p:cNvPr id="12" name="Rectangle 11"/>
          <p:cNvSpPr/>
          <p:nvPr/>
        </p:nvSpPr>
        <p:spPr>
          <a:xfrm>
            <a:off x="431796" y="3863846"/>
            <a:ext cx="5601651" cy="461665"/>
          </a:xfrm>
          <a:prstGeom prst="rect">
            <a:avLst/>
          </a:prstGeom>
        </p:spPr>
        <p:txBody>
          <a:bodyPr wrap="square">
            <a:spAutoFit/>
          </a:bodyPr>
          <a:lstStyle/>
          <a:p>
            <a:r>
              <a:rPr lang="en-US" sz="2400" b="1" dirty="0" smtClean="0">
                <a:solidFill>
                  <a:srgbClr val="323942"/>
                </a:solidFill>
              </a:rPr>
              <a:t>FOR COLLEGES AND FACULTY</a:t>
            </a:r>
            <a:endParaRPr lang="en-US" sz="2400" b="1" dirty="0">
              <a:solidFill>
                <a:srgbClr val="323942"/>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60" y="2188894"/>
            <a:ext cx="7684938" cy="3792771"/>
          </a:xfrm>
          <a:prstGeom prst="rect">
            <a:avLst/>
          </a:prstGeom>
        </p:spPr>
      </p:pic>
    </p:spTree>
    <p:extLst>
      <p:ext uri="{BB962C8B-B14F-4D97-AF65-F5344CB8AC3E}">
        <p14:creationId xmlns:p14="http://schemas.microsoft.com/office/powerpoint/2010/main" val="20659215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26D1B778-3178-C940-976D-5323591A13EC}" type="slidenum">
              <a:rPr lang="en-US" smtClean="0"/>
              <a:pPr/>
              <a:t>7</a:t>
            </a:fld>
            <a:endParaRPr lang="en-US" dirty="0"/>
          </a:p>
        </p:txBody>
      </p:sp>
      <p:sp>
        <p:nvSpPr>
          <p:cNvPr id="7" name="Rectangle 6"/>
          <p:cNvSpPr/>
          <p:nvPr/>
        </p:nvSpPr>
        <p:spPr>
          <a:xfrm>
            <a:off x="1725338" y="1495510"/>
            <a:ext cx="6771891" cy="1090042"/>
          </a:xfrm>
          <a:prstGeom prst="rect">
            <a:avLst/>
          </a:prstGeom>
        </p:spPr>
        <p:txBody>
          <a:bodyPr wrap="square">
            <a:spAutoFit/>
          </a:bodyPr>
          <a:lstStyle/>
          <a:p>
            <a:pPr>
              <a:lnSpc>
                <a:spcPts val="2860"/>
              </a:lnSpc>
              <a:spcAft>
                <a:spcPts val="600"/>
              </a:spcAft>
            </a:pPr>
            <a:r>
              <a:rPr lang="en-US" sz="2800" b="1" dirty="0" smtClean="0">
                <a:solidFill>
                  <a:srgbClr val="323942"/>
                </a:solidFill>
              </a:rPr>
              <a:t>SUPERVISOR ORIENTATION TRAINING</a:t>
            </a:r>
          </a:p>
          <a:p>
            <a:r>
              <a:rPr lang="en-US" b="1" dirty="0" smtClean="0">
                <a:solidFill>
                  <a:srgbClr val="323942"/>
                </a:solidFill>
              </a:rPr>
              <a:t>THE WORKPLACE AS CLASSROOM: LINKING EXPERIENTIAL LEARNING WITH COLLEGE COURSES</a:t>
            </a:r>
            <a:endParaRPr lang="en-US" b="1" dirty="0">
              <a:solidFill>
                <a:srgbClr val="323942"/>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338" y="3463294"/>
            <a:ext cx="3746812" cy="2099776"/>
          </a:xfrm>
          <a:prstGeom prst="rect">
            <a:avLst/>
          </a:prstGeom>
        </p:spPr>
      </p:pic>
    </p:spTree>
    <p:extLst>
      <p:ext uri="{BB962C8B-B14F-4D97-AF65-F5344CB8AC3E}">
        <p14:creationId xmlns:p14="http://schemas.microsoft.com/office/powerpoint/2010/main" val="3850824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14400" y="1848681"/>
            <a:ext cx="8229600" cy="4335463"/>
          </a:xfrm>
          <a:prstGeom prst="rect">
            <a:avLst/>
          </a:prstGeom>
        </p:spPr>
        <p:txBody>
          <a:bodyPr>
            <a:normAutofit/>
          </a:bodyPr>
          <a:lstStyle/>
          <a:p>
            <a:pPr>
              <a:spcBef>
                <a:spcPts val="2800"/>
              </a:spcBef>
            </a:pPr>
            <a:r>
              <a:rPr lang="en-US" sz="2000" dirty="0"/>
              <a:t>O</a:t>
            </a:r>
            <a:r>
              <a:rPr lang="en-US" sz="2000" dirty="0" smtClean="0"/>
              <a:t>verview of adult learning and experiential learning</a:t>
            </a:r>
          </a:p>
          <a:p>
            <a:pPr>
              <a:spcBef>
                <a:spcPts val="2800"/>
              </a:spcBef>
            </a:pPr>
            <a:r>
              <a:rPr lang="en-US" sz="2000" dirty="0" smtClean="0"/>
              <a:t>Coaching for self-direction and mastery at work</a:t>
            </a:r>
          </a:p>
          <a:p>
            <a:pPr>
              <a:spcBef>
                <a:spcPts val="2800"/>
              </a:spcBef>
            </a:pPr>
            <a:r>
              <a:rPr lang="en-US" sz="2000" dirty="0" smtClean="0"/>
              <a:t>Using the workplace as a learning lab</a:t>
            </a:r>
          </a:p>
        </p:txBody>
      </p:sp>
      <p:sp>
        <p:nvSpPr>
          <p:cNvPr id="4" name="TextBox 3"/>
          <p:cNvSpPr txBox="1"/>
          <p:nvPr/>
        </p:nvSpPr>
        <p:spPr>
          <a:xfrm>
            <a:off x="2489200" y="368300"/>
            <a:ext cx="5486400" cy="461665"/>
          </a:xfrm>
          <a:prstGeom prst="rect">
            <a:avLst/>
          </a:prstGeom>
          <a:noFill/>
        </p:spPr>
        <p:txBody>
          <a:bodyPr wrap="square" rtlCol="0">
            <a:spAutoFit/>
          </a:bodyPr>
          <a:lstStyle/>
          <a:p>
            <a:r>
              <a:rPr lang="en-US" sz="2400" dirty="0" smtClean="0">
                <a:solidFill>
                  <a:schemeClr val="bg1"/>
                </a:solidFill>
                <a:latin typeface="Arial"/>
                <a:cs typeface="Arial"/>
              </a:rPr>
              <a:t>Overview</a:t>
            </a:r>
            <a:endParaRPr lang="en-US" sz="2400" dirty="0">
              <a:solidFill>
                <a:schemeClr val="bg1"/>
              </a:solidFill>
              <a:latin typeface="Arial"/>
              <a:cs typeface="Arial"/>
            </a:endParaRPr>
          </a:p>
        </p:txBody>
      </p:sp>
      <p:sp>
        <p:nvSpPr>
          <p:cNvPr id="7" name="Slide Number Placeholder 6"/>
          <p:cNvSpPr>
            <a:spLocks noGrp="1"/>
          </p:cNvSpPr>
          <p:nvPr>
            <p:ph type="sldNum" sz="quarter" idx="4"/>
          </p:nvPr>
        </p:nvSpPr>
        <p:spPr/>
        <p:txBody>
          <a:bodyPr/>
          <a:lstStyle/>
          <a:p>
            <a:fld id="{26D1B778-3178-C940-976D-5323591A13EC}" type="slidenum">
              <a:rPr lang="en-US" smtClean="0"/>
              <a:pPr/>
              <a:t>8</a:t>
            </a:fld>
            <a:endParaRPr lang="en-US" dirty="0"/>
          </a:p>
        </p:txBody>
      </p:sp>
      <p:sp>
        <p:nvSpPr>
          <p:cNvPr id="9" name="Rectangle 8"/>
          <p:cNvSpPr/>
          <p:nvPr/>
        </p:nvSpPr>
        <p:spPr>
          <a:xfrm>
            <a:off x="498704" y="1294787"/>
            <a:ext cx="7566897" cy="461665"/>
          </a:xfrm>
          <a:prstGeom prst="rect">
            <a:avLst/>
          </a:prstGeom>
        </p:spPr>
        <p:txBody>
          <a:bodyPr wrap="square">
            <a:spAutoFit/>
          </a:bodyPr>
          <a:lstStyle/>
          <a:p>
            <a:r>
              <a:rPr lang="en-US" sz="2400" b="1" dirty="0" smtClean="0">
                <a:solidFill>
                  <a:srgbClr val="323942"/>
                </a:solidFill>
              </a:rPr>
              <a:t>TRAINING GOALS</a:t>
            </a:r>
            <a:endParaRPr lang="en-US" sz="2400" b="1" dirty="0">
              <a:solidFill>
                <a:srgbClr val="323942"/>
              </a:solidFill>
            </a:endParaRPr>
          </a:p>
        </p:txBody>
      </p:sp>
    </p:spTree>
    <p:extLst>
      <p:ext uri="{BB962C8B-B14F-4D97-AF65-F5344CB8AC3E}">
        <p14:creationId xmlns:p14="http://schemas.microsoft.com/office/powerpoint/2010/main" val="2858630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8700" y="368300"/>
            <a:ext cx="5486400" cy="461665"/>
          </a:xfrm>
          <a:prstGeom prst="rect">
            <a:avLst/>
          </a:prstGeom>
          <a:noFill/>
        </p:spPr>
        <p:txBody>
          <a:bodyPr wrap="square" rtlCol="0">
            <a:spAutoFit/>
          </a:bodyPr>
          <a:lstStyle/>
          <a:p>
            <a:r>
              <a:rPr lang="en-US" sz="2400" dirty="0" smtClean="0">
                <a:solidFill>
                  <a:schemeClr val="bg1"/>
                </a:solidFill>
                <a:latin typeface="Arial"/>
                <a:cs typeface="Arial"/>
              </a:rPr>
              <a:t> Adult Learning</a:t>
            </a:r>
            <a:endParaRPr lang="en-US" sz="2400" dirty="0">
              <a:solidFill>
                <a:schemeClr val="bg1"/>
              </a:solidFill>
              <a:latin typeface="Arial"/>
              <a:cs typeface="Arial"/>
            </a:endParaRPr>
          </a:p>
        </p:txBody>
      </p:sp>
      <p:sp>
        <p:nvSpPr>
          <p:cNvPr id="6" name="Slide Number Placeholder 5"/>
          <p:cNvSpPr>
            <a:spLocks noGrp="1"/>
          </p:cNvSpPr>
          <p:nvPr>
            <p:ph type="sldNum" sz="quarter" idx="4"/>
          </p:nvPr>
        </p:nvSpPr>
        <p:spPr/>
        <p:txBody>
          <a:bodyPr/>
          <a:lstStyle/>
          <a:p>
            <a:fld id="{26D1B778-3178-C940-976D-5323591A13EC}" type="slidenum">
              <a:rPr lang="en-US" smtClean="0"/>
              <a:pPr/>
              <a:t>9</a:t>
            </a:fld>
            <a:endParaRPr lang="en-US" dirty="0"/>
          </a:p>
        </p:txBody>
      </p:sp>
      <p:sp>
        <p:nvSpPr>
          <p:cNvPr id="7" name="TextBox 6"/>
          <p:cNvSpPr txBox="1"/>
          <p:nvPr/>
        </p:nvSpPr>
        <p:spPr>
          <a:xfrm>
            <a:off x="969270" y="2013209"/>
            <a:ext cx="8174730" cy="2616101"/>
          </a:xfrm>
          <a:prstGeom prst="rect">
            <a:avLst/>
          </a:prstGeom>
          <a:noFill/>
        </p:spPr>
        <p:txBody>
          <a:bodyPr wrap="square" rtlCol="0">
            <a:spAutoFit/>
          </a:bodyPr>
          <a:lstStyle/>
          <a:p>
            <a:r>
              <a:rPr lang="en-US" sz="2800" b="1" dirty="0" smtClean="0"/>
              <a:t>Adult Learning Vs. Child Learning</a:t>
            </a:r>
          </a:p>
          <a:p>
            <a:pPr marL="342900" indent="-342900">
              <a:lnSpc>
                <a:spcPct val="150000"/>
              </a:lnSpc>
              <a:buFont typeface="Arial"/>
              <a:buChar char="•"/>
            </a:pPr>
            <a:r>
              <a:rPr lang="en-US" sz="2000" dirty="0" smtClean="0"/>
              <a:t>What Are The Differences?</a:t>
            </a:r>
          </a:p>
          <a:p>
            <a:endParaRPr lang="en-US" sz="2400" b="1" dirty="0" smtClean="0"/>
          </a:p>
          <a:p>
            <a:endParaRPr lang="en-US" sz="2400" b="1" dirty="0" smtClean="0"/>
          </a:p>
          <a:p>
            <a:r>
              <a:rPr lang="en-US" sz="2800" b="1" dirty="0" smtClean="0"/>
              <a:t>Learning On The Job Vs. In The Classroom</a:t>
            </a:r>
          </a:p>
          <a:p>
            <a:pPr marL="342900" indent="-342900">
              <a:lnSpc>
                <a:spcPct val="150000"/>
              </a:lnSpc>
              <a:buFont typeface="Arial"/>
              <a:buChar char="•"/>
            </a:pPr>
            <a:r>
              <a:rPr lang="en-US" sz="2000" dirty="0" smtClean="0"/>
              <a:t>What Are The Advantages?</a:t>
            </a:r>
            <a:endParaRPr lang="en-US" sz="2000" dirty="0"/>
          </a:p>
        </p:txBody>
      </p:sp>
    </p:spTree>
    <p:extLst>
      <p:ext uri="{BB962C8B-B14F-4D97-AF65-F5344CB8AC3E}">
        <p14:creationId xmlns:p14="http://schemas.microsoft.com/office/powerpoint/2010/main" val="44543338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 Body Pag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 Cov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3837</TotalTime>
  <Words>3938</Words>
  <Application>Microsoft Macintosh PowerPoint</Application>
  <PresentationFormat>On-screen Show (4:3)</PresentationFormat>
  <Paragraphs>454</Paragraphs>
  <Slides>47</Slides>
  <Notes>45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47</vt:i4>
      </vt:variant>
    </vt:vector>
  </HeadingPairs>
  <TitlesOfParts>
    <vt:vector size="52" baseType="lpstr">
      <vt:lpstr>Arial</vt:lpstr>
      <vt:lpstr>Calibri</vt:lpstr>
      <vt:lpstr>Calibri Light</vt:lpstr>
      <vt:lpstr>Presentation Body Pages</vt:lpstr>
      <vt:lpstr>Presentation 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Jobs for the Future</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Girardi</dc:creator>
  <cp:lastModifiedBy>Microsoft Office User</cp:lastModifiedBy>
  <cp:revision>202</cp:revision>
  <dcterms:created xsi:type="dcterms:W3CDTF">2016-01-21T03:08:43Z</dcterms:created>
  <dcterms:modified xsi:type="dcterms:W3CDTF">2016-07-08T19:54:59Z</dcterms:modified>
</cp:coreProperties>
</file>