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79" r:id="rId21"/>
    <p:sldId id="268" r:id="rId22"/>
    <p:sldId id="267" r:id="rId23"/>
    <p:sldId id="269" r:id="rId24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89911" autoAdjust="0"/>
  </p:normalViewPr>
  <p:slideViewPr>
    <p:cSldViewPr snapToGrid="0">
      <p:cViewPr varScale="1">
        <p:scale>
          <a:sx n="47" d="100"/>
          <a:sy n="47" d="100"/>
        </p:scale>
        <p:origin x="744" y="4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3/27/2015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3/27/2015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5308" indent="-175308">
              <a:buFont typeface="Arial" panose="020B0604020202020204" pitchFamily="34" charset="0"/>
              <a:buChar char="•"/>
            </a:pPr>
            <a:r>
              <a:rPr lang="en-US" dirty="0" smtClean="0"/>
              <a:t>How presentation will benefit audience: Adult learners are more interested in a subject if they know how or why it is important to them.</a:t>
            </a:r>
          </a:p>
          <a:p>
            <a:pPr marL="175308" indent="-175308">
              <a:buFont typeface="Arial" panose="020B0604020202020204" pitchFamily="34" charset="0"/>
              <a:buChar char="•"/>
            </a:pPr>
            <a:r>
              <a:rPr lang="en-US" dirty="0" smtClean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Example objectives</a:t>
            </a:r>
          </a:p>
          <a:p>
            <a:r>
              <a:rPr lang="en-US" dirty="0" smtClean="0"/>
              <a:t>At the end of this lesson, you will be able to:</a:t>
            </a:r>
          </a:p>
          <a:p>
            <a:pPr marL="175308" indent="-175308">
              <a:buFont typeface="Arial" panose="020B0604020202020204" pitchFamily="34" charset="0"/>
              <a:buChar char="•"/>
            </a:pPr>
            <a:r>
              <a:rPr lang="en-US" dirty="0" smtClean="0"/>
              <a:t>Save files to the team Web server.</a:t>
            </a:r>
          </a:p>
          <a:p>
            <a:pPr marL="175308" indent="-175308">
              <a:buFont typeface="Arial" panose="020B0604020202020204" pitchFamily="34" charset="0"/>
              <a:buChar char="•"/>
            </a:pPr>
            <a:r>
              <a:rPr lang="en-US" dirty="0" smtClean="0"/>
              <a:t>Move files to different locations on the team Web server.</a:t>
            </a:r>
          </a:p>
          <a:p>
            <a:pPr marL="175308" indent="-175308">
              <a:buFont typeface="Arial" panose="020B0604020202020204" pitchFamily="34" charset="0"/>
              <a:buChar char="•"/>
            </a:pPr>
            <a:r>
              <a:rPr lang="en-US" dirty="0" smtClean="0"/>
              <a:t>Share files on the team Web server.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B302-F4DC-4547-9C74-CF794137D16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E708F12-96AD-4ED4-8132-A78F5E42C1F5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F09E4-6EA4-4BF3-9FC8-FF40373B88E6}" type="datetime1">
              <a:rPr lang="en-US" smtClean="0"/>
              <a:t>3/27/2015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Harding High School</a:t>
            </a:r>
          </a:p>
          <a:p>
            <a:r>
              <a:rPr lang="en-US" sz="4400" dirty="0" smtClean="0"/>
              <a:t>April 1, 2015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Writing to Learn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1849120"/>
            <a:ext cx="10972800" cy="4725416"/>
          </a:xfrm>
        </p:spPr>
        <p:txBody>
          <a:bodyPr>
            <a:noAutofit/>
          </a:bodyPr>
          <a:lstStyle/>
          <a:p>
            <a:r>
              <a:rPr lang="en-US" sz="3600" dirty="0" smtClean="0"/>
              <a:t>Use Writing  to Learn as an </a:t>
            </a:r>
            <a:r>
              <a:rPr lang="en-US" sz="3600" u="sng" dirty="0" smtClean="0"/>
              <a:t>opening activity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Use </a:t>
            </a:r>
            <a:r>
              <a:rPr lang="en-US" sz="3600" u="sng" dirty="0" smtClean="0"/>
              <a:t>daily</a:t>
            </a:r>
            <a:r>
              <a:rPr lang="en-US" sz="3600" dirty="0" smtClean="0"/>
              <a:t> or routinely.</a:t>
            </a:r>
          </a:p>
          <a:p>
            <a:r>
              <a:rPr lang="en-US" sz="3600" dirty="0" smtClean="0"/>
              <a:t>Keep it </a:t>
            </a:r>
            <a:r>
              <a:rPr lang="en-US" sz="3600" u="sng" dirty="0" smtClean="0"/>
              <a:t>nonthreatening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Keep it </a:t>
            </a:r>
            <a:r>
              <a:rPr lang="en-US" sz="3600" u="sng" dirty="0" smtClean="0"/>
              <a:t>brief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Make sure </a:t>
            </a:r>
            <a:r>
              <a:rPr lang="en-US" sz="3600" u="sng" dirty="0" smtClean="0"/>
              <a:t>everyone writes something</a:t>
            </a:r>
            <a:r>
              <a:rPr lang="en-US" sz="3600" dirty="0" smtClean="0"/>
              <a:t>—even two or three words!</a:t>
            </a:r>
          </a:p>
          <a:p>
            <a:r>
              <a:rPr lang="en-US" sz="3600" dirty="0" smtClean="0"/>
              <a:t>Use it as an </a:t>
            </a:r>
            <a:r>
              <a:rPr lang="en-US" sz="3600" u="sng" dirty="0" smtClean="0"/>
              <a:t>ending activity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53440"/>
            <a:ext cx="10972800" cy="99568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Tips for Getting Started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7840"/>
            <a:ext cx="10972800" cy="48066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10-2-2 or “Chunk and Chew”</a:t>
            </a:r>
          </a:p>
          <a:p>
            <a:r>
              <a:rPr lang="en-US" sz="3600" dirty="0" smtClean="0"/>
              <a:t>3-2-1 Protocol</a:t>
            </a:r>
            <a:endParaRPr lang="en-US" sz="3600" dirty="0"/>
          </a:p>
          <a:p>
            <a:r>
              <a:rPr lang="en-US" sz="3600" dirty="0" smtClean="0"/>
              <a:t>Collaborative Annotation</a:t>
            </a:r>
          </a:p>
          <a:p>
            <a:r>
              <a:rPr lang="en-US" sz="3600" dirty="0" smtClean="0"/>
              <a:t>Record, Reduce, Reflect </a:t>
            </a:r>
          </a:p>
          <a:p>
            <a:r>
              <a:rPr lang="en-US" sz="3600" dirty="0" smtClean="0"/>
              <a:t>Write, Pair, Share</a:t>
            </a:r>
          </a:p>
          <a:p>
            <a:r>
              <a:rPr lang="en-US" sz="3600" dirty="0" smtClean="0"/>
              <a:t>Concept Sketches</a:t>
            </a:r>
          </a:p>
          <a:p>
            <a:r>
              <a:rPr lang="en-US" sz="3600" dirty="0" smtClean="0"/>
              <a:t>Write My Own Word Problem</a:t>
            </a:r>
          </a:p>
          <a:p>
            <a:r>
              <a:rPr lang="en-US" sz="3600" dirty="0" smtClean="0"/>
              <a:t>Times Three</a:t>
            </a:r>
          </a:p>
          <a:p>
            <a:endParaRPr lang="en-US" sz="4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32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360680"/>
          </a:xfrm>
        </p:spPr>
        <p:txBody>
          <a:bodyPr>
            <a:noAutofit/>
          </a:bodyPr>
          <a:lstStyle/>
          <a:p>
            <a:r>
              <a:rPr lang="en-US" sz="4800" dirty="0" smtClean="0"/>
              <a:t>Eight Writing to Learn Strategies</a:t>
            </a:r>
            <a:br>
              <a:rPr lang="en-US" sz="4800" dirty="0" smtClean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5534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This protocol uses presentation of material for 10 minutes, writing for understanding for two minutes, and sharing for two minutes.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10-2-2 (Chunk and Chew)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750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The 3-2-1 is a student-centered summarization activity.  Students write down three things they learned, two things that were noteworthy, and one questions they still have.  Used as a “written learning review” or an exit ticket.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3-2-1 Protocol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493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Students answer a prompt that is written at the top of the page.  Students sit in groups of 2-4. Each student begins with a paper.  Papers are passed around the circle for short responses from the other students until students get their original paper. Activity ends with sharing.</a:t>
            </a:r>
          </a:p>
          <a:p>
            <a:endParaRPr lang="en-US" sz="4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Collaborative Annotation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7322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Students work in groups of four to read the text, write down key ideas, summarize those ideas, and reflect on the ideas in a short discussion.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Record, Reduce, Reflect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5171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Students answer a prompt individually, talk with a partner, and then share with the class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Write, Pair, Share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561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Use this strategy when students must explain a process by selecting images that students will use as the topic’s “prompting materials.”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Concept Sketches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4817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Students create word problems based on an equation that they are given.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Write My Own Word Problem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122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mathematics-centered activity emphasizes </a:t>
            </a:r>
            <a:r>
              <a:rPr lang="en-US" sz="4000" dirty="0" smtClean="0"/>
              <a:t>a mathematical perspective </a:t>
            </a:r>
            <a:r>
              <a:rPr lang="en-US" sz="4000" dirty="0" smtClean="0"/>
              <a:t>in three forms—algebraically, graphically, and numerically.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Times Three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9651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Explain the Writing to Learn (WTL) strategy.</a:t>
            </a:r>
          </a:p>
          <a:p>
            <a:r>
              <a:rPr lang="en-US" sz="4000" dirty="0" smtClean="0"/>
              <a:t>Understand the impact  of WTL in the classroom.</a:t>
            </a:r>
          </a:p>
          <a:p>
            <a:r>
              <a:rPr lang="en-US" sz="4000" dirty="0" smtClean="0"/>
              <a:t>Discuss the WTL and its role in student engagement and mindset change.</a:t>
            </a:r>
          </a:p>
          <a:p>
            <a:r>
              <a:rPr lang="en-US" sz="4000" dirty="0" smtClean="0"/>
              <a:t>Introduce eight WTL strategies.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2682240"/>
            <a:ext cx="10972800" cy="389229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Coherence </a:t>
            </a:r>
            <a:r>
              <a:rPr lang="en-US" sz="4800" dirty="0" smtClean="0"/>
              <a:t>in teaching across </a:t>
            </a:r>
            <a:r>
              <a:rPr lang="en-US" sz="4800" dirty="0" smtClean="0"/>
              <a:t>  content </a:t>
            </a:r>
            <a:r>
              <a:rPr lang="en-US" sz="4800" dirty="0" smtClean="0"/>
              <a:t>areas</a:t>
            </a:r>
          </a:p>
          <a:p>
            <a:r>
              <a:rPr lang="en-US" sz="4800" dirty="0" smtClean="0"/>
              <a:t>Consistent instruction</a:t>
            </a:r>
          </a:p>
          <a:p>
            <a:r>
              <a:rPr lang="en-US" sz="4800" dirty="0" smtClean="0"/>
              <a:t>Mindful teaching that is student centered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1143000"/>
            <a:ext cx="10241280" cy="1066800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Use Writing to Learn Strategies?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315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Sharing </a:t>
            </a:r>
            <a:r>
              <a:rPr lang="en-US" sz="6600" dirty="0" smtClean="0"/>
              <a:t>Writing </a:t>
            </a:r>
            <a:r>
              <a:rPr lang="en-US" sz="6600" dirty="0" smtClean="0"/>
              <a:t>to Learn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8913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Springboard for </a:t>
            </a:r>
            <a:r>
              <a:rPr lang="en-US" sz="4800" u="sng" dirty="0" smtClean="0"/>
              <a:t>deepening </a:t>
            </a:r>
            <a:r>
              <a:rPr lang="en-US" sz="4800" u="sng" dirty="0" smtClean="0"/>
              <a:t>student understanding </a:t>
            </a:r>
            <a:r>
              <a:rPr lang="en-US" sz="4800" u="sng" dirty="0" smtClean="0"/>
              <a:t>of content</a:t>
            </a:r>
          </a:p>
          <a:p>
            <a:r>
              <a:rPr lang="en-US" sz="4800" dirty="0" smtClean="0"/>
              <a:t>Means of informal (and formal) assessment</a:t>
            </a:r>
          </a:p>
          <a:p>
            <a:r>
              <a:rPr lang="en-US" sz="4800" dirty="0" smtClean="0"/>
              <a:t>Entry point for high-stakes writing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Final </a:t>
            </a:r>
            <a:r>
              <a:rPr lang="en-US" sz="4400" dirty="0" smtClean="0"/>
              <a:t>Thoughts </a:t>
            </a:r>
            <a:r>
              <a:rPr lang="en-US" sz="4400" smtClean="0"/>
              <a:t>on </a:t>
            </a:r>
            <a:r>
              <a:rPr lang="en-US" sz="4400" smtClean="0"/>
              <a:t>Writing </a:t>
            </a:r>
            <a:r>
              <a:rPr lang="en-US" sz="4400" dirty="0" smtClean="0"/>
              <a:t>to Learn Strategies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0951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50536"/>
          </a:xfrm>
        </p:spPr>
        <p:txBody>
          <a:bodyPr>
            <a:noAutofit/>
          </a:bodyPr>
          <a:lstStyle/>
          <a:p>
            <a:r>
              <a:rPr lang="en-US" sz="3200" dirty="0" smtClean="0"/>
              <a:t>Writing to Learn, an anchor strategy, uses low-stakes writing tasks as a way to push students to </a:t>
            </a:r>
            <a:r>
              <a:rPr lang="en-US" sz="3200" u="sng" dirty="0" smtClean="0"/>
              <a:t>develop ideas and expand understanding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Writing to Learn helps students </a:t>
            </a:r>
            <a:r>
              <a:rPr lang="en-US" sz="3200" u="sng" dirty="0" smtClean="0"/>
              <a:t>internalize their understanding </a:t>
            </a:r>
            <a:r>
              <a:rPr lang="en-US" sz="3200" dirty="0" smtClean="0"/>
              <a:t>of content.</a:t>
            </a:r>
          </a:p>
          <a:p>
            <a:endParaRPr lang="en-US" sz="3200" dirty="0"/>
          </a:p>
          <a:p>
            <a:r>
              <a:rPr lang="en-US" sz="3200" dirty="0" smtClean="0"/>
              <a:t>With the anchor strategy, students use writing as a tool </a:t>
            </a:r>
            <a:r>
              <a:rPr lang="en-US" sz="3200" u="sng" dirty="0" smtClean="0"/>
              <a:t>for thinking and learning. The learning becomes student centered.</a:t>
            </a:r>
            <a:endParaRPr lang="en-US" sz="3200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7360"/>
            <a:ext cx="10972800" cy="1198880"/>
          </a:xfrm>
        </p:spPr>
        <p:txBody>
          <a:bodyPr/>
          <a:lstStyle/>
          <a:p>
            <a:r>
              <a:rPr lang="en-US" dirty="0" smtClean="0"/>
              <a:t>Why Use Writing to Learn?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44320"/>
            <a:ext cx="10972800" cy="503021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Remembering:  </a:t>
            </a:r>
            <a:r>
              <a:rPr lang="en-US" sz="3600" dirty="0" smtClean="0"/>
              <a:t>Students </a:t>
            </a:r>
            <a:r>
              <a:rPr lang="en-US" sz="3600" u="sng" dirty="0" smtClean="0"/>
              <a:t>remember information better </a:t>
            </a:r>
            <a:r>
              <a:rPr lang="en-US" sz="3600" dirty="0" smtClean="0"/>
              <a:t>when they produce something in writing about it.</a:t>
            </a:r>
          </a:p>
          <a:p>
            <a:r>
              <a:rPr lang="en-US" sz="3600" b="1" dirty="0" smtClean="0"/>
              <a:t>Deepening Thought Process:</a:t>
            </a:r>
            <a:r>
              <a:rPr lang="en-US" sz="3600" dirty="0" smtClean="0"/>
              <a:t>  Through writing</a:t>
            </a:r>
            <a:r>
              <a:rPr lang="en-US" sz="3600" u="sng" dirty="0" smtClean="0"/>
              <a:t>, students clarify and organize their thoughts</a:t>
            </a:r>
          </a:p>
          <a:p>
            <a:r>
              <a:rPr lang="en-US" sz="3600" b="1" dirty="0" smtClean="0"/>
              <a:t>Assessing Understanding:</a:t>
            </a:r>
            <a:r>
              <a:rPr lang="en-US" sz="3600" dirty="0" smtClean="0"/>
              <a:t>  WTL gives the teacher </a:t>
            </a:r>
            <a:r>
              <a:rPr lang="en-US" sz="3600" u="sng" dirty="0" smtClean="0"/>
              <a:t>a snapshot of each student’s understanding. </a:t>
            </a:r>
          </a:p>
          <a:p>
            <a:r>
              <a:rPr lang="en-US" sz="3600" b="1" i="1" dirty="0" smtClean="0"/>
              <a:t>Improving writing:  </a:t>
            </a:r>
            <a:r>
              <a:rPr lang="en-US" sz="3600" dirty="0" smtClean="0"/>
              <a:t>WTL helps students become better writers by </a:t>
            </a:r>
            <a:r>
              <a:rPr lang="en-US" sz="3600" u="sng" dirty="0" smtClean="0"/>
              <a:t>developing their “voice” and “viewpoint” </a:t>
            </a:r>
            <a:r>
              <a:rPr lang="en-US" sz="3600" dirty="0" smtClean="0"/>
              <a:t>on a routine basis.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0880"/>
            <a:ext cx="10972800" cy="853440"/>
          </a:xfrm>
        </p:spPr>
        <p:txBody>
          <a:bodyPr/>
          <a:lstStyle/>
          <a:p>
            <a:r>
              <a:rPr lang="en-US" dirty="0" smtClean="0"/>
              <a:t>The Value of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0" y="5764785"/>
            <a:ext cx="5384800" cy="434187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609600" y="1488559"/>
            <a:ext cx="9852837" cy="4801486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Low stakes writing is daily </a:t>
            </a:r>
            <a:r>
              <a:rPr lang="en-US" sz="3600" dirty="0" smtClean="0"/>
              <a:t>and is used in multiple classrooms. Teachers do not grade the grammar or spelling.</a:t>
            </a:r>
          </a:p>
          <a:p>
            <a:r>
              <a:rPr lang="en-US" sz="3600" u="sng" dirty="0" smtClean="0"/>
              <a:t>Low stakes writing is short</a:t>
            </a:r>
            <a:r>
              <a:rPr lang="en-US" sz="3600" dirty="0" smtClean="0"/>
              <a:t>—as little as two minutes or as long as about eight minutes</a:t>
            </a:r>
          </a:p>
          <a:p>
            <a:pPr lvl="1"/>
            <a:r>
              <a:rPr lang="en-US" sz="3600" dirty="0" smtClean="0"/>
              <a:t>“Jot down three adjectives that describe how the story made you feel.”</a:t>
            </a:r>
          </a:p>
          <a:p>
            <a:pPr lvl="1"/>
            <a:r>
              <a:rPr lang="en-US" sz="3600" dirty="0" smtClean="0"/>
              <a:t>“List two things that cause evaporation.”</a:t>
            </a:r>
          </a:p>
          <a:p>
            <a:pPr lvl="1"/>
            <a:r>
              <a:rPr lang="en-US" sz="3600" dirty="0" smtClean="0"/>
              <a:t>“ “Summarize the steps to solve a problem.”</a:t>
            </a:r>
          </a:p>
          <a:p>
            <a:pPr lvl="1"/>
            <a:endParaRPr lang="en-US" sz="3600" dirty="0"/>
          </a:p>
          <a:p>
            <a:pPr lvl="1"/>
            <a:endParaRPr lang="en-US" sz="36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786810"/>
            <a:ext cx="10972800" cy="701749"/>
          </a:xfrm>
        </p:spPr>
        <p:txBody>
          <a:bodyPr/>
          <a:lstStyle/>
          <a:p>
            <a:r>
              <a:rPr lang="en-US" dirty="0" smtClean="0"/>
              <a:t>Low-Stakes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645920"/>
            <a:ext cx="10972800" cy="4325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Writing to Learn—and student engagement—uses other Common Instructional strategies:</a:t>
            </a:r>
          </a:p>
          <a:p>
            <a:pPr lvl="1"/>
            <a:r>
              <a:rPr lang="en-US" sz="3600" dirty="0" smtClean="0"/>
              <a:t>Writing prepares students for </a:t>
            </a:r>
            <a:r>
              <a:rPr lang="en-US" sz="3600" u="sng" dirty="0" smtClean="0"/>
              <a:t>Literacy Groups </a:t>
            </a:r>
            <a:r>
              <a:rPr lang="en-US" sz="3600" dirty="0" smtClean="0"/>
              <a:t>or </a:t>
            </a:r>
            <a:r>
              <a:rPr lang="en-US" sz="3600" u="sng" dirty="0" smtClean="0"/>
              <a:t>Collaborative Group Work</a:t>
            </a:r>
          </a:p>
          <a:p>
            <a:pPr lvl="1"/>
            <a:r>
              <a:rPr lang="en-US" sz="3600" dirty="0" smtClean="0"/>
              <a:t>Writing transitions to </a:t>
            </a:r>
            <a:r>
              <a:rPr lang="en-US" sz="3600" u="sng" dirty="0" smtClean="0"/>
              <a:t>Classroom Talk </a:t>
            </a:r>
            <a:r>
              <a:rPr lang="en-US" sz="3600" dirty="0" smtClean="0"/>
              <a:t>and </a:t>
            </a:r>
            <a:r>
              <a:rPr lang="en-US" sz="3600" u="sng" dirty="0" smtClean="0"/>
              <a:t>Questioning</a:t>
            </a:r>
          </a:p>
          <a:p>
            <a:pPr lvl="1"/>
            <a:r>
              <a:rPr lang="en-US" sz="3600" dirty="0" smtClean="0"/>
              <a:t>Writing accesses prior knowledge as a form of </a:t>
            </a:r>
            <a:r>
              <a:rPr lang="en-US" sz="3600" u="sng" dirty="0" smtClean="0"/>
              <a:t>Scaffolding</a:t>
            </a:r>
          </a:p>
          <a:p>
            <a:pPr lvl="1"/>
            <a:endParaRPr lang="en-US" sz="2800" dirty="0" smtClean="0"/>
          </a:p>
          <a:p>
            <a:pPr lvl="1"/>
            <a:endParaRPr lang="en-US" sz="3600" dirty="0" smtClean="0"/>
          </a:p>
          <a:p>
            <a:pPr lvl="1"/>
            <a:endParaRPr lang="en-US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9920"/>
            <a:ext cx="10972800" cy="7523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Writing to Learn—and the Six Instructional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853440"/>
            <a:ext cx="10972800" cy="57210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0"/>
            <a:ext cx="10972800" cy="633984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</a:t>
            </a:r>
            <a:r>
              <a:rPr lang="en-US" sz="5400" dirty="0" smtClean="0"/>
              <a:t>Writing to Learn is a personal tool that students use to figure out what they already know and what they would like to know.  With writing, students </a:t>
            </a:r>
            <a:r>
              <a:rPr lang="en-US" sz="5400" u="sng" dirty="0" smtClean="0"/>
              <a:t>engage with the text </a:t>
            </a:r>
            <a:r>
              <a:rPr lang="en-US" sz="5400" dirty="0" smtClean="0"/>
              <a:t>or in </a:t>
            </a:r>
            <a:r>
              <a:rPr lang="en-US" sz="5400" u="sng" dirty="0" smtClean="0"/>
              <a:t>problem solving</a:t>
            </a:r>
            <a:r>
              <a:rPr lang="en-US" sz="5400" dirty="0" smtClean="0"/>
              <a:t>.”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3208000" y="4795520"/>
            <a:ext cx="2479040" cy="36746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609600" y="1531089"/>
            <a:ext cx="10972800" cy="4768112"/>
          </a:xfrm>
        </p:spPr>
        <p:txBody>
          <a:bodyPr>
            <a:noAutofit/>
          </a:bodyPr>
          <a:lstStyle/>
          <a:p>
            <a:r>
              <a:rPr lang="en-US" sz="4800" dirty="0" smtClean="0"/>
              <a:t>Are you yourself comfortable with writing?</a:t>
            </a:r>
          </a:p>
          <a:p>
            <a:r>
              <a:rPr lang="en-US" sz="4800" dirty="0" smtClean="0"/>
              <a:t>How do you already use writing in your classroom?</a:t>
            </a:r>
          </a:p>
          <a:p>
            <a:pPr lvl="1"/>
            <a:r>
              <a:rPr lang="en-US" sz="4800" dirty="0" smtClean="0"/>
              <a:t>Stop and write down your thoughts.</a:t>
            </a:r>
          </a:p>
          <a:p>
            <a:pPr lvl="1"/>
            <a:r>
              <a:rPr lang="en-US" sz="4800" dirty="0" smtClean="0"/>
              <a:t>Share with another person.</a:t>
            </a:r>
            <a:endParaRPr lang="en-US" sz="4800" dirty="0"/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812801"/>
            <a:ext cx="10972800" cy="548166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Initiating Writing to Learn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19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2192000" y="2966720"/>
            <a:ext cx="2275840" cy="36245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1"/>
            <a:ext cx="10119360" cy="6507480"/>
          </a:xfrm>
        </p:spPr>
        <p:txBody>
          <a:bodyPr>
            <a:noAutofit/>
          </a:bodyPr>
          <a:lstStyle/>
          <a:p>
            <a:r>
              <a:rPr lang="en-US" sz="4000" u="sng" dirty="0" smtClean="0"/>
              <a:t>Use low-stakes student writing routinely </a:t>
            </a:r>
            <a:r>
              <a:rPr lang="en-US" sz="4000" dirty="0" smtClean="0"/>
              <a:t>as part of your lesson plan.</a:t>
            </a:r>
          </a:p>
          <a:p>
            <a:endParaRPr lang="en-US" sz="4000" dirty="0"/>
          </a:p>
          <a:p>
            <a:r>
              <a:rPr lang="en-US" sz="4000" u="sng" dirty="0" smtClean="0"/>
              <a:t>A good starting point is to have students write about something that is concrete</a:t>
            </a:r>
            <a:r>
              <a:rPr lang="en-US" sz="4000" dirty="0" smtClean="0"/>
              <a:t>—a picture, an object, a chart, a table, a map, or a short quote.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Getting Started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8362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D44557-C150-4AA7-97B1-62E802152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897</Words>
  <Application>Microsoft Office PowerPoint</Application>
  <PresentationFormat>Widescreen</PresentationFormat>
  <Paragraphs>102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Georgia</vt:lpstr>
      <vt:lpstr>Wingdings 2</vt:lpstr>
      <vt:lpstr>Training presentation</vt:lpstr>
      <vt:lpstr>Writing to Learn</vt:lpstr>
      <vt:lpstr>Objectives</vt:lpstr>
      <vt:lpstr>Why Use Writing to Learn?</vt:lpstr>
      <vt:lpstr>The Value of Writing</vt:lpstr>
      <vt:lpstr>Low-Stakes Writing</vt:lpstr>
      <vt:lpstr>Writing to Learn—and the Six Instructional Strategies</vt:lpstr>
      <vt:lpstr>“Writing to Learn is a personal tool that students use to figure out what they already know and what they would like to know.  With writing, students engage with the text or in problem solving.”</vt:lpstr>
      <vt:lpstr>Initiating Writing to Learn</vt:lpstr>
      <vt:lpstr>Getting Started</vt:lpstr>
      <vt:lpstr>Tips for Getting Started</vt:lpstr>
      <vt:lpstr>Eight Writing to Learn Strategies </vt:lpstr>
      <vt:lpstr>10-2-2 (Chunk and Chew)</vt:lpstr>
      <vt:lpstr>3-2-1 Protocol</vt:lpstr>
      <vt:lpstr>Collaborative Annotation</vt:lpstr>
      <vt:lpstr>Record, Reduce, Reflect</vt:lpstr>
      <vt:lpstr>Write, Pair, Share</vt:lpstr>
      <vt:lpstr>Concept Sketches</vt:lpstr>
      <vt:lpstr>Write My Own Word Problem</vt:lpstr>
      <vt:lpstr>Times Three</vt:lpstr>
      <vt:lpstr>Why Use Writing to Learn Strategies?</vt:lpstr>
      <vt:lpstr>Sharing Writing to Learn</vt:lpstr>
      <vt:lpstr>Final Thoughts on Writing to Learn Strategies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2015-03-21T16:32:52Z</dcterms:created>
  <dcterms:modified xsi:type="dcterms:W3CDTF">2015-03-27T10:56:43Z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TC034606049991</vt:lpwstr>
  </property>
</Properties>
</file>