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69" r:id="rId3"/>
    <p:sldId id="262" r:id="rId4"/>
    <p:sldId id="258" r:id="rId5"/>
    <p:sldId id="273" r:id="rId6"/>
    <p:sldId id="257" r:id="rId7"/>
    <p:sldId id="266" r:id="rId8"/>
    <p:sldId id="270" r:id="rId9"/>
    <p:sldId id="263" r:id="rId10"/>
    <p:sldId id="267" r:id="rId11"/>
    <p:sldId id="271" r:id="rId12"/>
    <p:sldId id="274" r:id="rId13"/>
    <p:sldId id="272"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250F"/>
    <a:srgbClr val="A44413"/>
    <a:srgbClr val="B74D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notesViewPr>
    <p:cSldViewPr snapToGrid="0" snapToObjects="1">
      <p:cViewPr>
        <p:scale>
          <a:sx n="150" d="100"/>
          <a:sy n="150" d="100"/>
        </p:scale>
        <p:origin x="-2160" y="-48"/>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8F5ED8-ED63-944C-8198-11A9530F26EB}" type="doc">
      <dgm:prSet loTypeId="urn:microsoft.com/office/officeart/2008/layout/RadialCluster" loCatId="" qsTypeId="urn:microsoft.com/office/officeart/2005/8/quickstyle/3D1" qsCatId="3D" csTypeId="urn:microsoft.com/office/officeart/2005/8/colors/accent1_2" csCatId="accent1" phldr="1"/>
      <dgm:spPr/>
      <dgm:t>
        <a:bodyPr/>
        <a:lstStyle/>
        <a:p>
          <a:endParaRPr lang="en-US"/>
        </a:p>
      </dgm:t>
    </dgm:pt>
    <dgm:pt modelId="{EA810AD2-2A18-B745-9687-CD70AAF452A9}">
      <dgm:prSet phldrT="[Text]" custT="1"/>
      <dgm:spPr/>
      <dgm:t>
        <a:bodyPr/>
        <a:lstStyle/>
        <a:p>
          <a:r>
            <a:rPr lang="en-US" sz="2400" dirty="0" smtClean="0">
              <a:solidFill>
                <a:schemeClr val="tx1"/>
              </a:solidFill>
            </a:rPr>
            <a:t>Collaborative Group Work</a:t>
          </a:r>
          <a:endParaRPr lang="en-US" sz="2400" dirty="0">
            <a:solidFill>
              <a:schemeClr val="tx1"/>
            </a:solidFill>
          </a:endParaRPr>
        </a:p>
      </dgm:t>
    </dgm:pt>
    <dgm:pt modelId="{92AB0CE7-8AD4-334A-B45D-66C187195D2A}" type="parTrans" cxnId="{F5EFD827-5DAE-084C-9B3F-3FBBAF18F61F}">
      <dgm:prSet/>
      <dgm:spPr/>
      <dgm:t>
        <a:bodyPr/>
        <a:lstStyle/>
        <a:p>
          <a:endParaRPr lang="en-US"/>
        </a:p>
      </dgm:t>
    </dgm:pt>
    <dgm:pt modelId="{43D0C46C-ED89-E746-93B3-070F7B7605C5}" type="sibTrans" cxnId="{F5EFD827-5DAE-084C-9B3F-3FBBAF18F61F}">
      <dgm:prSet/>
      <dgm:spPr/>
      <dgm:t>
        <a:bodyPr/>
        <a:lstStyle/>
        <a:p>
          <a:endParaRPr lang="en-US"/>
        </a:p>
      </dgm:t>
    </dgm:pt>
    <dgm:pt modelId="{76705D68-2E73-2A4C-8510-6D6A5851B599}">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smtClean="0"/>
            <a:t>Scaffolding</a:t>
          </a:r>
          <a:endParaRPr lang="en-US" sz="2400" dirty="0"/>
        </a:p>
      </dgm:t>
    </dgm:pt>
    <dgm:pt modelId="{71D0E0B4-32BF-CC40-924D-1E256839A0F7}" type="parTrans" cxnId="{78F5C048-A9DE-C144-889D-2FABF3BDFE84}">
      <dgm:prSet/>
      <dgm:spPr/>
      <dgm:t>
        <a:bodyPr/>
        <a:lstStyle/>
        <a:p>
          <a:endParaRPr lang="en-US"/>
        </a:p>
      </dgm:t>
    </dgm:pt>
    <dgm:pt modelId="{95849267-CDB6-2443-AC92-AB4DBAF444EE}" type="sibTrans" cxnId="{78F5C048-A9DE-C144-889D-2FABF3BDFE84}">
      <dgm:prSet/>
      <dgm:spPr/>
      <dgm:t>
        <a:bodyPr/>
        <a:lstStyle/>
        <a:p>
          <a:endParaRPr lang="en-US"/>
        </a:p>
      </dgm:t>
    </dgm:pt>
    <dgm:pt modelId="{CC360849-9246-4C4F-8930-363CA5D004FE}">
      <dgm:prSet custT="1">
        <dgm:style>
          <a:lnRef idx="2">
            <a:schemeClr val="dk1"/>
          </a:lnRef>
          <a:fillRef idx="1">
            <a:schemeClr val="lt1"/>
          </a:fillRef>
          <a:effectRef idx="0">
            <a:schemeClr val="dk1"/>
          </a:effectRef>
          <a:fontRef idx="minor">
            <a:schemeClr val="dk1"/>
          </a:fontRef>
        </dgm:style>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rPr>
            <a:t>Writing to Learn</a:t>
          </a:r>
        </a:p>
      </dgm:t>
    </dgm:pt>
    <dgm:pt modelId="{9A312EFD-72EE-9A44-A030-CE303028B9AE}" type="sibTrans" cxnId="{AF0FD38D-1C29-AC43-83B4-1E7F809A10C2}">
      <dgm:prSet/>
      <dgm:spPr/>
      <dgm:t>
        <a:bodyPr/>
        <a:lstStyle/>
        <a:p>
          <a:endParaRPr lang="en-US"/>
        </a:p>
      </dgm:t>
    </dgm:pt>
    <dgm:pt modelId="{59B1A815-25F5-B64F-819A-763B15690309}" type="parTrans" cxnId="{AF0FD38D-1C29-AC43-83B4-1E7F809A10C2}">
      <dgm:prSet/>
      <dgm:spPr/>
      <dgm:t>
        <a:bodyPr/>
        <a:lstStyle/>
        <a:p>
          <a:endParaRPr lang="en-US"/>
        </a:p>
      </dgm:t>
    </dgm:pt>
    <dgm:pt modelId="{4C5F9E29-170B-A845-847D-378B9F337C60}">
      <dgm:prSet phldrT="[Text]" custScaleX="183849" custLinFactNeighborX="4916" custLinFactNeighborY="3482"/>
      <dgm:spPr/>
      <dgm:t>
        <a:bodyPr/>
        <a:lstStyle/>
        <a:p>
          <a:endParaRPr lang="en-US"/>
        </a:p>
      </dgm:t>
    </dgm:pt>
    <dgm:pt modelId="{CD131D90-C4C8-DD42-91FE-3A763CD1FE22}" type="parTrans" cxnId="{81565BCC-B630-B947-A09F-05ECD8F574AC}">
      <dgm:prSet/>
      <dgm:spPr/>
      <dgm:t>
        <a:bodyPr/>
        <a:lstStyle/>
        <a:p>
          <a:endParaRPr lang="en-US"/>
        </a:p>
      </dgm:t>
    </dgm:pt>
    <dgm:pt modelId="{4ADCB14D-BE6F-D84B-A2B7-E32A7BC50E83}" type="sibTrans" cxnId="{81565BCC-B630-B947-A09F-05ECD8F574AC}">
      <dgm:prSet/>
      <dgm:spPr/>
      <dgm:t>
        <a:bodyPr/>
        <a:lstStyle/>
        <a:p>
          <a:endParaRPr lang="en-US"/>
        </a:p>
      </dgm:t>
    </dgm:pt>
    <dgm:pt modelId="{60B16770-5BCB-574A-A5BC-2B0C001333CF}">
      <dgm:prSet custT="1">
        <dgm:style>
          <a:lnRef idx="2">
            <a:schemeClr val="dk1"/>
          </a:lnRef>
          <a:fillRef idx="1">
            <a:schemeClr val="lt1"/>
          </a:fillRef>
          <a:effectRef idx="0">
            <a:schemeClr val="dk1"/>
          </a:effectRef>
          <a:fontRef idx="minor">
            <a:schemeClr val="dk1"/>
          </a:fontRef>
        </dgm:style>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dirty="0" smtClean="0"/>
            <a:t>Questioning</a:t>
          </a:r>
        </a:p>
      </dgm:t>
    </dgm:pt>
    <dgm:pt modelId="{F8C6D080-3A3B-264D-B671-9C10F6324065}" type="parTrans" cxnId="{976A20D8-6BD7-4C4C-8941-AA317FEBF2A8}">
      <dgm:prSet/>
      <dgm:spPr/>
      <dgm:t>
        <a:bodyPr/>
        <a:lstStyle/>
        <a:p>
          <a:endParaRPr lang="en-US"/>
        </a:p>
      </dgm:t>
    </dgm:pt>
    <dgm:pt modelId="{CF5E8F9D-F15E-8C49-B73F-A21FC857BD25}" type="sibTrans" cxnId="{976A20D8-6BD7-4C4C-8941-AA317FEBF2A8}">
      <dgm:prSet/>
      <dgm:spPr/>
      <dgm:t>
        <a:bodyPr/>
        <a:lstStyle/>
        <a:p>
          <a:endParaRPr lang="en-US"/>
        </a:p>
      </dgm:t>
    </dgm:pt>
    <dgm:pt modelId="{20FA7919-AA69-CF4B-8CF8-5214D1395A0D}">
      <dgm:prSet phldrT="[Text]" custT="1">
        <dgm:style>
          <a:lnRef idx="2">
            <a:schemeClr val="dk1"/>
          </a:lnRef>
          <a:fillRef idx="1">
            <a:schemeClr val="lt1"/>
          </a:fillRef>
          <a:effectRef idx="0">
            <a:schemeClr val="dk1"/>
          </a:effectRef>
          <a:fontRef idx="minor">
            <a:schemeClr val="dk1"/>
          </a:fontRef>
        </dgm:style>
      </dgm:prSet>
      <dgm:spPr/>
      <dgm:t>
        <a:bodyPr/>
        <a:lstStyle/>
        <a:p>
          <a:r>
            <a:rPr lang="en-US" sz="2400" dirty="0" smtClean="0"/>
            <a:t>Classroom Talk</a:t>
          </a:r>
          <a:endParaRPr lang="en-US" sz="2400" dirty="0"/>
        </a:p>
      </dgm:t>
    </dgm:pt>
    <dgm:pt modelId="{97A02DB7-C660-1245-B420-0E96ED8A7104}" type="parTrans" cxnId="{BDB84AE6-C92D-E040-BD36-96D47E0E70D2}">
      <dgm:prSet/>
      <dgm:spPr/>
      <dgm:t>
        <a:bodyPr/>
        <a:lstStyle/>
        <a:p>
          <a:endParaRPr lang="en-US"/>
        </a:p>
      </dgm:t>
    </dgm:pt>
    <dgm:pt modelId="{187BF920-199F-2248-8CCB-680D7E720759}" type="sibTrans" cxnId="{BDB84AE6-C92D-E040-BD36-96D47E0E70D2}">
      <dgm:prSet/>
      <dgm:spPr/>
      <dgm:t>
        <a:bodyPr/>
        <a:lstStyle/>
        <a:p>
          <a:endParaRPr lang="en-US"/>
        </a:p>
      </dgm:t>
    </dgm:pt>
    <dgm:pt modelId="{91CDCD47-1C76-CE4C-80ED-3DC7DFC54D1A}" type="pres">
      <dgm:prSet presAssocID="{C48F5ED8-ED63-944C-8198-11A9530F26EB}" presName="Name0" presStyleCnt="0">
        <dgm:presLayoutVars>
          <dgm:chMax val="1"/>
          <dgm:chPref val="1"/>
          <dgm:dir/>
          <dgm:animOne val="branch"/>
          <dgm:animLvl val="lvl"/>
        </dgm:presLayoutVars>
      </dgm:prSet>
      <dgm:spPr/>
      <dgm:t>
        <a:bodyPr/>
        <a:lstStyle/>
        <a:p>
          <a:endParaRPr lang="en-US"/>
        </a:p>
      </dgm:t>
    </dgm:pt>
    <dgm:pt modelId="{ADB4ED92-BE79-954A-B284-364C10CFAB2B}" type="pres">
      <dgm:prSet presAssocID="{EA810AD2-2A18-B745-9687-CD70AAF452A9}" presName="singleCycle" presStyleCnt="0"/>
      <dgm:spPr/>
      <dgm:t>
        <a:bodyPr/>
        <a:lstStyle/>
        <a:p>
          <a:endParaRPr lang="en-US"/>
        </a:p>
      </dgm:t>
    </dgm:pt>
    <dgm:pt modelId="{83DB4091-F580-8444-AFD7-69B2A3D74BCB}" type="pres">
      <dgm:prSet presAssocID="{EA810AD2-2A18-B745-9687-CD70AAF452A9}" presName="singleCenter" presStyleLbl="node1" presStyleIdx="0" presStyleCnt="5" custScaleX="193266" custScaleY="100791" custLinFactNeighborX="-53" custLinFactNeighborY="2003">
        <dgm:presLayoutVars>
          <dgm:chMax val="7"/>
          <dgm:chPref val="7"/>
        </dgm:presLayoutVars>
      </dgm:prSet>
      <dgm:spPr/>
      <dgm:t>
        <a:bodyPr/>
        <a:lstStyle/>
        <a:p>
          <a:endParaRPr lang="en-US"/>
        </a:p>
      </dgm:t>
    </dgm:pt>
    <dgm:pt modelId="{4A698DE1-6E98-C340-9CBF-CD3BAAC2131F}" type="pres">
      <dgm:prSet presAssocID="{97A02DB7-C660-1245-B420-0E96ED8A7104}" presName="Name56" presStyleLbl="parChTrans1D2" presStyleIdx="0" presStyleCnt="4"/>
      <dgm:spPr/>
      <dgm:t>
        <a:bodyPr/>
        <a:lstStyle/>
        <a:p>
          <a:endParaRPr lang="en-US"/>
        </a:p>
      </dgm:t>
    </dgm:pt>
    <dgm:pt modelId="{245EBA38-4B5D-9745-8AEF-13587279AD7B}" type="pres">
      <dgm:prSet presAssocID="{20FA7919-AA69-CF4B-8CF8-5214D1395A0D}" presName="text0" presStyleLbl="node1" presStyleIdx="1" presStyleCnt="5" custScaleX="236857" custScaleY="138241" custRadScaleRad="91923" custRadScaleInc="-2231">
        <dgm:presLayoutVars>
          <dgm:bulletEnabled val="1"/>
        </dgm:presLayoutVars>
      </dgm:prSet>
      <dgm:spPr/>
      <dgm:t>
        <a:bodyPr/>
        <a:lstStyle/>
        <a:p>
          <a:endParaRPr lang="en-US"/>
        </a:p>
      </dgm:t>
    </dgm:pt>
    <dgm:pt modelId="{CBB547C8-CF8C-9744-9B32-795C706F6A07}" type="pres">
      <dgm:prSet presAssocID="{71D0E0B4-32BF-CC40-924D-1E256839A0F7}" presName="Name56" presStyleLbl="parChTrans1D2" presStyleIdx="1" presStyleCnt="4"/>
      <dgm:spPr/>
      <dgm:t>
        <a:bodyPr/>
        <a:lstStyle/>
        <a:p>
          <a:endParaRPr lang="en-US"/>
        </a:p>
      </dgm:t>
    </dgm:pt>
    <dgm:pt modelId="{241F96B4-414D-B040-8DD0-48BA7091B347}" type="pres">
      <dgm:prSet presAssocID="{76705D68-2E73-2A4C-8510-6D6A5851B599}" presName="text0" presStyleLbl="node1" presStyleIdx="2" presStyleCnt="5" custScaleX="228744" custScaleY="147930" custRadScaleRad="163709" custRadScaleInc="1261">
        <dgm:presLayoutVars>
          <dgm:bulletEnabled val="1"/>
        </dgm:presLayoutVars>
      </dgm:prSet>
      <dgm:spPr/>
      <dgm:t>
        <a:bodyPr/>
        <a:lstStyle/>
        <a:p>
          <a:endParaRPr lang="en-US"/>
        </a:p>
      </dgm:t>
    </dgm:pt>
    <dgm:pt modelId="{F8EE6AE6-3AE7-344F-829D-58564F621747}" type="pres">
      <dgm:prSet presAssocID="{59B1A815-25F5-B64F-819A-763B15690309}" presName="Name56" presStyleLbl="parChTrans1D2" presStyleIdx="2" presStyleCnt="4"/>
      <dgm:spPr/>
      <dgm:t>
        <a:bodyPr/>
        <a:lstStyle/>
        <a:p>
          <a:endParaRPr lang="en-US"/>
        </a:p>
      </dgm:t>
    </dgm:pt>
    <dgm:pt modelId="{B37600D0-ED83-4949-B28E-7B00EA82AEFE}" type="pres">
      <dgm:prSet presAssocID="{CC360849-9246-4C4F-8930-363CA5D004FE}" presName="text0" presStyleLbl="node1" presStyleIdx="3" presStyleCnt="5" custScaleX="227147" custScaleY="126242" custRadScaleRad="91910" custRadScaleInc="671">
        <dgm:presLayoutVars>
          <dgm:bulletEnabled val="1"/>
        </dgm:presLayoutVars>
      </dgm:prSet>
      <dgm:spPr/>
      <dgm:t>
        <a:bodyPr/>
        <a:lstStyle/>
        <a:p>
          <a:endParaRPr lang="en-US"/>
        </a:p>
      </dgm:t>
    </dgm:pt>
    <dgm:pt modelId="{074FE8A9-58AA-6B43-8DFC-B23B22926704}" type="pres">
      <dgm:prSet presAssocID="{F8C6D080-3A3B-264D-B671-9C10F6324065}" presName="Name56" presStyleLbl="parChTrans1D2" presStyleIdx="3" presStyleCnt="4"/>
      <dgm:spPr/>
      <dgm:t>
        <a:bodyPr/>
        <a:lstStyle/>
        <a:p>
          <a:endParaRPr lang="en-US"/>
        </a:p>
      </dgm:t>
    </dgm:pt>
    <dgm:pt modelId="{73283F30-C82A-6949-8AF7-F2FFBDFD66F8}" type="pres">
      <dgm:prSet presAssocID="{60B16770-5BCB-574A-A5BC-2B0C001333CF}" presName="text0" presStyleLbl="node1" presStyleIdx="4" presStyleCnt="5" custScaleX="217390" custScaleY="141627" custRadScaleRad="171916" custRadScaleInc="-3292">
        <dgm:presLayoutVars>
          <dgm:bulletEnabled val="1"/>
        </dgm:presLayoutVars>
      </dgm:prSet>
      <dgm:spPr/>
      <dgm:t>
        <a:bodyPr/>
        <a:lstStyle/>
        <a:p>
          <a:endParaRPr lang="en-US"/>
        </a:p>
      </dgm:t>
    </dgm:pt>
  </dgm:ptLst>
  <dgm:cxnLst>
    <dgm:cxn modelId="{6CAB0F28-21A5-BA49-901F-89356ADF6EFD}" type="presOf" srcId="{76705D68-2E73-2A4C-8510-6D6A5851B599}" destId="{241F96B4-414D-B040-8DD0-48BA7091B347}" srcOrd="0" destOrd="0" presId="urn:microsoft.com/office/officeart/2008/layout/RadialCluster"/>
    <dgm:cxn modelId="{36C4FB99-E828-2B40-91D7-019269EF243C}" type="presOf" srcId="{F8C6D080-3A3B-264D-B671-9C10F6324065}" destId="{074FE8A9-58AA-6B43-8DFC-B23B22926704}" srcOrd="0" destOrd="0" presId="urn:microsoft.com/office/officeart/2008/layout/RadialCluster"/>
    <dgm:cxn modelId="{78F5C048-A9DE-C144-889D-2FABF3BDFE84}" srcId="{EA810AD2-2A18-B745-9687-CD70AAF452A9}" destId="{76705D68-2E73-2A4C-8510-6D6A5851B599}" srcOrd="1" destOrd="0" parTransId="{71D0E0B4-32BF-CC40-924D-1E256839A0F7}" sibTransId="{95849267-CDB6-2443-AC92-AB4DBAF444EE}"/>
    <dgm:cxn modelId="{AF0FD38D-1C29-AC43-83B4-1E7F809A10C2}" srcId="{EA810AD2-2A18-B745-9687-CD70AAF452A9}" destId="{CC360849-9246-4C4F-8930-363CA5D004FE}" srcOrd="2" destOrd="0" parTransId="{59B1A815-25F5-B64F-819A-763B15690309}" sibTransId="{9A312EFD-72EE-9A44-A030-CE303028B9AE}"/>
    <dgm:cxn modelId="{976A20D8-6BD7-4C4C-8941-AA317FEBF2A8}" srcId="{EA810AD2-2A18-B745-9687-CD70AAF452A9}" destId="{60B16770-5BCB-574A-A5BC-2B0C001333CF}" srcOrd="3" destOrd="0" parTransId="{F8C6D080-3A3B-264D-B671-9C10F6324065}" sibTransId="{CF5E8F9D-F15E-8C49-B73F-A21FC857BD25}"/>
    <dgm:cxn modelId="{0088DE85-E051-2443-A363-044B06DA51D5}" type="presOf" srcId="{20FA7919-AA69-CF4B-8CF8-5214D1395A0D}" destId="{245EBA38-4B5D-9745-8AEF-13587279AD7B}" srcOrd="0" destOrd="0" presId="urn:microsoft.com/office/officeart/2008/layout/RadialCluster"/>
    <dgm:cxn modelId="{C9EA0D1F-7316-2548-9D75-976849C5F91B}" type="presOf" srcId="{C48F5ED8-ED63-944C-8198-11A9530F26EB}" destId="{91CDCD47-1C76-CE4C-80ED-3DC7DFC54D1A}" srcOrd="0" destOrd="0" presId="urn:microsoft.com/office/officeart/2008/layout/RadialCluster"/>
    <dgm:cxn modelId="{F5EFD827-5DAE-084C-9B3F-3FBBAF18F61F}" srcId="{C48F5ED8-ED63-944C-8198-11A9530F26EB}" destId="{EA810AD2-2A18-B745-9687-CD70AAF452A9}" srcOrd="0" destOrd="0" parTransId="{92AB0CE7-8AD4-334A-B45D-66C187195D2A}" sibTransId="{43D0C46C-ED89-E746-93B3-070F7B7605C5}"/>
    <dgm:cxn modelId="{81565BCC-B630-B947-A09F-05ECD8F574AC}" srcId="{C48F5ED8-ED63-944C-8198-11A9530F26EB}" destId="{4C5F9E29-170B-A845-847D-378B9F337C60}" srcOrd="1" destOrd="0" parTransId="{CD131D90-C4C8-DD42-91FE-3A763CD1FE22}" sibTransId="{4ADCB14D-BE6F-D84B-A2B7-E32A7BC50E83}"/>
    <dgm:cxn modelId="{B3D6E068-E9CF-A643-AD51-00837613A1AD}" type="presOf" srcId="{60B16770-5BCB-574A-A5BC-2B0C001333CF}" destId="{73283F30-C82A-6949-8AF7-F2FFBDFD66F8}" srcOrd="0" destOrd="0" presId="urn:microsoft.com/office/officeart/2008/layout/RadialCluster"/>
    <dgm:cxn modelId="{FDAA50F7-7A8C-4B4D-8CE1-AB88D67FADEC}" type="presOf" srcId="{71D0E0B4-32BF-CC40-924D-1E256839A0F7}" destId="{CBB547C8-CF8C-9744-9B32-795C706F6A07}" srcOrd="0" destOrd="0" presId="urn:microsoft.com/office/officeart/2008/layout/RadialCluster"/>
    <dgm:cxn modelId="{8B0D6A3B-F1D3-F54B-82E3-3C7498D7DACE}" type="presOf" srcId="{97A02DB7-C660-1245-B420-0E96ED8A7104}" destId="{4A698DE1-6E98-C340-9CBF-CD3BAAC2131F}" srcOrd="0" destOrd="0" presId="urn:microsoft.com/office/officeart/2008/layout/RadialCluster"/>
    <dgm:cxn modelId="{C489F222-8921-0B4A-B916-3150B198550A}" type="presOf" srcId="{EA810AD2-2A18-B745-9687-CD70AAF452A9}" destId="{83DB4091-F580-8444-AFD7-69B2A3D74BCB}" srcOrd="0" destOrd="0" presId="urn:microsoft.com/office/officeart/2008/layout/RadialCluster"/>
    <dgm:cxn modelId="{BDB84AE6-C92D-E040-BD36-96D47E0E70D2}" srcId="{EA810AD2-2A18-B745-9687-CD70AAF452A9}" destId="{20FA7919-AA69-CF4B-8CF8-5214D1395A0D}" srcOrd="0" destOrd="0" parTransId="{97A02DB7-C660-1245-B420-0E96ED8A7104}" sibTransId="{187BF920-199F-2248-8CCB-680D7E720759}"/>
    <dgm:cxn modelId="{11EADF48-169E-BE4A-AA87-902BFE9DB36D}" type="presOf" srcId="{CC360849-9246-4C4F-8930-363CA5D004FE}" destId="{B37600D0-ED83-4949-B28E-7B00EA82AEFE}" srcOrd="0" destOrd="0" presId="urn:microsoft.com/office/officeart/2008/layout/RadialCluster"/>
    <dgm:cxn modelId="{EE647338-F4BF-2041-A710-9FA4D2AB9B21}" type="presOf" srcId="{59B1A815-25F5-B64F-819A-763B15690309}" destId="{F8EE6AE6-3AE7-344F-829D-58564F621747}" srcOrd="0" destOrd="0" presId="urn:microsoft.com/office/officeart/2008/layout/RadialCluster"/>
    <dgm:cxn modelId="{D150459B-E1EA-1C4D-B90F-E91604EF45A8}" type="presParOf" srcId="{91CDCD47-1C76-CE4C-80ED-3DC7DFC54D1A}" destId="{ADB4ED92-BE79-954A-B284-364C10CFAB2B}" srcOrd="0" destOrd="0" presId="urn:microsoft.com/office/officeart/2008/layout/RadialCluster"/>
    <dgm:cxn modelId="{FA636A6E-3EE0-8D41-A81E-338D0A4C87EC}" type="presParOf" srcId="{ADB4ED92-BE79-954A-B284-364C10CFAB2B}" destId="{83DB4091-F580-8444-AFD7-69B2A3D74BCB}" srcOrd="0" destOrd="0" presId="urn:microsoft.com/office/officeart/2008/layout/RadialCluster"/>
    <dgm:cxn modelId="{A055FD80-E702-0E48-B869-A47D093C34F0}" type="presParOf" srcId="{ADB4ED92-BE79-954A-B284-364C10CFAB2B}" destId="{4A698DE1-6E98-C340-9CBF-CD3BAAC2131F}" srcOrd="1" destOrd="0" presId="urn:microsoft.com/office/officeart/2008/layout/RadialCluster"/>
    <dgm:cxn modelId="{A95CFEE0-3A29-374E-91DF-DFFF058BD698}" type="presParOf" srcId="{ADB4ED92-BE79-954A-B284-364C10CFAB2B}" destId="{245EBA38-4B5D-9745-8AEF-13587279AD7B}" srcOrd="2" destOrd="0" presId="urn:microsoft.com/office/officeart/2008/layout/RadialCluster"/>
    <dgm:cxn modelId="{1AF3E3F1-C705-4640-A74E-41DF252FB8CC}" type="presParOf" srcId="{ADB4ED92-BE79-954A-B284-364C10CFAB2B}" destId="{CBB547C8-CF8C-9744-9B32-795C706F6A07}" srcOrd="3" destOrd="0" presId="urn:microsoft.com/office/officeart/2008/layout/RadialCluster"/>
    <dgm:cxn modelId="{C7B374C4-92E9-B54F-A457-4869594F99AE}" type="presParOf" srcId="{ADB4ED92-BE79-954A-B284-364C10CFAB2B}" destId="{241F96B4-414D-B040-8DD0-48BA7091B347}" srcOrd="4" destOrd="0" presId="urn:microsoft.com/office/officeart/2008/layout/RadialCluster"/>
    <dgm:cxn modelId="{AC5C3883-205A-5E4F-9E55-C16CA3A21EDD}" type="presParOf" srcId="{ADB4ED92-BE79-954A-B284-364C10CFAB2B}" destId="{F8EE6AE6-3AE7-344F-829D-58564F621747}" srcOrd="5" destOrd="0" presId="urn:microsoft.com/office/officeart/2008/layout/RadialCluster"/>
    <dgm:cxn modelId="{813AF52A-F91E-C445-A141-49FA9829B357}" type="presParOf" srcId="{ADB4ED92-BE79-954A-B284-364C10CFAB2B}" destId="{B37600D0-ED83-4949-B28E-7B00EA82AEFE}" srcOrd="6" destOrd="0" presId="urn:microsoft.com/office/officeart/2008/layout/RadialCluster"/>
    <dgm:cxn modelId="{CC2A3D9D-42BE-734C-A56D-786855B48B66}" type="presParOf" srcId="{ADB4ED92-BE79-954A-B284-364C10CFAB2B}" destId="{074FE8A9-58AA-6B43-8DFC-B23B22926704}" srcOrd="7" destOrd="0" presId="urn:microsoft.com/office/officeart/2008/layout/RadialCluster"/>
    <dgm:cxn modelId="{C0D7FA12-E25D-9040-8C97-BAEC454C75F2}" type="presParOf" srcId="{ADB4ED92-BE79-954A-B284-364C10CFAB2B}" destId="{73283F30-C82A-6949-8AF7-F2FFBDFD66F8}" srcOrd="8"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8F5ED8-ED63-944C-8198-11A9530F26EB}" type="doc">
      <dgm:prSet loTypeId="urn:microsoft.com/office/officeart/2008/layout/RadialCluster" loCatId="" qsTypeId="urn:microsoft.com/office/officeart/2005/8/quickstyle/3D3" qsCatId="3D" csTypeId="urn:microsoft.com/office/officeart/2005/8/colors/accent1_2" csCatId="accent1" phldr="1"/>
      <dgm:spPr/>
      <dgm:t>
        <a:bodyPr/>
        <a:lstStyle/>
        <a:p>
          <a:endParaRPr lang="en-US"/>
        </a:p>
      </dgm:t>
    </dgm:pt>
    <dgm:pt modelId="{91CDCD47-1C76-CE4C-80ED-3DC7DFC54D1A}" type="pres">
      <dgm:prSet presAssocID="{C48F5ED8-ED63-944C-8198-11A9530F26EB}" presName="Name0" presStyleCnt="0">
        <dgm:presLayoutVars>
          <dgm:chMax val="1"/>
          <dgm:chPref val="1"/>
          <dgm:dir/>
          <dgm:animOne val="branch"/>
          <dgm:animLvl val="lvl"/>
        </dgm:presLayoutVars>
      </dgm:prSet>
      <dgm:spPr/>
      <dgm:t>
        <a:bodyPr/>
        <a:lstStyle/>
        <a:p>
          <a:endParaRPr lang="en-US"/>
        </a:p>
      </dgm:t>
    </dgm:pt>
  </dgm:ptLst>
  <dgm:cxnLst>
    <dgm:cxn modelId="{2F4D1514-42C3-974B-838D-428906418DBB}" type="presOf" srcId="{C48F5ED8-ED63-944C-8198-11A9530F26EB}" destId="{91CDCD47-1C76-CE4C-80ED-3DC7DFC54D1A}" srcOrd="0"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AE3C24-26AF-F041-A608-EDF48C9A981F}" type="doc">
      <dgm:prSet loTypeId="urn:microsoft.com/office/officeart/2005/8/layout/venn1" loCatId="" qsTypeId="urn:microsoft.com/office/officeart/2005/8/quickstyle/3D2" qsCatId="3D" csTypeId="urn:microsoft.com/office/officeart/2005/8/colors/accent1_2" csCatId="accent1" phldr="1"/>
      <dgm:spPr/>
    </dgm:pt>
    <dgm:pt modelId="{A3A234B3-8E7B-3B4D-8828-4FAFC1C26D04}">
      <dgm:prSet phldrT="[Text]" custT="1"/>
      <dgm:spPr/>
      <dgm:t>
        <a:bodyPr/>
        <a:lstStyle/>
        <a:p>
          <a:endParaRPr lang="en-US" sz="2400" dirty="0"/>
        </a:p>
      </dgm:t>
    </dgm:pt>
    <dgm:pt modelId="{698CD2DD-82D3-8443-988B-8622D1DEDD11}" type="parTrans" cxnId="{C2EE9D17-A000-C942-91FF-6FF908B524D5}">
      <dgm:prSet/>
      <dgm:spPr/>
      <dgm:t>
        <a:bodyPr/>
        <a:lstStyle/>
        <a:p>
          <a:endParaRPr lang="en-US"/>
        </a:p>
      </dgm:t>
    </dgm:pt>
    <dgm:pt modelId="{BB21610C-A242-7440-BB76-926392F5199F}" type="sibTrans" cxnId="{C2EE9D17-A000-C942-91FF-6FF908B524D5}">
      <dgm:prSet/>
      <dgm:spPr/>
      <dgm:t>
        <a:bodyPr/>
        <a:lstStyle/>
        <a:p>
          <a:endParaRPr lang="en-US"/>
        </a:p>
      </dgm:t>
    </dgm:pt>
    <dgm:pt modelId="{28E4736F-F663-1C4B-8D47-5D3E87792CC2}">
      <dgm:prSet phldrT="[Text]" custT="1"/>
      <dgm:spPr/>
      <dgm:t>
        <a:bodyPr/>
        <a:lstStyle/>
        <a:p>
          <a:endParaRPr lang="en-US" sz="2400" dirty="0"/>
        </a:p>
      </dgm:t>
    </dgm:pt>
    <dgm:pt modelId="{207A5FCC-EFA9-8643-9ED7-83538F0450FF}" type="parTrans" cxnId="{16136767-6A4A-3E46-AACF-05B85BC51FC4}">
      <dgm:prSet/>
      <dgm:spPr/>
      <dgm:t>
        <a:bodyPr/>
        <a:lstStyle/>
        <a:p>
          <a:endParaRPr lang="en-US"/>
        </a:p>
      </dgm:t>
    </dgm:pt>
    <dgm:pt modelId="{4A2681DF-9073-8645-83F9-4B7A118A48AB}" type="sibTrans" cxnId="{16136767-6A4A-3E46-AACF-05B85BC51FC4}">
      <dgm:prSet/>
      <dgm:spPr/>
      <dgm:t>
        <a:bodyPr/>
        <a:lstStyle/>
        <a:p>
          <a:endParaRPr lang="en-US"/>
        </a:p>
      </dgm:t>
    </dgm:pt>
    <dgm:pt modelId="{E5D9A28A-467B-8344-8895-B63CAD8F555C}" type="pres">
      <dgm:prSet presAssocID="{29AE3C24-26AF-F041-A608-EDF48C9A981F}" presName="compositeShape" presStyleCnt="0">
        <dgm:presLayoutVars>
          <dgm:chMax val="7"/>
          <dgm:dir/>
          <dgm:resizeHandles val="exact"/>
        </dgm:presLayoutVars>
      </dgm:prSet>
      <dgm:spPr/>
    </dgm:pt>
    <dgm:pt modelId="{23B3CA02-CAF0-1A44-8B72-B608F598C0F6}" type="pres">
      <dgm:prSet presAssocID="{A3A234B3-8E7B-3B4D-8828-4FAFC1C26D04}" presName="circ1" presStyleLbl="vennNode1" presStyleIdx="0" presStyleCnt="2" custScaleX="127359" custLinFactNeighborX="5974" custLinFactNeighborY="274"/>
      <dgm:spPr/>
      <dgm:t>
        <a:bodyPr/>
        <a:lstStyle/>
        <a:p>
          <a:endParaRPr lang="en-US"/>
        </a:p>
      </dgm:t>
    </dgm:pt>
    <dgm:pt modelId="{2A2D263E-7C3D-4448-A983-B07C8B07332A}" type="pres">
      <dgm:prSet presAssocID="{A3A234B3-8E7B-3B4D-8828-4FAFC1C26D04}" presName="circ1Tx" presStyleLbl="revTx" presStyleIdx="0" presStyleCnt="0">
        <dgm:presLayoutVars>
          <dgm:chMax val="0"/>
          <dgm:chPref val="0"/>
          <dgm:bulletEnabled val="1"/>
        </dgm:presLayoutVars>
      </dgm:prSet>
      <dgm:spPr/>
      <dgm:t>
        <a:bodyPr/>
        <a:lstStyle/>
        <a:p>
          <a:endParaRPr lang="en-US"/>
        </a:p>
      </dgm:t>
    </dgm:pt>
    <dgm:pt modelId="{D5F16C61-FDD7-E842-9C2C-D15CA1970E28}" type="pres">
      <dgm:prSet presAssocID="{28E4736F-F663-1C4B-8D47-5D3E87792CC2}" presName="circ2" presStyleLbl="vennNode1" presStyleIdx="1" presStyleCnt="2" custScaleX="126441" custLinFactNeighborX="-8860" custLinFactNeighborY="274"/>
      <dgm:spPr/>
      <dgm:t>
        <a:bodyPr/>
        <a:lstStyle/>
        <a:p>
          <a:endParaRPr lang="en-US"/>
        </a:p>
      </dgm:t>
    </dgm:pt>
    <dgm:pt modelId="{120B93E7-B8D1-7542-A4EB-51C6BC5325FD}" type="pres">
      <dgm:prSet presAssocID="{28E4736F-F663-1C4B-8D47-5D3E87792CC2}" presName="circ2Tx" presStyleLbl="revTx" presStyleIdx="0" presStyleCnt="0">
        <dgm:presLayoutVars>
          <dgm:chMax val="0"/>
          <dgm:chPref val="0"/>
          <dgm:bulletEnabled val="1"/>
        </dgm:presLayoutVars>
      </dgm:prSet>
      <dgm:spPr/>
      <dgm:t>
        <a:bodyPr/>
        <a:lstStyle/>
        <a:p>
          <a:endParaRPr lang="en-US"/>
        </a:p>
      </dgm:t>
    </dgm:pt>
  </dgm:ptLst>
  <dgm:cxnLst>
    <dgm:cxn modelId="{16136767-6A4A-3E46-AACF-05B85BC51FC4}" srcId="{29AE3C24-26AF-F041-A608-EDF48C9A981F}" destId="{28E4736F-F663-1C4B-8D47-5D3E87792CC2}" srcOrd="1" destOrd="0" parTransId="{207A5FCC-EFA9-8643-9ED7-83538F0450FF}" sibTransId="{4A2681DF-9073-8645-83F9-4B7A118A48AB}"/>
    <dgm:cxn modelId="{53E0B133-BD42-6C4F-B1A7-937F24C58118}" type="presOf" srcId="{28E4736F-F663-1C4B-8D47-5D3E87792CC2}" destId="{120B93E7-B8D1-7542-A4EB-51C6BC5325FD}" srcOrd="1" destOrd="0" presId="urn:microsoft.com/office/officeart/2005/8/layout/venn1"/>
    <dgm:cxn modelId="{EDC43A82-8761-044B-B768-EF69E63B3316}" type="presOf" srcId="{A3A234B3-8E7B-3B4D-8828-4FAFC1C26D04}" destId="{23B3CA02-CAF0-1A44-8B72-B608F598C0F6}" srcOrd="0" destOrd="0" presId="urn:microsoft.com/office/officeart/2005/8/layout/venn1"/>
    <dgm:cxn modelId="{C2EE9D17-A000-C942-91FF-6FF908B524D5}" srcId="{29AE3C24-26AF-F041-A608-EDF48C9A981F}" destId="{A3A234B3-8E7B-3B4D-8828-4FAFC1C26D04}" srcOrd="0" destOrd="0" parTransId="{698CD2DD-82D3-8443-988B-8622D1DEDD11}" sibTransId="{BB21610C-A242-7440-BB76-926392F5199F}"/>
    <dgm:cxn modelId="{53049EDD-24BA-D74F-8364-31C4618455AC}" type="presOf" srcId="{29AE3C24-26AF-F041-A608-EDF48C9A981F}" destId="{E5D9A28A-467B-8344-8895-B63CAD8F555C}" srcOrd="0" destOrd="0" presId="urn:microsoft.com/office/officeart/2005/8/layout/venn1"/>
    <dgm:cxn modelId="{D64CE7AC-71AA-454B-B241-36CE292A453F}" type="presOf" srcId="{A3A234B3-8E7B-3B4D-8828-4FAFC1C26D04}" destId="{2A2D263E-7C3D-4448-A983-B07C8B07332A}" srcOrd="1" destOrd="0" presId="urn:microsoft.com/office/officeart/2005/8/layout/venn1"/>
    <dgm:cxn modelId="{7A09A638-C9ED-D34C-9096-A28AA4A69D4F}" type="presOf" srcId="{28E4736F-F663-1C4B-8D47-5D3E87792CC2}" destId="{D5F16C61-FDD7-E842-9C2C-D15CA1970E28}" srcOrd="0" destOrd="0" presId="urn:microsoft.com/office/officeart/2005/8/layout/venn1"/>
    <dgm:cxn modelId="{7555A0EC-549C-D148-9D9D-97051CA7F218}" type="presParOf" srcId="{E5D9A28A-467B-8344-8895-B63CAD8F555C}" destId="{23B3CA02-CAF0-1A44-8B72-B608F598C0F6}" srcOrd="0" destOrd="0" presId="urn:microsoft.com/office/officeart/2005/8/layout/venn1"/>
    <dgm:cxn modelId="{E6194910-29DC-5149-AF4F-B0F10C401871}" type="presParOf" srcId="{E5D9A28A-467B-8344-8895-B63CAD8F555C}" destId="{2A2D263E-7C3D-4448-A983-B07C8B07332A}" srcOrd="1" destOrd="0" presId="urn:microsoft.com/office/officeart/2005/8/layout/venn1"/>
    <dgm:cxn modelId="{875F8EF1-9ADF-964D-B98D-2178E9AFAB01}" type="presParOf" srcId="{E5D9A28A-467B-8344-8895-B63CAD8F555C}" destId="{D5F16C61-FDD7-E842-9C2C-D15CA1970E28}" srcOrd="2" destOrd="0" presId="urn:microsoft.com/office/officeart/2005/8/layout/venn1"/>
    <dgm:cxn modelId="{56969A29-0EE6-8B44-8177-859E5797AE3D}" type="presParOf" srcId="{E5D9A28A-467B-8344-8895-B63CAD8F555C}" destId="{120B93E7-B8D1-7542-A4EB-51C6BC5325FD}"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6725"/>
          </a:xfrm>
          <a:prstGeom prst="rect">
            <a:avLst/>
          </a:prstGeom>
        </p:spPr>
        <p:txBody>
          <a:bodyPr vert="horz" lIns="91440" tIns="45720" rIns="91440" bIns="45720" rtlCol="0"/>
          <a:lstStyle>
            <a:lvl1pPr algn="r">
              <a:defRPr sz="1200"/>
            </a:lvl1pPr>
          </a:lstStyle>
          <a:p>
            <a:fld id="{9F917C61-4725-4A51-BCEE-25420B0DBA63}" type="datetimeFigureOut">
              <a:rPr lang="en-US" smtClean="0"/>
              <a:t>11/14/2016</a:t>
            </a:fld>
            <a:endParaRPr lang="en-US"/>
          </a:p>
        </p:txBody>
      </p:sp>
      <p:sp>
        <p:nvSpPr>
          <p:cNvPr id="4" name="Footer Placeholder 3"/>
          <p:cNvSpPr>
            <a:spLocks noGrp="1"/>
          </p:cNvSpPr>
          <p:nvPr>
            <p:ph type="ftr" sz="quarter" idx="2"/>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42375"/>
            <a:ext cx="3055937" cy="466725"/>
          </a:xfrm>
          <a:prstGeom prst="rect">
            <a:avLst/>
          </a:prstGeom>
        </p:spPr>
        <p:txBody>
          <a:bodyPr vert="horz" lIns="91440" tIns="45720" rIns="91440" bIns="45720" rtlCol="0" anchor="b"/>
          <a:lstStyle>
            <a:lvl1pPr algn="r">
              <a:defRPr sz="1200"/>
            </a:lvl1pPr>
          </a:lstStyle>
          <a:p>
            <a:fld id="{8F07632B-272A-4E05-95DA-D65310BF7B24}" type="slidenum">
              <a:rPr lang="en-US" smtClean="0"/>
              <a:t>‹#›</a:t>
            </a:fld>
            <a:endParaRPr lang="en-US"/>
          </a:p>
        </p:txBody>
      </p:sp>
    </p:spTree>
    <p:extLst>
      <p:ext uri="{BB962C8B-B14F-4D97-AF65-F5344CB8AC3E}">
        <p14:creationId xmlns:p14="http://schemas.microsoft.com/office/powerpoint/2010/main" val="380661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465455"/>
          </a:xfrm>
          <a:prstGeom prst="rect">
            <a:avLst/>
          </a:prstGeom>
        </p:spPr>
        <p:txBody>
          <a:bodyPr vert="horz" lIns="93491" tIns="46745" rIns="93491" bIns="46745" rtlCol="0"/>
          <a:lstStyle>
            <a:lvl1pPr algn="l">
              <a:defRPr sz="1200"/>
            </a:lvl1pPr>
          </a:lstStyle>
          <a:p>
            <a:endParaRPr lang="en-US"/>
          </a:p>
        </p:txBody>
      </p:sp>
      <p:sp>
        <p:nvSpPr>
          <p:cNvPr id="3" name="Date Placeholder 2"/>
          <p:cNvSpPr>
            <a:spLocks noGrp="1"/>
          </p:cNvSpPr>
          <p:nvPr>
            <p:ph type="dt" idx="1"/>
          </p:nvPr>
        </p:nvSpPr>
        <p:spPr>
          <a:xfrm>
            <a:off x="3995218" y="0"/>
            <a:ext cx="3056414" cy="465455"/>
          </a:xfrm>
          <a:prstGeom prst="rect">
            <a:avLst/>
          </a:prstGeom>
        </p:spPr>
        <p:txBody>
          <a:bodyPr vert="horz" lIns="93491" tIns="46745" rIns="93491" bIns="46745" rtlCol="0"/>
          <a:lstStyle>
            <a:lvl1pPr algn="r">
              <a:defRPr sz="1200"/>
            </a:lvl1pPr>
          </a:lstStyle>
          <a:p>
            <a:fld id="{D36CEB68-C6DE-BE49-9620-A6043CF763FF}" type="datetimeFigureOut">
              <a:rPr lang="en-US" smtClean="0"/>
              <a:t>11/14/2016</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1" tIns="46745" rIns="93491" bIns="46745"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1" tIns="46745" rIns="93491" bIns="4674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0"/>
            <a:ext cx="3056414" cy="465455"/>
          </a:xfrm>
          <a:prstGeom prst="rect">
            <a:avLst/>
          </a:prstGeom>
        </p:spPr>
        <p:txBody>
          <a:bodyPr vert="horz" lIns="93491" tIns="46745" rIns="93491" bIns="46745" rtlCol="0" anchor="b"/>
          <a:lstStyle>
            <a:lvl1pPr algn="l">
              <a:defRPr sz="1200"/>
            </a:lvl1pPr>
          </a:lstStyle>
          <a:p>
            <a:endParaRPr lang="en-US"/>
          </a:p>
        </p:txBody>
      </p:sp>
      <p:sp>
        <p:nvSpPr>
          <p:cNvPr id="7" name="Slide Number Placeholder 6"/>
          <p:cNvSpPr>
            <a:spLocks noGrp="1"/>
          </p:cNvSpPr>
          <p:nvPr>
            <p:ph type="sldNum" sz="quarter" idx="5"/>
          </p:nvPr>
        </p:nvSpPr>
        <p:spPr>
          <a:xfrm>
            <a:off x="3995218" y="8842030"/>
            <a:ext cx="3056414" cy="465455"/>
          </a:xfrm>
          <a:prstGeom prst="rect">
            <a:avLst/>
          </a:prstGeom>
        </p:spPr>
        <p:txBody>
          <a:bodyPr vert="horz" lIns="93491" tIns="46745" rIns="93491" bIns="46745" rtlCol="0" anchor="b"/>
          <a:lstStyle>
            <a:lvl1pPr algn="r">
              <a:defRPr sz="1200"/>
            </a:lvl1pPr>
          </a:lstStyle>
          <a:p>
            <a:fld id="{33467FB1-C8E1-F441-B295-B53F3665DB1B}" type="slidenum">
              <a:rPr lang="en-US" smtClean="0"/>
              <a:t>‹#›</a:t>
            </a:fld>
            <a:endParaRPr lang="en-US"/>
          </a:p>
        </p:txBody>
      </p:sp>
    </p:spTree>
    <p:extLst>
      <p:ext uri="{BB962C8B-B14F-4D97-AF65-F5344CB8AC3E}">
        <p14:creationId xmlns:p14="http://schemas.microsoft.com/office/powerpoint/2010/main" val="19765398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its nature, Collaborative</a:t>
            </a:r>
            <a:r>
              <a:rPr lang="en-US" baseline="0" dirty="0" smtClean="0"/>
              <a:t> Group Work draws on other strategies in the CIF, incorporating Questioning, Classroom Talk, WtL and Scaffolding to support learning. Literacy groups are collaborative groups that are characterized by taking apart, whereas CGW builds a product</a:t>
            </a:r>
          </a:p>
          <a:p>
            <a:endParaRPr lang="en-US" dirty="0"/>
          </a:p>
        </p:txBody>
      </p:sp>
      <p:sp>
        <p:nvSpPr>
          <p:cNvPr id="4" name="Slide Number Placeholder 3"/>
          <p:cNvSpPr>
            <a:spLocks noGrp="1"/>
          </p:cNvSpPr>
          <p:nvPr>
            <p:ph type="sldNum" sz="quarter" idx="10"/>
          </p:nvPr>
        </p:nvSpPr>
        <p:spPr/>
        <p:txBody>
          <a:bodyPr/>
          <a:lstStyle/>
          <a:p>
            <a:fld id="{3F2C6665-2B8B-3747-B722-6EDC8D67DE3B}" type="slidenum">
              <a:rPr lang="en-US" smtClean="0"/>
              <a:t>3</a:t>
            </a:fld>
            <a:endParaRPr lang="en-US"/>
          </a:p>
        </p:txBody>
      </p:sp>
    </p:spTree>
    <p:extLst>
      <p:ext uri="{BB962C8B-B14F-4D97-AF65-F5344CB8AC3E}">
        <p14:creationId xmlns:p14="http://schemas.microsoft.com/office/powerpoint/2010/main" val="992703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467FB1-C8E1-F441-B295-B53F3665DB1B}" type="slidenum">
              <a:rPr lang="en-US" smtClean="0"/>
              <a:t>4</a:t>
            </a:fld>
            <a:endParaRPr lang="en-US"/>
          </a:p>
        </p:txBody>
      </p:sp>
    </p:spTree>
    <p:extLst>
      <p:ext uri="{BB962C8B-B14F-4D97-AF65-F5344CB8AC3E}">
        <p14:creationId xmlns:p14="http://schemas.microsoft.com/office/powerpoint/2010/main" val="559689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7452">
              <a:defRPr/>
            </a:pPr>
            <a:r>
              <a:rPr lang="en-US" dirty="0" smtClean="0"/>
              <a:t>Bullet #1: </a:t>
            </a:r>
            <a:r>
              <a:rPr lang="en-US" i="1" dirty="0" smtClean="0">
                <a:solidFill>
                  <a:srgbClr val="FF0000"/>
                </a:solidFill>
              </a:rPr>
              <a:t>encourages students in the group to actively process their learning</a:t>
            </a:r>
            <a:r>
              <a:rPr lang="en-US" dirty="0" smtClean="0">
                <a:solidFill>
                  <a:srgbClr val="FF0000"/>
                </a:solidFill>
              </a:rPr>
              <a:t>. </a:t>
            </a:r>
            <a:r>
              <a:rPr lang="en-US" dirty="0" smtClean="0"/>
              <a:t>Students do not have down time:</a:t>
            </a:r>
            <a:r>
              <a:rPr lang="en-US" baseline="0" dirty="0" smtClean="0"/>
              <a:t> each member of the group is performing a vital part of the project and is held accountable by the group and the teacher.</a:t>
            </a:r>
          </a:p>
          <a:p>
            <a:pPr marL="0" lvl="1" defTabSz="467452">
              <a:defRPr/>
            </a:pPr>
            <a:r>
              <a:rPr lang="en-US" baseline="0" dirty="0" smtClean="0"/>
              <a:t>Bullet #2: </a:t>
            </a:r>
            <a:r>
              <a:rPr lang="en-US" i="1" dirty="0" smtClean="0"/>
              <a:t>the activity is rich enough for a sustained investigation</a:t>
            </a:r>
            <a:r>
              <a:rPr lang="en-US" i="0" dirty="0" smtClean="0"/>
              <a:t>.</a:t>
            </a:r>
            <a:r>
              <a:rPr lang="en-US" i="0" baseline="0" dirty="0" smtClean="0"/>
              <a:t> The results is not predictable nor is it easily attained in a short time.</a:t>
            </a:r>
          </a:p>
          <a:p>
            <a:pPr marL="0" lvl="1" defTabSz="467452">
              <a:defRPr/>
            </a:pPr>
            <a:r>
              <a:rPr lang="en-US" dirty="0" smtClean="0"/>
              <a:t>Bullet #3</a:t>
            </a:r>
            <a:r>
              <a:rPr lang="en-US" i="1" dirty="0" smtClean="0"/>
              <a:t>: there are multiple entry points</a:t>
            </a:r>
            <a:r>
              <a:rPr lang="en-US" dirty="0" smtClean="0"/>
              <a:t>.</a:t>
            </a:r>
            <a:r>
              <a:rPr lang="en-US" baseline="0" dirty="0" smtClean="0"/>
              <a:t>   This permits </a:t>
            </a:r>
            <a:r>
              <a:rPr lang="en-US" dirty="0" smtClean="0"/>
              <a:t>all students the ability to contribute to the learning and the product. </a:t>
            </a:r>
          </a:p>
          <a:p>
            <a:pPr marL="0" lvl="1" defTabSz="467452">
              <a:defRPr/>
            </a:pPr>
            <a:endParaRPr lang="en-US" i="0" baseline="0" dirty="0" smtClean="0"/>
          </a:p>
          <a:p>
            <a:pPr marL="0" lvl="1" defTabSz="467452">
              <a:defRPr/>
            </a:pPr>
            <a:endParaRPr lang="en-US" i="1" dirty="0" smtClean="0"/>
          </a:p>
          <a:p>
            <a:endParaRPr lang="en-US" dirty="0"/>
          </a:p>
        </p:txBody>
      </p:sp>
      <p:sp>
        <p:nvSpPr>
          <p:cNvPr id="4" name="Slide Number Placeholder 3"/>
          <p:cNvSpPr>
            <a:spLocks noGrp="1"/>
          </p:cNvSpPr>
          <p:nvPr>
            <p:ph type="sldNum" sz="quarter" idx="10"/>
          </p:nvPr>
        </p:nvSpPr>
        <p:spPr/>
        <p:txBody>
          <a:bodyPr/>
          <a:lstStyle/>
          <a:p>
            <a:fld id="{33467FB1-C8E1-F441-B295-B53F3665DB1B}" type="slidenum">
              <a:rPr lang="en-US" smtClean="0"/>
              <a:t>6</a:t>
            </a:fld>
            <a:endParaRPr lang="en-US"/>
          </a:p>
        </p:txBody>
      </p:sp>
    </p:spTree>
    <p:extLst>
      <p:ext uri="{BB962C8B-B14F-4D97-AF65-F5344CB8AC3E}">
        <p14:creationId xmlns:p14="http://schemas.microsoft.com/office/powerpoint/2010/main" val="1163412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constructs and the other deconstructs. You deconstruct to reconstruct new meaning.</a:t>
            </a:r>
            <a:endParaRPr lang="en-US" dirty="0"/>
          </a:p>
        </p:txBody>
      </p:sp>
      <p:sp>
        <p:nvSpPr>
          <p:cNvPr id="4" name="Slide Number Placeholder 3"/>
          <p:cNvSpPr>
            <a:spLocks noGrp="1"/>
          </p:cNvSpPr>
          <p:nvPr>
            <p:ph type="sldNum" sz="quarter" idx="10"/>
          </p:nvPr>
        </p:nvSpPr>
        <p:spPr/>
        <p:txBody>
          <a:bodyPr/>
          <a:lstStyle/>
          <a:p>
            <a:fld id="{33467FB1-C8E1-F441-B295-B53F3665DB1B}" type="slidenum">
              <a:rPr lang="en-US" smtClean="0"/>
              <a:t>9</a:t>
            </a:fld>
            <a:endParaRPr lang="en-US"/>
          </a:p>
        </p:txBody>
      </p:sp>
    </p:spTree>
    <p:extLst>
      <p:ext uri="{BB962C8B-B14F-4D97-AF65-F5344CB8AC3E}">
        <p14:creationId xmlns:p14="http://schemas.microsoft.com/office/powerpoint/2010/main" val="3131685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commonalities and differences between CGW and Lit Groups.</a:t>
            </a:r>
            <a:endParaRPr lang="en-US" dirty="0"/>
          </a:p>
        </p:txBody>
      </p:sp>
      <p:sp>
        <p:nvSpPr>
          <p:cNvPr id="4" name="Slide Number Placeholder 3"/>
          <p:cNvSpPr>
            <a:spLocks noGrp="1"/>
          </p:cNvSpPr>
          <p:nvPr>
            <p:ph type="sldNum" sz="quarter" idx="10"/>
          </p:nvPr>
        </p:nvSpPr>
        <p:spPr/>
        <p:txBody>
          <a:bodyPr/>
          <a:lstStyle/>
          <a:p>
            <a:fld id="{33467FB1-C8E1-F441-B295-B53F3665DB1B}" type="slidenum">
              <a:rPr lang="en-US" smtClean="0"/>
              <a:t>10</a:t>
            </a:fld>
            <a:endParaRPr lang="en-US"/>
          </a:p>
        </p:txBody>
      </p:sp>
    </p:spTree>
    <p:extLst>
      <p:ext uri="{BB962C8B-B14F-4D97-AF65-F5344CB8AC3E}">
        <p14:creationId xmlns:p14="http://schemas.microsoft.com/office/powerpoint/2010/main" val="425221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11/14/2016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11/14/2016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11/14/2016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11/14/2016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achingchannel.org/videos/collaborate-to-solve-compound-inequalities" TargetMode="External"/><Relationship Id="rId2" Type="http://schemas.openxmlformats.org/officeDocument/2006/relationships/hyperlink" Target="https://www.teachingchannel.org/videos/jigsaws:a-strategy-for-understanding-tex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0" y="3010829"/>
            <a:ext cx="9344722" cy="3212171"/>
          </a:xfrm>
        </p:spPr>
        <p:txBody>
          <a:bodyPr>
            <a:normAutofit fontScale="92500" lnSpcReduction="10000"/>
          </a:bodyPr>
          <a:lstStyle/>
          <a:p>
            <a:endParaRPr lang="en-US" dirty="0"/>
          </a:p>
          <a:p>
            <a:r>
              <a:rPr lang="en-US" sz="4000" dirty="0" smtClean="0"/>
              <a:t>* Be present</a:t>
            </a:r>
          </a:p>
          <a:p>
            <a:r>
              <a:rPr lang="en-US" sz="4000" dirty="0" smtClean="0"/>
              <a:t>  *  Provide participants with opportunities to practice the strategies</a:t>
            </a:r>
          </a:p>
          <a:p>
            <a:r>
              <a:rPr lang="en-US" sz="4000" dirty="0" smtClean="0"/>
              <a:t>* Be reflective</a:t>
            </a:r>
          </a:p>
          <a:p>
            <a:pPr algn="l"/>
            <a:endParaRPr lang="en-US" dirty="0" smtClean="0"/>
          </a:p>
          <a:p>
            <a:pPr algn="l"/>
            <a:endParaRPr lang="en-US" dirty="0"/>
          </a:p>
        </p:txBody>
      </p:sp>
      <p:sp>
        <p:nvSpPr>
          <p:cNvPr id="3" name="Title 2"/>
          <p:cNvSpPr>
            <a:spLocks noGrp="1"/>
          </p:cNvSpPr>
          <p:nvPr>
            <p:ph type="ctrTitle"/>
          </p:nvPr>
        </p:nvSpPr>
        <p:spPr/>
        <p:txBody>
          <a:bodyPr>
            <a:normAutofit/>
          </a:bodyPr>
          <a:lstStyle/>
          <a:p>
            <a:r>
              <a:rPr lang="en-US" dirty="0" smtClean="0"/>
              <a:t>Norms</a:t>
            </a:r>
            <a:endParaRPr lang="en-US" dirty="0"/>
          </a:p>
        </p:txBody>
      </p:sp>
    </p:spTree>
    <p:extLst>
      <p:ext uri="{BB962C8B-B14F-4D97-AF65-F5344CB8AC3E}">
        <p14:creationId xmlns:p14="http://schemas.microsoft.com/office/powerpoint/2010/main" val="2873107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66" y="228600"/>
            <a:ext cx="8446686" cy="758952"/>
          </a:xfrm>
        </p:spPr>
        <p:txBody>
          <a:bodyPr>
            <a:normAutofit fontScale="90000"/>
          </a:bodyPr>
          <a:lstStyle/>
          <a:p>
            <a:r>
              <a:rPr lang="en-US" dirty="0"/>
              <a:t/>
            </a:r>
            <a:br>
              <a:rPr lang="en-US" dirty="0"/>
            </a:br>
            <a:r>
              <a:rPr lang="en-US" sz="3100" dirty="0"/>
              <a:t>Collaborative Group Work Parallels Literacy Groups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805834201"/>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3284660" y="2480734"/>
            <a:ext cx="2597436" cy="2769989"/>
          </a:xfrm>
          <a:prstGeom prst="rect">
            <a:avLst/>
          </a:prstGeom>
          <a:noFill/>
        </p:spPr>
        <p:txBody>
          <a:bodyPr wrap="none" rtlCol="0">
            <a:spAutoFit/>
          </a:bodyPr>
          <a:lstStyle/>
          <a:p>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Students work</a:t>
            </a:r>
          </a:p>
          <a:p>
            <a:r>
              <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in </a:t>
            </a: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groups</a:t>
            </a:r>
          </a:p>
          <a:p>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Students </a:t>
            </a:r>
            <a:r>
              <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take </a:t>
            </a:r>
            <a:endPar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on roles</a:t>
            </a:r>
            <a:endPar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Teacher </a:t>
            </a:r>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questions</a:t>
            </a:r>
          </a:p>
          <a:p>
            <a:r>
              <a:rPr lang="en-US"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and </a:t>
            </a:r>
            <a:r>
              <a:rPr lang="en-US"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facilitates</a:t>
            </a:r>
          </a:p>
          <a:p>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5" name="TextBox 34"/>
          <p:cNvSpPr txBox="1"/>
          <p:nvPr/>
        </p:nvSpPr>
        <p:spPr>
          <a:xfrm>
            <a:off x="5882095" y="1905000"/>
            <a:ext cx="2813171" cy="2923877"/>
          </a:xfrm>
          <a:prstGeom prst="rect">
            <a:avLst/>
          </a:prstGeom>
          <a:noFill/>
        </p:spPr>
        <p:txBody>
          <a:bodyPr wrap="square" rtlCol="0">
            <a:spAutoFit/>
          </a:bodyPr>
          <a:lstStyle/>
          <a:p>
            <a:pPr lvl="0"/>
            <a:r>
              <a:rPr lang="en-US" sz="3200" dirty="0" smtClean="0">
                <a:solidFill>
                  <a:srgbClr val="FFFFFF"/>
                </a:solidFill>
              </a:rPr>
              <a:t>    </a:t>
            </a:r>
            <a:r>
              <a:rPr lang="en-US" sz="2800" dirty="0" smtClean="0">
                <a:solidFill>
                  <a:srgbClr val="FFFFFF"/>
                </a:solidFill>
              </a:rPr>
              <a:t>Literacy</a:t>
            </a:r>
            <a:endParaRPr lang="en-US" sz="2800" dirty="0">
              <a:solidFill>
                <a:srgbClr val="FFFFFF"/>
              </a:solidFill>
            </a:endParaRPr>
          </a:p>
          <a:p>
            <a:pPr lvl="0"/>
            <a:r>
              <a:rPr lang="en-US" sz="2800" dirty="0" smtClean="0">
                <a:solidFill>
                  <a:srgbClr val="FFFFFF"/>
                </a:solidFill>
              </a:rPr>
              <a:t>     Groups</a:t>
            </a:r>
          </a:p>
          <a:p>
            <a:pPr lvl="0"/>
            <a:r>
              <a:rPr lang="en-US" sz="2800" i="1" dirty="0" smtClean="0">
                <a:solidFill>
                  <a:srgbClr val="A44413"/>
                </a:solidFill>
              </a:rPr>
              <a:t>  Deconstruct!</a:t>
            </a:r>
          </a:p>
          <a:p>
            <a:pPr lvl="0"/>
            <a:r>
              <a:rPr lang="en-US" sz="2400" dirty="0" smtClean="0">
                <a:solidFill>
                  <a:srgbClr val="A44413"/>
                </a:solidFill>
              </a:rPr>
              <a:t>    </a:t>
            </a:r>
            <a:r>
              <a:rPr lang="en-US" sz="2400" dirty="0" smtClean="0">
                <a:solidFill>
                  <a:srgbClr val="6A250F"/>
                </a:solidFill>
              </a:rPr>
              <a:t>Students write   </a:t>
            </a:r>
          </a:p>
          <a:p>
            <a:pPr lvl="0"/>
            <a:r>
              <a:rPr lang="en-US" sz="2400" dirty="0">
                <a:solidFill>
                  <a:srgbClr val="6A250F"/>
                </a:solidFill>
              </a:rPr>
              <a:t> </a:t>
            </a:r>
            <a:r>
              <a:rPr lang="en-US" sz="2400" dirty="0" smtClean="0">
                <a:solidFill>
                  <a:srgbClr val="6A250F"/>
                </a:solidFill>
              </a:rPr>
              <a:t>         and plan </a:t>
            </a:r>
          </a:p>
          <a:p>
            <a:pPr lvl="0"/>
            <a:r>
              <a:rPr lang="en-US" sz="2400" dirty="0">
                <a:solidFill>
                  <a:srgbClr val="6A250F"/>
                </a:solidFill>
              </a:rPr>
              <a:t> </a:t>
            </a:r>
            <a:r>
              <a:rPr lang="en-US" sz="2400" dirty="0" smtClean="0">
                <a:solidFill>
                  <a:srgbClr val="6A250F"/>
                </a:solidFill>
              </a:rPr>
              <a:t>  before the group     </a:t>
            </a:r>
          </a:p>
          <a:p>
            <a:pPr lvl="0"/>
            <a:r>
              <a:rPr lang="en-US" sz="2400" dirty="0">
                <a:solidFill>
                  <a:srgbClr val="6A250F"/>
                </a:solidFill>
              </a:rPr>
              <a:t> </a:t>
            </a:r>
            <a:r>
              <a:rPr lang="en-US" sz="2400" dirty="0" smtClean="0">
                <a:solidFill>
                  <a:srgbClr val="6A250F"/>
                </a:solidFill>
              </a:rPr>
              <a:t>        meeting.</a:t>
            </a:r>
            <a:endParaRPr lang="en-US" sz="2400" dirty="0">
              <a:solidFill>
                <a:srgbClr val="6A250F"/>
              </a:solidFill>
            </a:endParaRPr>
          </a:p>
        </p:txBody>
      </p:sp>
      <p:sp>
        <p:nvSpPr>
          <p:cNvPr id="36" name="TextBox 35"/>
          <p:cNvSpPr txBox="1"/>
          <p:nvPr/>
        </p:nvSpPr>
        <p:spPr>
          <a:xfrm>
            <a:off x="389467" y="2026215"/>
            <a:ext cx="3132666" cy="3293209"/>
          </a:xfrm>
          <a:prstGeom prst="rect">
            <a:avLst/>
          </a:prstGeom>
          <a:noFill/>
        </p:spPr>
        <p:txBody>
          <a:bodyPr wrap="square" rtlCol="0">
            <a:spAutoFit/>
          </a:bodyPr>
          <a:lstStyle/>
          <a:p>
            <a:pPr lvl="0"/>
            <a:r>
              <a:rPr lang="en-US" sz="2800" dirty="0" smtClean="0">
                <a:solidFill>
                  <a:schemeClr val="bg1"/>
                </a:solidFill>
              </a:rPr>
              <a:t>         Collaborative    </a:t>
            </a:r>
          </a:p>
          <a:p>
            <a:pPr lvl="0"/>
            <a:r>
              <a:rPr lang="en-US" sz="2800" dirty="0">
                <a:solidFill>
                  <a:schemeClr val="bg1"/>
                </a:solidFill>
              </a:rPr>
              <a:t> </a:t>
            </a:r>
            <a:r>
              <a:rPr lang="en-US" sz="2800" dirty="0" smtClean="0">
                <a:solidFill>
                  <a:schemeClr val="bg1"/>
                </a:solidFill>
              </a:rPr>
              <a:t>    Group Work</a:t>
            </a:r>
          </a:p>
          <a:p>
            <a:pPr lvl="0"/>
            <a:r>
              <a:rPr lang="en-US" sz="2800" dirty="0" smtClean="0">
                <a:solidFill>
                  <a:schemeClr val="bg1"/>
                </a:solidFill>
              </a:rPr>
              <a:t>     </a:t>
            </a:r>
            <a:r>
              <a:rPr lang="en-US" sz="2800" i="1" dirty="0" smtClean="0">
                <a:solidFill>
                  <a:srgbClr val="B74D17"/>
                </a:solidFill>
              </a:rPr>
              <a:t>Constructs</a:t>
            </a:r>
            <a:r>
              <a:rPr lang="en-US" sz="2800" i="1" dirty="0" smtClean="0">
                <a:solidFill>
                  <a:srgbClr val="A44413"/>
                </a:solidFill>
              </a:rPr>
              <a:t>!</a:t>
            </a:r>
          </a:p>
          <a:p>
            <a:pPr lvl="0"/>
            <a:r>
              <a:rPr lang="en-US" sz="2400" dirty="0" smtClean="0">
                <a:solidFill>
                  <a:srgbClr val="6A250F"/>
                </a:solidFill>
              </a:rPr>
              <a:t>  Students write</a:t>
            </a:r>
          </a:p>
          <a:p>
            <a:pPr lvl="0"/>
            <a:r>
              <a:rPr lang="en-US" sz="2400" dirty="0" smtClean="0">
                <a:solidFill>
                  <a:srgbClr val="6A250F"/>
                </a:solidFill>
              </a:rPr>
              <a:t>         and plan </a:t>
            </a:r>
          </a:p>
          <a:p>
            <a:pPr lvl="0"/>
            <a:r>
              <a:rPr lang="en-US" sz="2400" dirty="0" smtClean="0">
                <a:solidFill>
                  <a:srgbClr val="6A250F"/>
                </a:solidFill>
              </a:rPr>
              <a:t>  during the group      </a:t>
            </a:r>
          </a:p>
          <a:p>
            <a:pPr lvl="0"/>
            <a:r>
              <a:rPr lang="en-US" sz="2400" dirty="0">
                <a:solidFill>
                  <a:srgbClr val="6A250F"/>
                </a:solidFill>
              </a:rPr>
              <a:t> </a:t>
            </a:r>
            <a:r>
              <a:rPr lang="en-US" sz="2400" dirty="0" smtClean="0">
                <a:solidFill>
                  <a:srgbClr val="6A250F"/>
                </a:solidFill>
              </a:rPr>
              <a:t>        meeting.</a:t>
            </a:r>
          </a:p>
          <a:p>
            <a:pPr lvl="0"/>
            <a:r>
              <a:rPr lang="en-US" sz="2800" i="1" dirty="0" smtClean="0">
                <a:solidFill>
                  <a:srgbClr val="A44413"/>
                </a:solidFill>
              </a:rPr>
              <a:t> </a:t>
            </a:r>
            <a:endParaRPr lang="en-US" sz="2800" i="1" dirty="0">
              <a:solidFill>
                <a:srgbClr val="A44413"/>
              </a:solidFill>
            </a:endParaRPr>
          </a:p>
        </p:txBody>
      </p:sp>
    </p:spTree>
    <p:extLst>
      <p:ext uri="{BB962C8B-B14F-4D97-AF65-F5344CB8AC3E}">
        <p14:creationId xmlns:p14="http://schemas.microsoft.com/office/powerpoint/2010/main" val="28866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CIF Definition of Literacy Groups</a:t>
            </a:r>
            <a:endParaRPr lang="en-US" dirty="0"/>
          </a:p>
        </p:txBody>
      </p:sp>
      <p:sp>
        <p:nvSpPr>
          <p:cNvPr id="3" name="Content Placeholder 2"/>
          <p:cNvSpPr>
            <a:spLocks noGrp="1"/>
          </p:cNvSpPr>
          <p:nvPr>
            <p:ph sz="quarter" idx="1"/>
          </p:nvPr>
        </p:nvSpPr>
        <p:spPr>
          <a:xfrm>
            <a:off x="301752" y="1527048"/>
            <a:ext cx="8842248" cy="4962962"/>
          </a:xfrm>
        </p:spPr>
        <p:txBody>
          <a:bodyPr>
            <a:normAutofit lnSpcReduction="10000"/>
          </a:bodyPr>
          <a:lstStyle/>
          <a:p>
            <a:r>
              <a:rPr lang="en-US" dirty="0" smtClean="0"/>
              <a:t>Literacy Groups provide students with a collaborative structure for understanding a variety of texts, problem sets, and documents by engaging them in a high level of discourse.  Group roles or rounds traditionally drive Literacy Groups by giving students a role to play and a define purpose within the group.  The specific roles or discussion guidelines may vary for different content areas, lengths of texts, or students’ level of sophistication, but the purpose of Literacy Groups is to raise engagement with texts by creating a structure within which students actively probe the meaning of the text or problem set.</a:t>
            </a:r>
            <a:endParaRPr lang="en-US" dirty="0"/>
          </a:p>
        </p:txBody>
      </p:sp>
    </p:spTree>
    <p:extLst>
      <p:ext uri="{BB962C8B-B14F-4D97-AF65-F5344CB8AC3E}">
        <p14:creationId xmlns:p14="http://schemas.microsoft.com/office/powerpoint/2010/main" val="2512603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Literacy Groups in Action</a:t>
            </a:r>
            <a:endParaRPr lang="en-US" dirty="0"/>
          </a:p>
        </p:txBody>
      </p:sp>
      <p:sp>
        <p:nvSpPr>
          <p:cNvPr id="3" name="Content Placeholder 2"/>
          <p:cNvSpPr>
            <a:spLocks noGrp="1"/>
          </p:cNvSpPr>
          <p:nvPr>
            <p:ph sz="quarter" idx="1"/>
          </p:nvPr>
        </p:nvSpPr>
        <p:spPr/>
        <p:txBody>
          <a:bodyPr/>
          <a:lstStyle/>
          <a:p>
            <a:r>
              <a:rPr lang="en-US" dirty="0" smtClean="0">
                <a:hlinkClick r:id="rId2"/>
              </a:rPr>
              <a:t>https</a:t>
            </a:r>
            <a:r>
              <a:rPr lang="en-US" smtClean="0">
                <a:hlinkClick r:id="rId2"/>
              </a:rPr>
              <a:t>://</a:t>
            </a:r>
            <a:r>
              <a:rPr lang="en-US" smtClean="0">
                <a:hlinkClick r:id="rId2"/>
              </a:rPr>
              <a:t>www.teachingchannel.org/videos/jigsaws:a-strategy-for-understanding-texts</a:t>
            </a:r>
            <a:r>
              <a:rPr lang="en-US" smtClean="0"/>
              <a:t>  </a:t>
            </a:r>
            <a:endParaRPr lang="en-US" dirty="0" smtClean="0"/>
          </a:p>
          <a:p>
            <a:endParaRPr lang="en-US" dirty="0"/>
          </a:p>
          <a:p>
            <a:r>
              <a:rPr lang="en-US" dirty="0" smtClean="0">
                <a:hlinkClick r:id="rId3"/>
              </a:rPr>
              <a:t>https://</a:t>
            </a:r>
            <a:r>
              <a:rPr lang="en-US" dirty="0" smtClean="0">
                <a:hlinkClick r:id="rId3"/>
              </a:rPr>
              <a:t>www.teachingchannel.org/videos/collaborate-to-solve-compound-inequalities</a:t>
            </a:r>
            <a:r>
              <a:rPr lang="en-US" dirty="0" smtClean="0"/>
              <a:t> </a:t>
            </a:r>
            <a:endParaRPr lang="en-US" dirty="0"/>
          </a:p>
        </p:txBody>
      </p:sp>
    </p:spTree>
    <p:extLst>
      <p:ext uri="{BB962C8B-B14F-4D97-AF65-F5344CB8AC3E}">
        <p14:creationId xmlns:p14="http://schemas.microsoft.com/office/powerpoint/2010/main" val="1792320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Literacy Groups</a:t>
            </a:r>
            <a:endParaRPr lang="en-US" dirty="0"/>
          </a:p>
        </p:txBody>
      </p:sp>
      <p:sp>
        <p:nvSpPr>
          <p:cNvPr id="3" name="Content Placeholder 2"/>
          <p:cNvSpPr>
            <a:spLocks noGrp="1"/>
          </p:cNvSpPr>
          <p:nvPr>
            <p:ph sz="quarter" idx="1"/>
          </p:nvPr>
        </p:nvSpPr>
        <p:spPr/>
        <p:txBody>
          <a:bodyPr/>
          <a:lstStyle/>
          <a:p>
            <a:r>
              <a:rPr lang="en-US" dirty="0" smtClean="0"/>
              <a:t>Select a reading or problem in advance.</a:t>
            </a:r>
          </a:p>
          <a:p>
            <a:r>
              <a:rPr lang="en-US" dirty="0" smtClean="0"/>
              <a:t>Establish the type of group—heterogeneous or homogeneous.  Different skills within a group may provide scaffolding.</a:t>
            </a:r>
          </a:p>
          <a:p>
            <a:r>
              <a:rPr lang="en-US" dirty="0" smtClean="0"/>
              <a:t>Provide directions for a text rendering.  You may want to use the Jigsaw protocol, but the protocol may differ for problem sets in STEM classes.</a:t>
            </a:r>
          </a:p>
          <a:p>
            <a:r>
              <a:rPr lang="en-US" dirty="0" smtClean="0"/>
              <a:t>Require every student to have a role:  make expectations clear.</a:t>
            </a:r>
            <a:endParaRPr lang="en-US" dirty="0"/>
          </a:p>
        </p:txBody>
      </p:sp>
    </p:spTree>
    <p:extLst>
      <p:ext uri="{BB962C8B-B14F-4D97-AF65-F5344CB8AC3E}">
        <p14:creationId xmlns:p14="http://schemas.microsoft.com/office/powerpoint/2010/main" val="253510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2854712"/>
            <a:ext cx="7772400" cy="3368288"/>
          </a:xfrm>
        </p:spPr>
        <p:txBody>
          <a:bodyPr>
            <a:noAutofit/>
          </a:bodyPr>
          <a:lstStyle/>
          <a:p>
            <a:pPr algn="l"/>
            <a:r>
              <a:rPr lang="en-US" sz="2400" dirty="0" smtClean="0"/>
              <a:t>Collaborative group work brings together two or more students and asks them to </a:t>
            </a:r>
            <a:r>
              <a:rPr lang="en-US" sz="2400" dirty="0" smtClean="0">
                <a:solidFill>
                  <a:schemeClr val="accent1"/>
                </a:solidFill>
              </a:rPr>
              <a:t>explore</a:t>
            </a:r>
            <a:r>
              <a:rPr lang="en-US" sz="2400" dirty="0" smtClean="0"/>
              <a:t>, </a:t>
            </a:r>
            <a:r>
              <a:rPr lang="en-US" sz="2400" dirty="0" smtClean="0">
                <a:solidFill>
                  <a:schemeClr val="accent1"/>
                </a:solidFill>
              </a:rPr>
              <a:t>create </a:t>
            </a:r>
            <a:r>
              <a:rPr lang="en-US" sz="2400" dirty="0" smtClean="0"/>
              <a:t>and </a:t>
            </a:r>
            <a:r>
              <a:rPr lang="en-US" sz="2400" dirty="0" smtClean="0">
                <a:solidFill>
                  <a:schemeClr val="accent1"/>
                </a:solidFill>
              </a:rPr>
              <a:t>understand </a:t>
            </a:r>
            <a:r>
              <a:rPr lang="en-US" sz="2400" dirty="0" smtClean="0"/>
              <a:t>an element of course content. </a:t>
            </a:r>
          </a:p>
          <a:p>
            <a:pPr algn="l"/>
            <a:endParaRPr lang="en-US" sz="2400" dirty="0" smtClean="0"/>
          </a:p>
          <a:p>
            <a:pPr algn="l"/>
            <a:r>
              <a:rPr lang="en-US" sz="2400" dirty="0" smtClean="0"/>
              <a:t>CGW can last three minutes or three weeks.</a:t>
            </a:r>
            <a:endParaRPr lang="en-US" sz="2400" dirty="0"/>
          </a:p>
        </p:txBody>
      </p:sp>
      <p:sp>
        <p:nvSpPr>
          <p:cNvPr id="3" name="Title 2"/>
          <p:cNvSpPr>
            <a:spLocks noGrp="1"/>
          </p:cNvSpPr>
          <p:nvPr>
            <p:ph type="ctrTitle"/>
          </p:nvPr>
        </p:nvSpPr>
        <p:spPr/>
        <p:txBody>
          <a:bodyPr>
            <a:normAutofit fontScale="90000"/>
          </a:bodyPr>
          <a:lstStyle/>
          <a:p>
            <a:r>
              <a:rPr lang="en-US" dirty="0" smtClean="0"/>
              <a:t>Common Instructional Framework Strategy: </a:t>
            </a:r>
            <a:r>
              <a:rPr lang="en-US" b="1" dirty="0" smtClean="0"/>
              <a:t>C</a:t>
            </a:r>
            <a:r>
              <a:rPr lang="en-US" dirty="0" smtClean="0"/>
              <a:t>ollaborative </a:t>
            </a:r>
            <a:r>
              <a:rPr lang="en-US" b="1" dirty="0" smtClean="0"/>
              <a:t>G</a:t>
            </a:r>
            <a:r>
              <a:rPr lang="en-US" dirty="0" smtClean="0"/>
              <a:t>roup </a:t>
            </a:r>
            <a:r>
              <a:rPr lang="en-US" b="1" dirty="0" smtClean="0"/>
              <a:t>W</a:t>
            </a:r>
            <a:r>
              <a:rPr lang="en-US" dirty="0" smtClean="0"/>
              <a:t>ork</a:t>
            </a:r>
            <a:endParaRPr lang="en-US" dirty="0"/>
          </a:p>
        </p:txBody>
      </p:sp>
    </p:spTree>
    <p:extLst>
      <p:ext uri="{BB962C8B-B14F-4D97-AF65-F5344CB8AC3E}">
        <p14:creationId xmlns:p14="http://schemas.microsoft.com/office/powerpoint/2010/main" val="1417638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973667"/>
          </a:xfrm>
        </p:spPr>
        <p:txBody>
          <a:bodyPr>
            <a:noAutofit/>
          </a:bodyPr>
          <a:lstStyle/>
          <a:p>
            <a:r>
              <a:rPr lang="en-US" sz="2800" dirty="0" smtClean="0"/>
              <a:t>CGW </a:t>
            </a:r>
            <a:r>
              <a:rPr lang="en-US" sz="2800" dirty="0" smtClean="0">
                <a:solidFill>
                  <a:srgbClr val="CA481D"/>
                </a:solidFill>
              </a:rPr>
              <a:t>Anchors </a:t>
            </a:r>
            <a:r>
              <a:rPr lang="en-US" sz="2800" dirty="0" smtClean="0"/>
              <a:t>Learning and </a:t>
            </a:r>
            <a:br>
              <a:rPr lang="en-US" sz="2800" dirty="0" smtClean="0"/>
            </a:br>
            <a:r>
              <a:rPr lang="en-US" sz="2800" dirty="0" smtClean="0"/>
              <a:t>Integrates the Other CIFs</a:t>
            </a:r>
            <a:endParaRPr lang="en-US" sz="2800" dirty="0"/>
          </a:p>
        </p:txBody>
      </p:sp>
      <p:graphicFrame>
        <p:nvGraphicFramePr>
          <p:cNvPr id="16" name="Diagram 15"/>
          <p:cNvGraphicFramePr/>
          <p:nvPr>
            <p:extLst>
              <p:ext uri="{D42A27DB-BD31-4B8C-83A1-F6EECF244321}">
                <p14:modId xmlns:p14="http://schemas.microsoft.com/office/powerpoint/2010/main" val="1437945960"/>
              </p:ext>
            </p:extLst>
          </p:nvPr>
        </p:nvGraphicFramePr>
        <p:xfrm>
          <a:off x="301752" y="1481857"/>
          <a:ext cx="8712155" cy="4829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Content Placeholder 16"/>
          <p:cNvSpPr>
            <a:spLocks noGrp="1"/>
          </p:cNvSpPr>
          <p:nvPr>
            <p:ph sz="quarter" idx="1"/>
          </p:nvPr>
        </p:nvSpPr>
        <p:spPr>
          <a:xfrm>
            <a:off x="301752" y="1527048"/>
            <a:ext cx="8503920" cy="4784508"/>
          </a:xfrm>
        </p:spPr>
        <p:txBody>
          <a:bodyPr/>
          <a:lstStyle/>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79292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038" y="228600"/>
            <a:ext cx="8534400" cy="758952"/>
          </a:xfrm>
        </p:spPr>
        <p:txBody>
          <a:bodyPr>
            <a:normAutofit/>
          </a:bodyPr>
          <a:lstStyle/>
          <a:p>
            <a:r>
              <a:rPr lang="en-US" dirty="0" smtClean="0"/>
              <a:t>Implementing Collaborative Group Work</a:t>
            </a:r>
            <a:endParaRPr lang="en-US" dirty="0"/>
          </a:p>
        </p:txBody>
      </p:sp>
      <p:sp>
        <p:nvSpPr>
          <p:cNvPr id="3" name="Content Placeholder 2"/>
          <p:cNvSpPr>
            <a:spLocks noGrp="1"/>
          </p:cNvSpPr>
          <p:nvPr>
            <p:ph sz="quarter" idx="1"/>
          </p:nvPr>
        </p:nvSpPr>
        <p:spPr>
          <a:xfrm>
            <a:off x="515038" y="1555596"/>
            <a:ext cx="8503920" cy="4956716"/>
          </a:xfrm>
        </p:spPr>
        <p:txBody>
          <a:bodyPr>
            <a:noAutofit/>
          </a:bodyPr>
          <a:lstStyle/>
          <a:p>
            <a:pPr marL="914400" indent="-914400">
              <a:buAutoNum type="arabicPeriod"/>
            </a:pPr>
            <a:r>
              <a:rPr lang="en-US" sz="2400" dirty="0" smtClean="0"/>
              <a:t>Select groups in advance.</a:t>
            </a:r>
          </a:p>
          <a:p>
            <a:pPr marL="914400" indent="-914400">
              <a:buAutoNum type="arabicPeriod"/>
            </a:pPr>
            <a:r>
              <a:rPr lang="en-US" sz="2400" dirty="0" smtClean="0"/>
              <a:t>Establish the type of group--heterogeneous or homogeneous.</a:t>
            </a:r>
          </a:p>
          <a:p>
            <a:pPr marL="914400" indent="-914400">
              <a:buAutoNum type="arabicPeriod"/>
            </a:pPr>
            <a:r>
              <a:rPr lang="en-US" sz="2400" dirty="0" smtClean="0"/>
              <a:t>Determine the size of  the groups--pairs or small groups.</a:t>
            </a:r>
          </a:p>
          <a:p>
            <a:pPr marL="914400" indent="-914400">
              <a:buAutoNum type="arabicPeriod"/>
            </a:pPr>
            <a:r>
              <a:rPr lang="en-US" sz="2400" dirty="0" smtClean="0"/>
              <a:t>Select questions for the groups and roles for individuals in the groups.</a:t>
            </a:r>
          </a:p>
          <a:p>
            <a:pPr marL="914400" indent="-914400">
              <a:buAutoNum type="arabicPeriod"/>
            </a:pPr>
            <a:r>
              <a:rPr lang="en-US" sz="2400" dirty="0" smtClean="0"/>
              <a:t>Provide multiple directions:  verbal, guided sheet, instructions on the board, on in a diagram.</a:t>
            </a:r>
          </a:p>
          <a:p>
            <a:pPr marL="914400" indent="-914400">
              <a:buAutoNum type="arabicPeriod"/>
            </a:pPr>
            <a:r>
              <a:rPr lang="en-US" sz="2400" dirty="0" smtClean="0"/>
              <a:t>Require every student to produce something; make expectations for the product clear.</a:t>
            </a:r>
          </a:p>
          <a:p>
            <a:pPr marL="914400" indent="-914400">
              <a:buAutoNum type="arabicPeriod"/>
            </a:pPr>
            <a:endParaRPr lang="en-US" sz="2400" dirty="0" smtClean="0"/>
          </a:p>
        </p:txBody>
      </p:sp>
    </p:spTree>
    <p:extLst>
      <p:ext uri="{BB962C8B-B14F-4D97-AF65-F5344CB8AC3E}">
        <p14:creationId xmlns:p14="http://schemas.microsoft.com/office/powerpoint/2010/main" val="1564953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Group Work in Action</a:t>
            </a:r>
            <a:endParaRPr lang="en-US" dirty="0"/>
          </a:p>
        </p:txBody>
      </p:sp>
      <p:sp>
        <p:nvSpPr>
          <p:cNvPr id="3" name="Content Placeholder 2"/>
          <p:cNvSpPr>
            <a:spLocks noGrp="1"/>
          </p:cNvSpPr>
          <p:nvPr>
            <p:ph sz="quarter" idx="1"/>
          </p:nvPr>
        </p:nvSpPr>
        <p:spPr/>
        <p:txBody>
          <a:bodyPr/>
          <a:lstStyle/>
          <a:p>
            <a:r>
              <a:rPr lang="en-US" dirty="0" smtClean="0">
                <a:hlinkClick r:id="rId2"/>
              </a:rPr>
              <a:t>https://</a:t>
            </a:r>
            <a:r>
              <a:rPr lang="en-US" smtClean="0">
                <a:hlinkClick r:id="rId2"/>
              </a:rPr>
              <a:t>www</a:t>
            </a:r>
            <a:r>
              <a:rPr lang="en-US" smtClean="0"/>
              <a:t>.teachingchannel.org/1-3-6 protocol     </a:t>
            </a:r>
            <a:endParaRPr lang="en-US" dirty="0"/>
          </a:p>
        </p:txBody>
      </p:sp>
    </p:spTree>
    <p:extLst>
      <p:ext uri="{BB962C8B-B14F-4D97-AF65-F5344CB8AC3E}">
        <p14:creationId xmlns:p14="http://schemas.microsoft.com/office/powerpoint/2010/main" val="1305186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CGW Criteria</a:t>
            </a:r>
            <a:endParaRPr lang="en-US" dirty="0"/>
          </a:p>
        </p:txBody>
      </p:sp>
      <p:sp>
        <p:nvSpPr>
          <p:cNvPr id="3" name="Content Placeholder 2"/>
          <p:cNvSpPr>
            <a:spLocks noGrp="1"/>
          </p:cNvSpPr>
          <p:nvPr>
            <p:ph sz="quarter" idx="1"/>
          </p:nvPr>
        </p:nvSpPr>
        <p:spPr/>
        <p:txBody>
          <a:bodyPr>
            <a:normAutofit lnSpcReduction="10000"/>
          </a:bodyPr>
          <a:lstStyle/>
          <a:p>
            <a:endParaRPr lang="en-US" dirty="0" smtClean="0"/>
          </a:p>
          <a:p>
            <a:r>
              <a:rPr lang="en-US" sz="2800" dirty="0" smtClean="0"/>
              <a:t>CGW has a definite purpose and structure. When properly planned, Collaborative Group Work:</a:t>
            </a:r>
          </a:p>
          <a:p>
            <a:endParaRPr lang="en-US" sz="2800" dirty="0" smtClean="0"/>
          </a:p>
          <a:p>
            <a:pPr lvl="1"/>
            <a:r>
              <a:rPr lang="en-US" sz="2800" dirty="0" smtClean="0"/>
              <a:t>requires all students in the group to be engaged as active participants. </a:t>
            </a:r>
          </a:p>
          <a:p>
            <a:pPr lvl="1"/>
            <a:r>
              <a:rPr lang="en-US" sz="2800" dirty="0"/>
              <a:t>p</a:t>
            </a:r>
            <a:r>
              <a:rPr lang="en-US" sz="2800" dirty="0" smtClean="0"/>
              <a:t>rovides a vehicle for students to participate in a meaningful, intellectually rigorous learning activity. </a:t>
            </a:r>
          </a:p>
          <a:p>
            <a:pPr lvl="1"/>
            <a:r>
              <a:rPr lang="en-US" sz="2800" dirty="0"/>
              <a:t>d</a:t>
            </a:r>
            <a:r>
              <a:rPr lang="en-US" sz="2800" dirty="0" smtClean="0"/>
              <a:t>ifferentiates to include multiple entry points.</a:t>
            </a:r>
          </a:p>
          <a:p>
            <a:pPr lvl="1"/>
            <a:endParaRPr lang="en-US" dirty="0"/>
          </a:p>
        </p:txBody>
      </p:sp>
    </p:spTree>
    <p:extLst>
      <p:ext uri="{BB962C8B-B14F-4D97-AF65-F5344CB8AC3E}">
        <p14:creationId xmlns:p14="http://schemas.microsoft.com/office/powerpoint/2010/main" val="1055669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Collaborative Group Work</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	</a:t>
            </a:r>
          </a:p>
          <a:p>
            <a:pPr marL="0" indent="0" algn="ctr">
              <a:buNone/>
            </a:pPr>
            <a:r>
              <a:rPr lang="en-US" sz="3200" dirty="0" smtClean="0"/>
              <a:t>Research </a:t>
            </a:r>
            <a:r>
              <a:rPr lang="en-US" sz="3200" dirty="0"/>
              <a:t>shows that educational experiences that are </a:t>
            </a:r>
            <a:r>
              <a:rPr lang="en-US" sz="3200" dirty="0" smtClean="0">
                <a:solidFill>
                  <a:schemeClr val="accent1"/>
                </a:solidFill>
              </a:rPr>
              <a:t>active,</a:t>
            </a:r>
          </a:p>
          <a:p>
            <a:pPr marL="0" indent="0" algn="ctr">
              <a:buNone/>
            </a:pPr>
            <a:r>
              <a:rPr lang="en-US" sz="3200" dirty="0">
                <a:solidFill>
                  <a:schemeClr val="accent1"/>
                </a:solidFill>
              </a:rPr>
              <a:t>s</a:t>
            </a:r>
            <a:r>
              <a:rPr lang="en-US" sz="3200" dirty="0" smtClean="0">
                <a:solidFill>
                  <a:schemeClr val="accent1"/>
                </a:solidFill>
              </a:rPr>
              <a:t>ocial,</a:t>
            </a:r>
          </a:p>
          <a:p>
            <a:pPr marL="0" indent="0" algn="ctr">
              <a:buNone/>
            </a:pPr>
            <a:r>
              <a:rPr lang="en-US" sz="3200" dirty="0">
                <a:solidFill>
                  <a:schemeClr val="accent1"/>
                </a:solidFill>
              </a:rPr>
              <a:t>c</a:t>
            </a:r>
            <a:r>
              <a:rPr lang="en-US" sz="3200" dirty="0" smtClean="0">
                <a:solidFill>
                  <a:schemeClr val="accent1"/>
                </a:solidFill>
              </a:rPr>
              <a:t>ontextual,</a:t>
            </a:r>
            <a:endParaRPr lang="en-US" sz="3200" dirty="0">
              <a:solidFill>
                <a:schemeClr val="accent1"/>
              </a:solidFill>
            </a:endParaRPr>
          </a:p>
          <a:p>
            <a:pPr marL="0" indent="0" algn="ctr">
              <a:buNone/>
            </a:pPr>
            <a:r>
              <a:rPr lang="en-US" sz="3200" dirty="0" smtClean="0">
                <a:solidFill>
                  <a:schemeClr val="accent1"/>
                </a:solidFill>
              </a:rPr>
              <a:t> engaging,</a:t>
            </a:r>
          </a:p>
          <a:p>
            <a:pPr marL="0" indent="0" algn="ctr">
              <a:buNone/>
            </a:pPr>
            <a:r>
              <a:rPr lang="en-US" sz="3200" dirty="0" smtClean="0">
                <a:solidFill>
                  <a:schemeClr val="accent1"/>
                </a:solidFill>
              </a:rPr>
              <a:t>student</a:t>
            </a:r>
            <a:r>
              <a:rPr lang="en-US" sz="3200" dirty="0">
                <a:solidFill>
                  <a:schemeClr val="accent1"/>
                </a:solidFill>
              </a:rPr>
              <a:t>-owned </a:t>
            </a:r>
          </a:p>
          <a:p>
            <a:pPr marL="0" indent="0" algn="ctr">
              <a:buNone/>
            </a:pPr>
            <a:r>
              <a:rPr lang="en-US" sz="3200" dirty="0" smtClean="0"/>
              <a:t>lead </a:t>
            </a:r>
            <a:r>
              <a:rPr lang="en-US" sz="3200" dirty="0"/>
              <a:t>to deeper </a:t>
            </a:r>
            <a:r>
              <a:rPr lang="en-US" sz="3200" dirty="0" smtClean="0"/>
              <a:t>learning.</a:t>
            </a:r>
            <a:endParaRPr lang="en-US" sz="3200" dirty="0"/>
          </a:p>
        </p:txBody>
      </p:sp>
    </p:spTree>
    <p:extLst>
      <p:ext uri="{BB962C8B-B14F-4D97-AF65-F5344CB8AC3E}">
        <p14:creationId xmlns:p14="http://schemas.microsoft.com/office/powerpoint/2010/main" val="155897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Benefits of CGW</a:t>
            </a:r>
            <a:endParaRPr lang="en-US" dirty="0"/>
          </a:p>
        </p:txBody>
      </p:sp>
      <p:sp>
        <p:nvSpPr>
          <p:cNvPr id="3" name="Content Placeholder 2"/>
          <p:cNvSpPr>
            <a:spLocks noGrp="1"/>
          </p:cNvSpPr>
          <p:nvPr>
            <p:ph sz="quarter" idx="1"/>
          </p:nvPr>
        </p:nvSpPr>
        <p:spPr>
          <a:xfrm>
            <a:off x="301752" y="1727769"/>
            <a:ext cx="8842249" cy="4539216"/>
          </a:xfrm>
        </p:spPr>
        <p:txBody>
          <a:bodyPr>
            <a:noAutofit/>
          </a:bodyPr>
          <a:lstStyle/>
          <a:p>
            <a:pPr marL="0" indent="0">
              <a:buNone/>
            </a:pPr>
            <a:r>
              <a:rPr lang="en-US" sz="2800" dirty="0"/>
              <a:t>The benefits of collaborative learning include:</a:t>
            </a:r>
          </a:p>
          <a:p>
            <a:r>
              <a:rPr lang="en-US" sz="2800" dirty="0" smtClean="0"/>
              <a:t>Development </a:t>
            </a:r>
            <a:r>
              <a:rPr lang="en-US" sz="2800" dirty="0"/>
              <a:t>of higher-level thinking, oral communication, self-management, and leadership skills</a:t>
            </a:r>
            <a:r>
              <a:rPr lang="en-US" sz="2800" dirty="0" smtClean="0"/>
              <a:t>.</a:t>
            </a:r>
          </a:p>
          <a:p>
            <a:r>
              <a:rPr lang="en-US" sz="2800" dirty="0" smtClean="0"/>
              <a:t>Increased retention of material with student-centered learning</a:t>
            </a:r>
            <a:endParaRPr lang="en-US" sz="2800" dirty="0"/>
          </a:p>
          <a:p>
            <a:r>
              <a:rPr lang="en-US" sz="2800" dirty="0" smtClean="0"/>
              <a:t>Respect for and understanding of </a:t>
            </a:r>
            <a:r>
              <a:rPr lang="en-US" sz="2800" dirty="0"/>
              <a:t>diverse perspectives</a:t>
            </a:r>
            <a:r>
              <a:rPr lang="en-US" sz="2800" dirty="0" smtClean="0"/>
              <a:t>.</a:t>
            </a:r>
            <a:endParaRPr lang="en-US" sz="2800" dirty="0"/>
          </a:p>
          <a:p>
            <a:r>
              <a:rPr lang="en-US" sz="2800" dirty="0"/>
              <a:t>Preparation for </a:t>
            </a:r>
            <a:r>
              <a:rPr lang="en-US" sz="2800" dirty="0" smtClean="0"/>
              <a:t>real-life situations</a:t>
            </a:r>
            <a:endParaRPr lang="en-US" sz="2800" dirty="0"/>
          </a:p>
        </p:txBody>
      </p:sp>
    </p:spTree>
    <p:extLst>
      <p:ext uri="{BB962C8B-B14F-4D97-AF65-F5344CB8AC3E}">
        <p14:creationId xmlns:p14="http://schemas.microsoft.com/office/powerpoint/2010/main" val="372532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08000"/>
            <a:ext cx="8534400" cy="479552"/>
          </a:xfrm>
        </p:spPr>
        <p:txBody>
          <a:bodyPr>
            <a:normAutofit fontScale="90000"/>
          </a:bodyPr>
          <a:lstStyle/>
          <a:p>
            <a:r>
              <a:rPr lang="en-US" dirty="0" smtClean="0"/>
              <a:t/>
            </a:r>
            <a:br>
              <a:rPr lang="en-US" dirty="0" smtClean="0"/>
            </a:br>
            <a:r>
              <a:rPr lang="en-US" sz="3100" dirty="0" smtClean="0"/>
              <a:t>Collaborative Group Work Parallels Literacy Groups</a:t>
            </a:r>
            <a:endParaRPr lang="en-US" sz="31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02735710"/>
              </p:ext>
            </p:extLst>
          </p:nvPr>
        </p:nvGraphicFramePr>
        <p:xfrm>
          <a:off x="584920" y="3276600"/>
          <a:ext cx="8441266" cy="2192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319609" y="2664874"/>
            <a:ext cx="2947376" cy="341632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marL="285750" indent="-285750">
              <a:buFont typeface="Arial"/>
              <a:buChar char="•"/>
            </a:pP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Students work in groups.</a:t>
            </a:r>
          </a:p>
          <a:p>
            <a:endPar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285750" indent="-285750">
              <a:buFont typeface="Arial"/>
              <a:buChar char="•"/>
            </a:pP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Students take on roles.</a:t>
            </a:r>
          </a:p>
          <a:p>
            <a:endPar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285750" indent="-285750">
              <a:buFont typeface="Arial"/>
              <a:buChar char="•"/>
            </a:pPr>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Teacher questions and facilitates</a:t>
            </a:r>
            <a:endParaRPr lang="en-US" sz="2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Rounded Rectangle 7"/>
          <p:cNvSpPr/>
          <p:nvPr/>
        </p:nvSpPr>
        <p:spPr>
          <a:xfrm>
            <a:off x="951821" y="3598333"/>
            <a:ext cx="2367788" cy="1418482"/>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r>
              <a:rPr lang="en-US" sz="2600" dirty="0" smtClean="0"/>
              <a:t>Collaborative Group Work</a:t>
            </a:r>
            <a:endParaRPr lang="en-US" sz="2600" dirty="0"/>
          </a:p>
        </p:txBody>
      </p:sp>
      <p:sp>
        <p:nvSpPr>
          <p:cNvPr id="9" name="Rounded Rectangle 8"/>
          <p:cNvSpPr/>
          <p:nvPr/>
        </p:nvSpPr>
        <p:spPr>
          <a:xfrm>
            <a:off x="6091089" y="3598333"/>
            <a:ext cx="2058755" cy="1418482"/>
          </a:xfrm>
          <a:prstGeom prst="roundRect">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algn="ctr"/>
            <a:r>
              <a:rPr lang="en-US" sz="2600" dirty="0" smtClean="0"/>
              <a:t>Literacy Groups</a:t>
            </a:r>
            <a:endParaRPr lang="en-US" sz="2600" dirty="0"/>
          </a:p>
        </p:txBody>
      </p:sp>
      <p:sp>
        <p:nvSpPr>
          <p:cNvPr id="10" name="TextBox 9"/>
          <p:cNvSpPr txBox="1"/>
          <p:nvPr/>
        </p:nvSpPr>
        <p:spPr>
          <a:xfrm>
            <a:off x="-758283" y="1568734"/>
            <a:ext cx="9902283" cy="830997"/>
          </a:xfrm>
          <a:prstGeom prst="rect">
            <a:avLst/>
          </a:prstGeom>
          <a:noFill/>
        </p:spPr>
        <p:txBody>
          <a:bodyPr wrap="square" rtlCol="0">
            <a:spAutoFit/>
          </a:bodyPr>
          <a:lstStyle/>
          <a:p>
            <a:pPr algn="ctr"/>
            <a:r>
              <a:rPr lang="en-US" sz="2400" dirty="0" smtClean="0"/>
              <a:t>                     Collaborative Group Work </a:t>
            </a:r>
            <a:r>
              <a:rPr lang="en-US" sz="2400" u="sng" dirty="0" smtClean="0"/>
              <a:t>constructs</a:t>
            </a:r>
            <a:r>
              <a:rPr lang="en-US" sz="2400" dirty="0" smtClean="0"/>
              <a:t> to create meaning.</a:t>
            </a:r>
          </a:p>
          <a:p>
            <a:pPr algn="ctr"/>
            <a:r>
              <a:rPr lang="en-US" sz="2400" dirty="0" smtClean="0"/>
              <a:t> Literacy Groups </a:t>
            </a:r>
            <a:r>
              <a:rPr lang="en-US" sz="2400" u="sng" dirty="0" smtClean="0"/>
              <a:t>deconstruct</a:t>
            </a:r>
            <a:r>
              <a:rPr lang="en-US" sz="2400" dirty="0" smtClean="0"/>
              <a:t> to create meaning.</a:t>
            </a:r>
            <a:endParaRPr lang="en-US" sz="2400" dirty="0"/>
          </a:p>
        </p:txBody>
      </p:sp>
    </p:spTree>
    <p:extLst>
      <p:ext uri="{BB962C8B-B14F-4D97-AF65-F5344CB8AC3E}">
        <p14:creationId xmlns:p14="http://schemas.microsoft.com/office/powerpoint/2010/main" val="16698862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Civic.thmx</Template>
  <TotalTime>5942</TotalTime>
  <Words>722</Words>
  <Application>Microsoft Office PowerPoint</Application>
  <PresentationFormat>On-screen Show (4:3)</PresentationFormat>
  <Paragraphs>102</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Georgia</vt:lpstr>
      <vt:lpstr>Wingdings</vt:lpstr>
      <vt:lpstr>Wingdings 2</vt:lpstr>
      <vt:lpstr>Civic</vt:lpstr>
      <vt:lpstr>Norms</vt:lpstr>
      <vt:lpstr>Common Instructional Framework Strategy: Collaborative Group Work</vt:lpstr>
      <vt:lpstr>CGW Anchors Learning and  Integrates the Other CIFs</vt:lpstr>
      <vt:lpstr>Implementing Collaborative Group Work</vt:lpstr>
      <vt:lpstr>Collaborative Group Work in Action</vt:lpstr>
      <vt:lpstr>CGW Criteria</vt:lpstr>
      <vt:lpstr>Impact of Collaborative Group Work</vt:lpstr>
      <vt:lpstr>Additional Benefits of CGW</vt:lpstr>
      <vt:lpstr> Collaborative Group Work Parallels Literacy Groups</vt:lpstr>
      <vt:lpstr> Collaborative Group Work Parallels Literacy Groups</vt:lpstr>
      <vt:lpstr>The CIF Definition of Literacy Groups</vt:lpstr>
      <vt:lpstr>Literacy Groups in Action</vt:lpstr>
      <vt:lpstr>Implementing Literacy Groups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Instructional Strategy: Collaborative Group Work</dc:title>
  <dc:creator>Kathleen Young</dc:creator>
  <cp:lastModifiedBy>Morton, William A</cp:lastModifiedBy>
  <cp:revision>55</cp:revision>
  <cp:lastPrinted>2015-11-03T09:03:04Z</cp:lastPrinted>
  <dcterms:created xsi:type="dcterms:W3CDTF">2015-06-15T16:18:47Z</dcterms:created>
  <dcterms:modified xsi:type="dcterms:W3CDTF">2016-11-14T19:24:24Z</dcterms:modified>
</cp:coreProperties>
</file>