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69714202391303E-2"/>
          <c:y val="8.3939263312581197E-2"/>
          <c:w val="0.88484397783610402"/>
          <c:h val="0.706683638377070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5.34032870156496E-2"/>
                  <c:y val="-4.422998646566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301660115878703E-2"/>
                  <c:y val="-4.4516095959283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667258540931498E-2"/>
                  <c:y val="-4.422998646566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037988374961998E-2"/>
                  <c:y val="-4.7083632915823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5094457556679E-2"/>
                  <c:y val="-4.7035874975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301660115878703E-2"/>
                  <c:y val="-4.7179148795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003951457716501E-2"/>
                  <c:y val="-5.022338885960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9003951457716501E-2"/>
                  <c:y val="-5.5831222563830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2005-
06</c:v>
                </c:pt>
                <c:pt idx="1">
                  <c:v>2006-
07</c:v>
                </c:pt>
                <c:pt idx="2">
                  <c:v>2007-
08</c:v>
                </c:pt>
                <c:pt idx="3">
                  <c:v>2008-
09</c:v>
                </c:pt>
                <c:pt idx="4">
                  <c:v>2009-
10</c:v>
                </c:pt>
                <c:pt idx="5">
                  <c:v>2010-
11</c:v>
                </c:pt>
                <c:pt idx="6">
                  <c:v>2011-
12</c:v>
                </c:pt>
                <c:pt idx="7">
                  <c:v>2012-
13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17</c:v>
                </c:pt>
                <c:pt idx="3">
                  <c:v>18</c:v>
                </c:pt>
                <c:pt idx="4">
                  <c:v>20</c:v>
                </c:pt>
                <c:pt idx="5">
                  <c:v>20</c:v>
                </c:pt>
                <c:pt idx="6">
                  <c:v>25</c:v>
                </c:pt>
                <c:pt idx="7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460224"/>
        <c:axId val="77462144"/>
      </c:lineChart>
      <c:catAx>
        <c:axId val="77460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School Year</a:t>
                </a:r>
              </a:p>
            </c:rich>
          </c:tx>
          <c:layout>
            <c:manualLayout>
              <c:xMode val="edge"/>
              <c:yMode val="edge"/>
              <c:x val="0.46346213667736003"/>
              <c:y val="0.9349534717251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462144"/>
        <c:crosses val="autoZero"/>
        <c:auto val="1"/>
        <c:lblAlgn val="ctr"/>
        <c:lblOffset val="100"/>
        <c:noMultiLvlLbl val="0"/>
      </c:catAx>
      <c:valAx>
        <c:axId val="77462144"/>
        <c:scaling>
          <c:orientation val="minMax"/>
          <c:max val="2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746022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480652666499"/>
          <c:y val="5.1510142703331901E-2"/>
          <c:w val="0.87296438030911505"/>
          <c:h val="0.783521429583052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6.8283917340521097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715685107702003E-2"/>
                  <c:y val="-5.211136100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908355795148202E-2"/>
                  <c:y val="-5.312084993359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908355795148202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908423670853599E-2"/>
                  <c:y val="-4.730402047369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096136567834698E-2"/>
                  <c:y val="-5.312084993359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126684636118601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414922546212499E-2"/>
                  <c:y val="-5.023784768547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0.54</c:v>
                </c:pt>
                <c:pt idx="1">
                  <c:v>0.79</c:v>
                </c:pt>
                <c:pt idx="2">
                  <c:v>0.85</c:v>
                </c:pt>
                <c:pt idx="3">
                  <c:v>0.92</c:v>
                </c:pt>
                <c:pt idx="4">
                  <c:v>0.94</c:v>
                </c:pt>
                <c:pt idx="5">
                  <c:v>0.95</c:v>
                </c:pt>
                <c:pt idx="6">
                  <c:v>0.85</c:v>
                </c:pt>
                <c:pt idx="7">
                  <c:v>0.86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507968"/>
        <c:axId val="77518336"/>
      </c:lineChart>
      <c:catAx>
        <c:axId val="7750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MCNC Graduating Class</a:t>
                </a:r>
              </a:p>
            </c:rich>
          </c:tx>
          <c:layout>
            <c:manualLayout>
              <c:xMode val="edge"/>
              <c:yMode val="edge"/>
              <c:x val="0.42195578720226501"/>
              <c:y val="0.929203966365639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7518336"/>
        <c:crosses val="autoZero"/>
        <c:auto val="1"/>
        <c:lblAlgn val="ctr"/>
        <c:lblOffset val="100"/>
        <c:noMultiLvlLbl val="0"/>
      </c:catAx>
      <c:valAx>
        <c:axId val="7751833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77507968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480652666499"/>
          <c:y val="5.1510142703331901E-2"/>
          <c:w val="0.87296438030911505"/>
          <c:h val="0.783521429583052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6.8283917340521097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715685107702003E-2"/>
                  <c:y val="-5.211136100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908355795148202E-2"/>
                  <c:y val="-5.312084993359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908355795148202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908423670853599E-2"/>
                  <c:y val="-4.730402047369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096136567834698E-2"/>
                  <c:y val="-5.312084993359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126684636118601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414922546212499E-2"/>
                  <c:y val="-5.023784768547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25.4</c:v>
                </c:pt>
                <c:pt idx="1">
                  <c:v>30.8</c:v>
                </c:pt>
                <c:pt idx="2">
                  <c:v>27</c:v>
                </c:pt>
                <c:pt idx="3">
                  <c:v>31.5</c:v>
                </c:pt>
                <c:pt idx="4">
                  <c:v>31.7</c:v>
                </c:pt>
                <c:pt idx="5">
                  <c:v>31.8</c:v>
                </c:pt>
                <c:pt idx="6">
                  <c:v>33.700000000000003</c:v>
                </c:pt>
                <c:pt idx="7">
                  <c:v>33.799999999999997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560832"/>
        <c:axId val="78996608"/>
      </c:lineChart>
      <c:catAx>
        <c:axId val="77560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MCNC Graduating </a:t>
                </a:r>
                <a:r>
                  <a:rPr lang="en-US" dirty="0" smtClean="0"/>
                  <a:t>Class: College</a:t>
                </a:r>
                <a:r>
                  <a:rPr lang="en-US" baseline="0" dirty="0" smtClean="0"/>
                  <a:t> Course-Taking Students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32376543209877"/>
              <c:y val="0.931762187513445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8996608"/>
        <c:crosses val="autoZero"/>
        <c:auto val="1"/>
        <c:lblAlgn val="ctr"/>
        <c:lblOffset val="100"/>
        <c:noMultiLvlLbl val="0"/>
      </c:catAx>
      <c:valAx>
        <c:axId val="78996608"/>
        <c:scaling>
          <c:orientation val="minMax"/>
          <c:max val="4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crossAx val="77560832"/>
        <c:crosses val="autoZero"/>
        <c:crossBetween val="between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2480652666499"/>
          <c:y val="5.1510142703331901E-2"/>
          <c:w val="0.87296438030911505"/>
          <c:h val="0.783521429583052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6.8283917340521097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715685107702003E-2"/>
                  <c:y val="-5.211136100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908355795148202E-2"/>
                  <c:y val="-5.312084993359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908355795148202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908423670853599E-2"/>
                  <c:y val="-4.730402047369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096136567834698E-2"/>
                  <c:y val="-5.3120849933598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126684636118601E-2"/>
                  <c:y val="-4.24966799468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414922546212499E-2"/>
                  <c:y val="-5.023784768547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0.00</c:formatCode>
                <c:ptCount val="8"/>
                <c:pt idx="0">
                  <c:v>2.64</c:v>
                </c:pt>
                <c:pt idx="1">
                  <c:v>2.62</c:v>
                </c:pt>
                <c:pt idx="2">
                  <c:v>2.56</c:v>
                </c:pt>
                <c:pt idx="3">
                  <c:v>2.62</c:v>
                </c:pt>
                <c:pt idx="4">
                  <c:v>2.7</c:v>
                </c:pt>
                <c:pt idx="5">
                  <c:v>2.72</c:v>
                </c:pt>
                <c:pt idx="6">
                  <c:v>2.75</c:v>
                </c:pt>
                <c:pt idx="7">
                  <c:v>2.82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22336"/>
        <c:axId val="79028608"/>
      </c:lineChart>
      <c:catAx>
        <c:axId val="7902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MCNC Graduating </a:t>
                </a:r>
                <a:r>
                  <a:rPr lang="en-US" dirty="0" smtClean="0"/>
                  <a:t>Class: College Course-Taking</a:t>
                </a:r>
                <a:r>
                  <a:rPr lang="en-US" baseline="0" dirty="0" smtClean="0"/>
                  <a:t> Students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089506172839499"/>
              <c:y val="0.931762187513445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028608"/>
        <c:crosses val="autoZero"/>
        <c:auto val="1"/>
        <c:lblAlgn val="ctr"/>
        <c:lblOffset val="100"/>
        <c:noMultiLvlLbl val="0"/>
      </c:catAx>
      <c:valAx>
        <c:axId val="79028608"/>
        <c:scaling>
          <c:orientation val="minMax"/>
          <c:max val="4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crossAx val="7902233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u="none" strike="noStrike" baseline="0" dirty="0" smtClean="0">
                <a:effectLst/>
              </a:rPr>
              <a:t>General Education</a:t>
            </a:r>
          </a:p>
          <a:p>
            <a:pPr>
              <a:defRPr sz="2000"/>
            </a:pPr>
            <a:r>
              <a:rPr lang="en-US" sz="2000" b="1" i="0" u="none" strike="noStrike" baseline="0" dirty="0" smtClean="0">
                <a:effectLst/>
              </a:rPr>
              <a:t>And</a:t>
            </a:r>
          </a:p>
          <a:p>
            <a:pPr>
              <a:defRPr sz="2000"/>
            </a:pPr>
            <a:r>
              <a:rPr lang="en-US" sz="2000" b="1" i="0" u="none" strike="noStrike" baseline="0" dirty="0" smtClean="0">
                <a:effectLst/>
              </a:rPr>
              <a:t>Career Tech Ed </a:t>
            </a:r>
          </a:p>
          <a:p>
            <a:pPr>
              <a:defRPr sz="2000"/>
            </a:pPr>
            <a:r>
              <a:rPr lang="en-US" sz="2000" b="1" i="0" u="none" strike="noStrike" baseline="0" dirty="0" smtClean="0">
                <a:effectLst/>
              </a:rPr>
              <a:t>College Course Enrollments</a:t>
            </a:r>
          </a:p>
          <a:p>
            <a:pPr>
              <a:defRPr sz="2000"/>
            </a:pPr>
            <a:r>
              <a:rPr lang="en-US" sz="2000" b="1" i="0" u="none" strike="noStrike" baseline="0" dirty="0" smtClean="0">
                <a:effectLst/>
              </a:rPr>
              <a:t>(cumulative during HS)</a:t>
            </a:r>
            <a:endParaRPr lang="en-US" sz="2000" dirty="0"/>
          </a:p>
        </c:rich>
      </c:tx>
      <c:layout>
        <c:manualLayout>
          <c:xMode val="edge"/>
          <c:yMode val="edge"/>
          <c:x val="4.0888986098959798E-4"/>
          <c:y val="0.218870547549770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2606906775541997"/>
          <c:y val="6.49463992524906E-2"/>
          <c:w val="0.46884951881014902"/>
          <c:h val="0.852513376711209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-0.134259259259259"/>
                  <c:y val="-7.015081652236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Career Tech</c:v>
                </c:pt>
                <c:pt idx="1">
                  <c:v>Gen Ed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0.7</c:v>
                </c:pt>
                <c:pt idx="2">
                  <c:v>0.12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>
                <a:effectLst/>
              </a:rPr>
              <a:t>Average College Credits Earned by School Year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946157771945199"/>
          <c:y val="0.186416680825716"/>
          <c:w val="0.82457324778847096"/>
          <c:h val="0.57234603994774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Earned credits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2009-10
(In Grade 9)</c:v>
                </c:pt>
                <c:pt idx="1">
                  <c:v>2010-11
(In Grade 10)</c:v>
                </c:pt>
                <c:pt idx="2">
                  <c:v>2011-12
(In Grade 11)</c:v>
                </c:pt>
                <c:pt idx="3">
                  <c:v>2012-13 
(In Grade 12)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6.9</c:v>
                </c:pt>
                <c:pt idx="1">
                  <c:v>9</c:v>
                </c:pt>
                <c:pt idx="2">
                  <c:v>13.2</c:v>
                </c:pt>
                <c:pt idx="3">
                  <c:v>13.8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78713984"/>
        <c:axId val="78715904"/>
      </c:barChart>
      <c:catAx>
        <c:axId val="7871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School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715904"/>
        <c:crosses val="autoZero"/>
        <c:auto val="1"/>
        <c:lblAlgn val="ctr"/>
        <c:lblOffset val="100"/>
        <c:noMultiLvlLbl val="0"/>
      </c:catAx>
      <c:valAx>
        <c:axId val="78715904"/>
        <c:scaling>
          <c:orientation val="minMax"/>
          <c:max val="1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Credits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78713984"/>
        <c:crosses val="autoZero"/>
        <c:crossBetween val="between"/>
        <c:majorUnit val="3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5E795-A7C9-5342-92B4-376FCD354D18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650B7-EFCD-8A4D-8A42-8A92B2C5252E}" type="pres">
      <dgm:prSet presAssocID="{EC55E795-A7C9-5342-92B4-376FCD354D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9C5F4BF4-C20E-2546-9C01-38CE07AA9ED5}" type="presOf" srcId="{EC55E795-A7C9-5342-92B4-376FCD354D18}" destId="{332650B7-EFCD-8A4D-8A42-8A92B2C5252E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0.02778</cdr:x>
      <cdr:y>0.95082</cdr:y>
    </cdr:from>
    <cdr:to>
      <cdr:x>0.39815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4419600"/>
          <a:ext cx="3048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83A499F-0DE9-0045-BBDA-216AC0F50792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AC4D2DCC-B8ED-2B4B-A00F-05CDCB69D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7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61" y="350187"/>
            <a:ext cx="6162090" cy="1816195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MCNC Member Schools &amp; Friends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400" dirty="0" smtClean="0"/>
              <a:t>Summer PD Institute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300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College GPA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339794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NCREST, revised April 2014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617" y="624840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</a:t>
            </a:r>
            <a:r>
              <a:rPr lang="en-US" sz="1000" dirty="0"/>
              <a:t> Graduating Class = 12th Graders. </a:t>
            </a:r>
            <a:endParaRPr lang="en-US" sz="1000" dirty="0" smtClean="0"/>
          </a:p>
          <a:p>
            <a:r>
              <a:rPr lang="en-US" sz="1000" dirty="0" smtClean="0"/>
              <a:t>College data are cumulative for all years in </a:t>
            </a:r>
          </a:p>
          <a:p>
            <a:r>
              <a:rPr lang="en-US" sz="1000" dirty="0" smtClean="0"/>
              <a:t>which students were enrolled in high school.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03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Graduates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231617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NCREST, revised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Graduates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266967"/>
              </p:ext>
            </p:extLst>
          </p:nvPr>
        </p:nvGraphicFramePr>
        <p:xfrm>
          <a:off x="549275" y="1600200"/>
          <a:ext cx="804227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NCREST, revised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08620"/>
              </p:ext>
            </p:extLst>
          </p:nvPr>
        </p:nvGraphicFramePr>
        <p:xfrm>
          <a:off x="94780" y="284368"/>
          <a:ext cx="8814635" cy="63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_s1032"/>
          <p:cNvSpPr>
            <a:spLocks noChangeArrowheads="1"/>
          </p:cNvSpPr>
          <p:nvPr/>
        </p:nvSpPr>
        <p:spPr bwMode="auto">
          <a:xfrm>
            <a:off x="3691467" y="405487"/>
            <a:ext cx="1761067" cy="17680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DESIGN </a:t>
            </a:r>
          </a:p>
          <a:p>
            <a:pPr algn="ctr"/>
            <a:r>
              <a:rPr lang="en-US">
                <a:latin typeface="Calibri" charset="0"/>
              </a:rPr>
              <a:t>PRINCIPLES</a:t>
            </a:r>
          </a:p>
        </p:txBody>
      </p:sp>
      <p:sp>
        <p:nvSpPr>
          <p:cNvPr id="7" name="_s1033"/>
          <p:cNvSpPr>
            <a:spLocks noChangeArrowheads="1"/>
          </p:cNvSpPr>
          <p:nvPr/>
        </p:nvSpPr>
        <p:spPr bwMode="auto">
          <a:xfrm>
            <a:off x="609600" y="3057501"/>
            <a:ext cx="1761067" cy="17680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latin typeface="Calibri" charset="0"/>
              </a:rPr>
              <a:t>COLLEGE</a:t>
            </a:r>
            <a:endParaRPr lang="en-US" dirty="0">
              <a:latin typeface="Calibri" charset="0"/>
            </a:endParaRPr>
          </a:p>
          <a:p>
            <a:pPr algn="ctr"/>
            <a:r>
              <a:rPr lang="en-US" dirty="0">
                <a:latin typeface="Calibri" charset="0"/>
              </a:rPr>
              <a:t> FOCUSED </a:t>
            </a:r>
          </a:p>
          <a:p>
            <a:pPr algn="ctr"/>
            <a:r>
              <a:rPr lang="en-US" dirty="0">
                <a:latin typeface="Calibri" charset="0"/>
              </a:rPr>
              <a:t>ACADEMIC</a:t>
            </a:r>
          </a:p>
          <a:p>
            <a:pPr algn="ctr"/>
            <a:r>
              <a:rPr lang="en-US" dirty="0">
                <a:latin typeface="Calibri" charset="0"/>
              </a:rPr>
              <a:t>PROGRAM</a:t>
            </a:r>
          </a:p>
        </p:txBody>
      </p:sp>
      <p:sp>
        <p:nvSpPr>
          <p:cNvPr id="8" name="_s1034"/>
          <p:cNvSpPr>
            <a:spLocks noChangeArrowheads="1"/>
          </p:cNvSpPr>
          <p:nvPr/>
        </p:nvSpPr>
        <p:spPr bwMode="auto">
          <a:xfrm>
            <a:off x="2664178" y="3057501"/>
            <a:ext cx="1761067" cy="17680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latin typeface="Calibri" charset="0"/>
              </a:rPr>
              <a:t>COMPREHENSIVE</a:t>
            </a:r>
          </a:p>
          <a:p>
            <a:pPr algn="ctr"/>
            <a:r>
              <a:rPr lang="en-US" dirty="0" smtClean="0">
                <a:latin typeface="Calibri" charset="0"/>
              </a:rPr>
              <a:t>STUDENT</a:t>
            </a:r>
            <a:endParaRPr lang="en-US" dirty="0">
              <a:latin typeface="Calibri" charset="0"/>
            </a:endParaRPr>
          </a:p>
          <a:p>
            <a:pPr algn="ctr"/>
            <a:r>
              <a:rPr lang="en-US" dirty="0">
                <a:latin typeface="Calibri" charset="0"/>
              </a:rPr>
              <a:t>SUPPORT</a:t>
            </a:r>
          </a:p>
        </p:txBody>
      </p:sp>
      <p:cxnSp>
        <p:nvCxnSpPr>
          <p:cNvPr id="11" name="_s1031"/>
          <p:cNvCxnSpPr>
            <a:cxnSpLocks noChangeShapeType="1"/>
          </p:cNvCxnSpPr>
          <p:nvPr/>
        </p:nvCxnSpPr>
        <p:spPr bwMode="auto">
          <a:xfrm rot="16200000">
            <a:off x="2589064" y="1074565"/>
            <a:ext cx="884004" cy="3081867"/>
          </a:xfrm>
          <a:prstGeom prst="bentConnector3">
            <a:avLst>
              <a:gd name="adj1" fmla="val 1294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_s1028"/>
          <p:cNvCxnSpPr>
            <a:cxnSpLocks noChangeShapeType="1"/>
          </p:cNvCxnSpPr>
          <p:nvPr/>
        </p:nvCxnSpPr>
        <p:spPr bwMode="auto">
          <a:xfrm rot="16200000" flipV="1">
            <a:off x="5666974" y="1423809"/>
            <a:ext cx="822615" cy="301460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_s1036"/>
          <p:cNvSpPr>
            <a:spLocks noChangeArrowheads="1"/>
          </p:cNvSpPr>
          <p:nvPr/>
        </p:nvSpPr>
        <p:spPr bwMode="auto">
          <a:xfrm>
            <a:off x="6706070" y="3057501"/>
            <a:ext cx="1761067" cy="17680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>
                <a:latin typeface="Calibri" charset="0"/>
              </a:rPr>
              <a:t>CULTURE OF</a:t>
            </a:r>
          </a:p>
          <a:p>
            <a:pPr algn="ctr"/>
            <a:r>
              <a:rPr lang="en-US" dirty="0">
                <a:latin typeface="Calibri" charset="0"/>
              </a:rPr>
              <a:t>CONTINUOUS</a:t>
            </a:r>
          </a:p>
          <a:p>
            <a:pPr algn="ctr"/>
            <a:r>
              <a:rPr lang="en-US" dirty="0">
                <a:latin typeface="Calibri" charset="0"/>
              </a:rPr>
              <a:t>IMPROVEMENT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06898" y="2919508"/>
            <a:ext cx="0" cy="137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56902" y="2919508"/>
            <a:ext cx="32169" cy="2705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_s1035"/>
          <p:cNvSpPr>
            <a:spLocks noChangeArrowheads="1"/>
          </p:cNvSpPr>
          <p:nvPr/>
        </p:nvSpPr>
        <p:spPr bwMode="auto">
          <a:xfrm>
            <a:off x="4718756" y="3057501"/>
            <a:ext cx="1761067" cy="17680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 smtClean="0">
                <a:latin typeface="Calibri" charset="0"/>
              </a:rPr>
              <a:t>DYNAMIC HIGH</a:t>
            </a:r>
          </a:p>
          <a:p>
            <a:pPr algn="ctr"/>
            <a:r>
              <a:rPr lang="en-US" dirty="0" smtClean="0">
                <a:latin typeface="Calibri" charset="0"/>
              </a:rPr>
              <a:t>SCHOOL/COLLEGE</a:t>
            </a:r>
          </a:p>
          <a:p>
            <a:pPr algn="ctr"/>
            <a:r>
              <a:rPr lang="en-US" dirty="0" smtClean="0">
                <a:latin typeface="Calibri" charset="0"/>
              </a:rPr>
              <a:t>PARTNERSHIPS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Design Principle #1: College Focused Academic Program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COMPONENTS: </a:t>
            </a:r>
          </a:p>
          <a:p>
            <a:r>
              <a:rPr lang="en-US" dirty="0" smtClean="0"/>
              <a:t>High Expectations and standards for all students are established in an educational plan.</a:t>
            </a:r>
          </a:p>
          <a:p>
            <a:r>
              <a:rPr lang="en-US" dirty="0" smtClean="0"/>
              <a:t>Curricula, projects and assessments emphasize student-centered intellectual inquiry.</a:t>
            </a:r>
          </a:p>
          <a:p>
            <a:r>
              <a:rPr lang="en-US" dirty="0" smtClean="0"/>
              <a:t>Students use technology and media to gather information and present their learning and make their work public.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4" y="107576"/>
            <a:ext cx="8852548" cy="1336956"/>
          </a:xfrm>
        </p:spPr>
        <p:txBody>
          <a:bodyPr/>
          <a:lstStyle/>
          <a:p>
            <a:r>
              <a:rPr lang="en-US" sz="3600" dirty="0" smtClean="0"/>
              <a:t>Design Principle #1: College Focused Academic Program, Cont’d.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 are small and heterogeneously grouped and class time is adapted for in-depth exploration of topics and sustained learning.</a:t>
            </a:r>
          </a:p>
          <a:p>
            <a:r>
              <a:rPr lang="en-US" dirty="0" err="1" smtClean="0"/>
              <a:t>Scaffolded</a:t>
            </a:r>
            <a:r>
              <a:rPr lang="en-US" dirty="0" smtClean="0"/>
              <a:t> instruction and assignments provide structure, feedback and support in progressive stages so that students achieve higher levels and are helped to meet college expectations.</a:t>
            </a:r>
          </a:p>
          <a:p>
            <a:r>
              <a:rPr lang="en-US" dirty="0" smtClean="0"/>
              <a:t>The school meets the needs of challenging learners.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Design Principle #2: Comprehensive Student Support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COMPONENTS:</a:t>
            </a:r>
          </a:p>
          <a:p>
            <a:r>
              <a:rPr lang="en-US" dirty="0" smtClean="0"/>
              <a:t>All adults see themselves as counselors and mentors</a:t>
            </a:r>
          </a:p>
          <a:p>
            <a:r>
              <a:rPr lang="en-US" dirty="0" smtClean="0"/>
              <a:t>All administrators and teachers meet once a week with the same group of students for 1-4 years.</a:t>
            </a:r>
          </a:p>
          <a:p>
            <a:r>
              <a:rPr lang="en-US" dirty="0" smtClean="0"/>
              <a:t>Classes are small.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43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56" y="107576"/>
            <a:ext cx="8591551" cy="1336956"/>
          </a:xfrm>
        </p:spPr>
        <p:txBody>
          <a:bodyPr/>
          <a:lstStyle/>
          <a:p>
            <a:r>
              <a:rPr lang="en-US" sz="3600" dirty="0" smtClean="0"/>
              <a:t>Design Principle #2: Comprehensive Student Support, Cont’d.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Seminars for concurrently enrolled students provide help to “unpack” college-level work, navigate college systems and provide personal and social support.</a:t>
            </a:r>
          </a:p>
          <a:p>
            <a:r>
              <a:rPr lang="en-US" dirty="0" smtClean="0"/>
              <a:t>The school’s guidance office includes at least one professional school counselor; counseling is structured for small groups as well as for individuals. </a:t>
            </a:r>
          </a:p>
        </p:txBody>
      </p:sp>
    </p:spTree>
    <p:extLst>
      <p:ext uri="{BB962C8B-B14F-4D97-AF65-F5344CB8AC3E}">
        <p14:creationId xmlns:p14="http://schemas.microsoft.com/office/powerpoint/2010/main" val="25205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8116"/>
            <a:ext cx="8042276" cy="1336956"/>
          </a:xfrm>
        </p:spPr>
        <p:txBody>
          <a:bodyPr/>
          <a:lstStyle/>
          <a:p>
            <a:r>
              <a:rPr lang="en-US" sz="3200" dirty="0" smtClean="0"/>
              <a:t>Design Principle #3: Dynamic High School/College Partnerships – Location, Collaboration &amp; Organizational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08737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COMPONENTS:</a:t>
            </a:r>
          </a:p>
          <a:p>
            <a:r>
              <a:rPr lang="en-US" dirty="0" smtClean="0"/>
              <a:t>A written document is in place that includes agreed understandings with regard to facilities, resources, finances and dual enrollment opportunities.</a:t>
            </a:r>
          </a:p>
          <a:p>
            <a:r>
              <a:rPr lang="en-US" dirty="0" smtClean="0"/>
              <a:t>Student schedules and school calendar are aligned with the college to permit students to take college classes at convenient times. </a:t>
            </a:r>
          </a:p>
          <a:p>
            <a:r>
              <a:rPr lang="en-US" dirty="0" smtClean="0"/>
              <a:t>The high school principal has a role in the college’s governance structure.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06" y="358981"/>
            <a:ext cx="8833592" cy="1336956"/>
          </a:xfrm>
        </p:spPr>
        <p:txBody>
          <a:bodyPr/>
          <a:lstStyle/>
          <a:p>
            <a:r>
              <a:rPr lang="en-US" sz="3000" dirty="0"/>
              <a:t>Design Principle #3: Dynamic High School/College Partnerships – Location, Collaboration &amp; Organizational </a:t>
            </a:r>
            <a:r>
              <a:rPr lang="en-US" sz="3000" dirty="0" smtClean="0"/>
              <a:t>Structure, Cont’d.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113010"/>
            <a:ext cx="8042276" cy="4343400"/>
          </a:xfrm>
        </p:spPr>
        <p:txBody>
          <a:bodyPr/>
          <a:lstStyle/>
          <a:p>
            <a:r>
              <a:rPr lang="en-US" dirty="0" smtClean="0"/>
              <a:t>A collaboration committee of college and high school personnel advises on school implementation.</a:t>
            </a:r>
          </a:p>
          <a:p>
            <a:r>
              <a:rPr lang="en-US" dirty="0" smtClean="0"/>
              <a:t>There is a highly placed liaison at the college.</a:t>
            </a:r>
          </a:p>
          <a:p>
            <a:r>
              <a:rPr lang="en-US" dirty="0" smtClean="0"/>
              <a:t>All students take college classes for dual enrollment and have the opportunity to earn 30 college credits at no cost to the student.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Welcome MCNC Member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Schools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&amp; Friends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8758" y="1587500"/>
            <a:ext cx="8985242" cy="4728034"/>
          </a:xfrm>
          <a:prstGeom prst="rect">
            <a:avLst/>
          </a:prstGeom>
          <a:extLst/>
        </p:spPr>
        <p:txBody>
          <a:bodyPr vert="horz" lIns="91440" tIns="45720" rIns="91440" bIns="45720" numCol="2" rtlCol="0" anchor="t" anchorCtr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/>
              <a:buNone/>
              <a:defRPr/>
            </a:pPr>
            <a:r>
              <a:rPr lang="en-US" sz="8000" b="1" i="1" u="sng" dirty="0" smtClean="0">
                <a:solidFill>
                  <a:srgbClr val="FF0000"/>
                </a:solidFill>
                <a:cs typeface="Times New Roman"/>
              </a:rPr>
              <a:t>Member Schools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Academy of Health Sciences          </a:t>
            </a:r>
            <a:endParaRPr lang="en-US" sz="6400" b="1" dirty="0" smtClean="0">
              <a:solidFill>
                <a:srgbClr val="FF0000"/>
              </a:solidFill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err="1" smtClean="0">
                <a:solidFill>
                  <a:srgbClr val="000000"/>
                </a:solidFill>
                <a:ea typeface="Lucida Grande"/>
                <a:cs typeface="Times New Roman"/>
              </a:rPr>
              <a:t>Brashier</a:t>
            </a: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 MC Charter 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Brooklyn College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Brooklyn College Academy</a:t>
            </a:r>
            <a:endParaRPr lang="en-US" sz="6400" b="1" dirty="0" smtClean="0">
              <a:solidFill>
                <a:srgbClr val="FF0000"/>
              </a:solidFill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Career Education Center MC Denver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East Early College High School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Edgecombe Early College HS</a:t>
            </a: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Genesee Early College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Greer MC Charter 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Harbor Teacher Preparation Academy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Henry Ford Collegiate Academy EC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Henry Ford Early College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Hollis F Price ECHS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Houston Public Schools</a:t>
            </a: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International 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Lake Area New Tech ECHS</a:t>
            </a:r>
          </a:p>
          <a:p>
            <a:pPr algn="l">
              <a:buFont typeface="Arial" charset="0"/>
              <a:buNone/>
              <a:defRPr/>
            </a:pP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Arial" charset="0"/>
              <a:buNone/>
              <a:defRPr/>
            </a:pP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Arial" charset="0"/>
              <a:buNone/>
              <a:defRPr/>
            </a:pP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Lassiter ECHS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err="1" smtClean="0">
                <a:solidFill>
                  <a:srgbClr val="000000"/>
                </a:solidFill>
                <a:ea typeface="Calibri"/>
                <a:cs typeface="Calibri"/>
              </a:rPr>
              <a:t>LeMoyne</a:t>
            </a: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-Owen College</a:t>
            </a: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MCHS @ Christian Brothers University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MCHS @ LaGuardia Community College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MCHS @ Santa Ana College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Middle Early College HS @ Buffalo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Mott Middle College 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North Houston Early College 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Nova Academy Early College High School</a:t>
            </a: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Olive-Harvey MCHS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OTC Middle College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Prime Prep Academy</a:t>
            </a: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Lucida Grande"/>
                <a:cs typeface="Times New Roman"/>
              </a:rPr>
              <a:t>Shelby County Schools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The Charles School</a:t>
            </a:r>
            <a:endParaRPr lang="en-US" sz="6400" b="1" dirty="0" smtClean="0">
              <a:solidFill>
                <a:srgbClr val="000000"/>
              </a:solidFill>
              <a:ea typeface="Lucida Grande"/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chemeClr val="tx1"/>
                </a:solidFill>
                <a:cs typeface="Times New Roman"/>
              </a:rPr>
              <a:t>Truckee Meadows Community College 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6400" b="1" dirty="0" smtClean="0">
                <a:solidFill>
                  <a:srgbClr val="000000"/>
                </a:solidFill>
                <a:ea typeface="Calibri"/>
                <a:cs typeface="Calibri"/>
              </a:rPr>
              <a:t>Truman Middle College Alternative HS</a:t>
            </a:r>
            <a:r>
              <a:rPr lang="en-US" sz="6400" b="1" dirty="0" smtClean="0">
                <a:cs typeface="Times New Roman"/>
              </a:rPr>
              <a:t> </a:t>
            </a:r>
          </a:p>
          <a:p>
            <a:pPr algn="l">
              <a:buFont typeface="Arial"/>
              <a:buNone/>
              <a:defRPr/>
            </a:pPr>
            <a:endParaRPr lang="en-US" sz="6400" dirty="0" smtClean="0">
              <a:solidFill>
                <a:srgbClr val="000000"/>
              </a:solidFill>
              <a:latin typeface="Times New Roman"/>
              <a:ea typeface="Lucida Grande"/>
              <a:cs typeface="Times New Roman"/>
            </a:endParaRPr>
          </a:p>
          <a:p>
            <a:pPr algn="l">
              <a:buFont typeface="Arial"/>
              <a:buNone/>
              <a:defRPr/>
            </a:pPr>
            <a:endParaRPr lang="en-US" sz="4800" dirty="0" smtClean="0">
              <a:solidFill>
                <a:srgbClr val="000000"/>
              </a:solidFill>
              <a:latin typeface="Times New Roman"/>
              <a:ea typeface="Lucida Grande"/>
              <a:cs typeface="Times New Roman"/>
            </a:endParaRPr>
          </a:p>
          <a:p>
            <a:pPr algn="l">
              <a:buFont typeface="Arial"/>
              <a:buNone/>
              <a:defRPr/>
            </a:pPr>
            <a:endParaRPr lang="en-US" sz="4800" dirty="0" smtClean="0">
              <a:solidFill>
                <a:srgbClr val="000000"/>
              </a:solidFill>
              <a:latin typeface="Times New Roman"/>
              <a:ea typeface="Lucida Grande"/>
              <a:cs typeface="Times New Roman"/>
            </a:endParaRPr>
          </a:p>
          <a:p>
            <a:pPr algn="l">
              <a:buFont typeface="Arial"/>
              <a:buNone/>
              <a:defRPr/>
            </a:pPr>
            <a:endParaRPr lang="en-US" sz="4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buFont typeface="Arial"/>
              <a:buNone/>
              <a:defRPr/>
            </a:pPr>
            <a:endParaRPr lang="en-US" sz="2300" dirty="0" smtClean="0">
              <a:solidFill>
                <a:srgbClr val="000000"/>
              </a:solidFill>
              <a:latin typeface="Times New Roman"/>
              <a:ea typeface="Lucida Grande"/>
              <a:cs typeface="Times New Roman"/>
            </a:endParaRPr>
          </a:p>
          <a:p>
            <a:pPr algn="l">
              <a:buFont typeface="Arial"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algn="l">
              <a:buFont typeface="Arial"/>
              <a:buNone/>
              <a:defRPr/>
            </a:pPr>
            <a:endParaRPr lang="en-US" sz="12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algn="l">
              <a:buFont typeface="Arial"/>
              <a:buNone/>
              <a:defRPr/>
            </a:pP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     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41250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Design Principle #4: A Culture of Continuous Improvement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COMPONENTS:</a:t>
            </a:r>
          </a:p>
          <a:p>
            <a:r>
              <a:rPr lang="en-US" dirty="0" smtClean="0"/>
              <a:t>Data informs school-based decisions regarding pedagogy, school structures and systems. Teachers regularly review each other’s teaching and student work.</a:t>
            </a:r>
          </a:p>
          <a:p>
            <a:r>
              <a:rPr lang="en-US" dirty="0" smtClean="0"/>
              <a:t>Teachers are members of instructional teams that design programs, develop curricula and select classroom materials. Issues of teaching and learning are at the center of all discussions </a:t>
            </a:r>
            <a:r>
              <a:rPr lang="en-US" smtClean="0"/>
              <a:t>and decisions.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099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956912" y="4615240"/>
            <a:ext cx="1283608" cy="491564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 w="3175" cmpd="sng">
            <a:solidFill>
              <a:srgbClr val="99CC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 cmpd="sng">
                <a:solidFill>
                  <a:srgbClr val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13876"/>
              </p:ext>
            </p:extLst>
          </p:nvPr>
        </p:nvGraphicFramePr>
        <p:xfrm>
          <a:off x="257161" y="1512589"/>
          <a:ext cx="8621588" cy="429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4" imgW="12026900" imgH="5994400" progId="Word.Document.12">
                  <p:embed/>
                </p:oleObj>
              </mc:Choice>
              <mc:Fallback>
                <p:oleObj name="Document" r:id="rId4" imgW="12026900" imgH="599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61" y="1512589"/>
                        <a:ext cx="8621588" cy="42968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2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Welcome MCNC Member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Schools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&amp; Friends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9317" y="1735179"/>
            <a:ext cx="8696391" cy="4525963"/>
          </a:xfrm>
          <a:prstGeom prst="rect">
            <a:avLst/>
          </a:prstGeom>
          <a:extLst/>
        </p:spPr>
        <p:txBody>
          <a:bodyPr vert="horz" lIns="91440" tIns="45720" rIns="91440" bIns="45720" numCol="2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None/>
              <a:defRPr/>
            </a:pPr>
            <a:r>
              <a:rPr lang="en-US" sz="2000" b="1" i="1" u="sng" dirty="0" smtClean="0">
                <a:solidFill>
                  <a:srgbClr val="FF0000"/>
                </a:solidFill>
                <a:cs typeface="Times New Roman"/>
              </a:rPr>
              <a:t>I3 Schools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Almont High School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Bark River-Harris High School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Bay de </a:t>
            </a:r>
            <a:r>
              <a:rPr lang="en-US" sz="1600" b="1" dirty="0" err="1" smtClean="0">
                <a:solidFill>
                  <a:srgbClr val="000000"/>
                </a:solidFill>
                <a:ea typeface="Calibri"/>
                <a:cs typeface="Calibri"/>
              </a:rPr>
              <a:t>Noc</a:t>
            </a: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 Community College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Bridgeport Public Schools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Carman-Ainsworth Community Schools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Clio Area High School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Clio Area School District-Carter MS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Delta-Schoolcraft ISD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Dryden High School</a:t>
            </a:r>
            <a:endParaRPr lang="en-US" sz="1600" b="1" dirty="0" smtClean="0">
              <a:solidFill>
                <a:srgbClr val="FF0000"/>
              </a:solidFill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Escanaba High School</a:t>
            </a:r>
          </a:p>
          <a:p>
            <a:pPr algn="l">
              <a:buFont typeface="Wingdings" charset="2"/>
              <a:buChar char="v"/>
              <a:defRPr/>
            </a:pPr>
            <a:endParaRPr lang="en-US" sz="16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algn="l">
              <a:buFont typeface="Wingdings" charset="2"/>
              <a:buChar char="v"/>
              <a:defRPr/>
            </a:pPr>
            <a:endParaRPr lang="en-US" sz="16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algn="l">
              <a:buFont typeface="Wingdings" charset="2"/>
              <a:buChar char="v"/>
              <a:defRPr/>
            </a:pPr>
            <a:endParaRPr lang="en-US" sz="16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algn="l">
              <a:defRPr/>
            </a:pPr>
            <a:endParaRPr lang="en-US" sz="16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algn="l">
              <a:defRPr/>
            </a:pPr>
            <a:endParaRPr lang="en-US" sz="16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Genesee ISD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Gladstone Area Schools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err="1" smtClean="0">
                <a:solidFill>
                  <a:srgbClr val="000000"/>
                </a:solidFill>
                <a:ea typeface="Calibri"/>
                <a:cs typeface="Calibri"/>
              </a:rPr>
              <a:t>Gulfton</a:t>
            </a: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 Middle College High School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Imlay City Community Schools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Lapeer ISD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Nah </a:t>
            </a:r>
            <a:r>
              <a:rPr lang="en-US" sz="1600" b="1" dirty="0" err="1" smtClean="0">
                <a:solidFill>
                  <a:srgbClr val="000000"/>
                </a:solidFill>
                <a:ea typeface="Calibri"/>
                <a:cs typeface="Calibri"/>
              </a:rPr>
              <a:t>Tah</a:t>
            </a: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ea typeface="Calibri"/>
                <a:cs typeface="Calibri"/>
              </a:rPr>
              <a:t>Wahsh</a:t>
            </a: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 Public School Academy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North Branch High School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Washtenaw ISD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Ypsilanti Community High School</a:t>
            </a:r>
          </a:p>
          <a:p>
            <a:pPr algn="l">
              <a:buFont typeface="Arial" charset="0"/>
              <a:buNone/>
              <a:defRPr/>
            </a:pPr>
            <a:endParaRPr lang="en-US" sz="14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Wingdings" charset="2"/>
              <a:buChar char="v"/>
              <a:defRPr/>
            </a:pPr>
            <a:endParaRPr lang="en-US" sz="10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algn="l">
              <a:buFont typeface="Wingdings" charset="2"/>
              <a:buChar char="v"/>
              <a:defRPr/>
            </a:pPr>
            <a:endParaRPr lang="en-US" sz="1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3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Welcome MCNC Member </a:t>
            </a: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Schools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&amp; Friends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/>
              <a:buNone/>
              <a:defRPr/>
            </a:pPr>
            <a:r>
              <a:rPr lang="en-US" sz="2000" b="1" i="1" u="sng" dirty="0" smtClean="0">
                <a:solidFill>
                  <a:srgbClr val="FF0000"/>
                </a:solidFill>
                <a:cs typeface="Times New Roman"/>
              </a:rPr>
              <a:t>Friends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Advanced Virtual Academy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Alternative Education Center, Chino Valley USD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err="1" smtClean="0">
                <a:solidFill>
                  <a:srgbClr val="000000"/>
                </a:solidFill>
                <a:ea typeface="Calibri"/>
                <a:cs typeface="Calibri"/>
              </a:rPr>
              <a:t>Dulpin</a:t>
            </a: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 County Schools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Legacy Early College Charter HS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MC </a:t>
            </a:r>
            <a:r>
              <a:rPr lang="en-US" sz="1600" b="1" dirty="0" err="1" smtClean="0">
                <a:solidFill>
                  <a:srgbClr val="000000"/>
                </a:solidFill>
                <a:ea typeface="Calibri"/>
                <a:cs typeface="Calibri"/>
              </a:rPr>
              <a:t>Fraga</a:t>
            </a:r>
            <a:endParaRPr lang="en-US" sz="16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err="1" smtClean="0">
                <a:solidFill>
                  <a:srgbClr val="000000"/>
                </a:solidFill>
                <a:ea typeface="Calibri"/>
                <a:cs typeface="Calibri"/>
              </a:rPr>
              <a:t>Milby</a:t>
            </a: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 High School/Houston ISD</a:t>
            </a:r>
          </a:p>
          <a:p>
            <a:pPr algn="l">
              <a:buFont typeface="Wingdings" charset="2"/>
              <a:buChar char="v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Calibri"/>
                <a:cs typeface="Calibri"/>
              </a:rPr>
              <a:t>Richland One Middle College</a:t>
            </a:r>
            <a:endParaRPr lang="en-US" sz="1600" b="1" dirty="0" smtClean="0">
              <a:cs typeface="Times New Roman"/>
            </a:endParaRPr>
          </a:p>
          <a:p>
            <a:pPr algn="l">
              <a:buFont typeface="Wingdings" charset="2"/>
              <a:buChar char="v"/>
              <a:defRPr/>
            </a:pPr>
            <a:endParaRPr lang="en-US" sz="1400" b="1" dirty="0" smtClean="0">
              <a:solidFill>
                <a:srgbClr val="000000"/>
              </a:solidFill>
              <a:latin typeface="Times New Roman"/>
              <a:ea typeface="Lucida Grande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84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Jersey City Hyatt Regency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in High School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2006-2013</a:t>
            </a:r>
            <a:br>
              <a:rPr lang="en-US" b="1" dirty="0" smtClean="0"/>
            </a:br>
            <a:r>
              <a:rPr lang="en-US" b="1" dirty="0" smtClean="0"/>
              <a:t>Graduating Class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College Participation &amp; Performance in High School</a:t>
            </a:r>
            <a:br>
              <a:rPr lang="en-US" dirty="0" smtClean="0"/>
            </a:br>
            <a:r>
              <a:rPr lang="en-US" dirty="0" smtClean="0"/>
              <a:t>(MCNC Data Project Schools)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55" y="427038"/>
            <a:ext cx="4610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01752" y="418179"/>
            <a:ext cx="8534400" cy="98470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MCNC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872418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NCREST, revised April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Percent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Course-Taking Students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908650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NCREST, revised April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2504" y="6320328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</a:t>
            </a:r>
            <a:r>
              <a:rPr lang="en-US" sz="1000" dirty="0"/>
              <a:t> Graduating Class = 12th Graders. 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4060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College Credits Earned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933720"/>
              </p:ext>
            </p:extLst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NCREST, revised April 2014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620609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</a:t>
            </a:r>
            <a:r>
              <a:rPr lang="en-US" sz="1000" dirty="0"/>
              <a:t> Graduating Class = 12th Graders. </a:t>
            </a:r>
            <a:endParaRPr lang="en-US" sz="1000" dirty="0" smtClean="0"/>
          </a:p>
          <a:p>
            <a:r>
              <a:rPr lang="en-US" sz="1000" dirty="0" smtClean="0"/>
              <a:t>College data are cumulative for all years in </a:t>
            </a:r>
          </a:p>
          <a:p>
            <a:r>
              <a:rPr lang="en-US" sz="1000" dirty="0" smtClean="0"/>
              <a:t>which students were enrolled in high school.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3518</TotalTime>
  <Words>891</Words>
  <Application>Microsoft Office PowerPoint</Application>
  <PresentationFormat>On-screen Show (4:3)</PresentationFormat>
  <Paragraphs>197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Breeze</vt:lpstr>
      <vt:lpstr>Document</vt:lpstr>
      <vt:lpstr>Welcome MCNC Member Schools &amp; Friends</vt:lpstr>
      <vt:lpstr>Welcome MCNC Member  Schools &amp; Friends</vt:lpstr>
      <vt:lpstr>Welcome MCNC Member  Schools &amp; Friends</vt:lpstr>
      <vt:lpstr>Welcome MCNC Member  Schools &amp; Friends</vt:lpstr>
      <vt:lpstr>Jersey City Hyatt Regency</vt:lpstr>
      <vt:lpstr>PowerPoint Presentation</vt:lpstr>
      <vt:lpstr>Number of MCNC Data Project Schools</vt:lpstr>
      <vt:lpstr>Percent of College Course-Taking Students</vt:lpstr>
      <vt:lpstr>Average College Credits Earned</vt:lpstr>
      <vt:lpstr>Average College GPA</vt:lpstr>
      <vt:lpstr>2013 Graduates</vt:lpstr>
      <vt:lpstr>2013 Graduates</vt:lpstr>
      <vt:lpstr>PowerPoint Presentation</vt:lpstr>
      <vt:lpstr>Design Principle #1: College Focused Academic Program </vt:lpstr>
      <vt:lpstr>Design Principle #1: College Focused Academic Program, Cont’d.</vt:lpstr>
      <vt:lpstr>Design Principle #2: Comprehensive Student Support</vt:lpstr>
      <vt:lpstr>Design Principle #2: Comprehensive Student Support, Cont’d.</vt:lpstr>
      <vt:lpstr>Design Principle #3: Dynamic High School/College Partnerships – Location, Collaboration &amp; Organizational Structure</vt:lpstr>
      <vt:lpstr>Design Principle #3: Dynamic High School/College Partnerships – Location, Collaboration &amp; Organizational Structure, Cont’d.</vt:lpstr>
      <vt:lpstr>Design Principle #4: A Culture of Continuous Improvement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Bratt</dc:creator>
  <cp:lastModifiedBy>Columbia University</cp:lastModifiedBy>
  <cp:revision>16</cp:revision>
  <dcterms:created xsi:type="dcterms:W3CDTF">2014-06-25T01:00:54Z</dcterms:created>
  <dcterms:modified xsi:type="dcterms:W3CDTF">2014-07-25T18:41:02Z</dcterms:modified>
</cp:coreProperties>
</file>