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6"/>
  </p:notesMasterIdLst>
  <p:handoutMasterIdLst>
    <p:handoutMasterId r:id="rId37"/>
  </p:handoutMasterIdLst>
  <p:sldIdLst>
    <p:sldId id="412" r:id="rId2"/>
    <p:sldId id="415" r:id="rId3"/>
    <p:sldId id="446" r:id="rId4"/>
    <p:sldId id="447" r:id="rId5"/>
    <p:sldId id="448" r:id="rId6"/>
    <p:sldId id="449" r:id="rId7"/>
    <p:sldId id="450" r:id="rId8"/>
    <p:sldId id="451" r:id="rId9"/>
    <p:sldId id="452" r:id="rId10"/>
    <p:sldId id="453" r:id="rId11"/>
    <p:sldId id="454"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8" r:id="rId26"/>
    <p:sldId id="469" r:id="rId27"/>
    <p:sldId id="470" r:id="rId28"/>
    <p:sldId id="471" r:id="rId29"/>
    <p:sldId id="472" r:id="rId30"/>
    <p:sldId id="473" r:id="rId31"/>
    <p:sldId id="474" r:id="rId32"/>
    <p:sldId id="475" r:id="rId33"/>
    <p:sldId id="476" r:id="rId34"/>
    <p:sldId id="44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44"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85j@gmail.com" initials="a" lastIdx="3" clrIdx="0">
    <p:extLst/>
  </p:cmAuthor>
  <p:cmAuthor id="2" name="Jessica Toglia" initials="JMT" lastIdx="1" clrIdx="1">
    <p:extLst/>
  </p:cmAuthor>
  <p:cmAuthor id="3" name="Jessica Toglia" initials="JMT [2]"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D33"/>
    <a:srgbClr val="8FCC17"/>
    <a:srgbClr val="169FEC"/>
    <a:srgbClr val="C1005E"/>
    <a:srgbClr val="062C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28"/>
    <p:restoredTop sz="95958"/>
  </p:normalViewPr>
  <p:slideViewPr>
    <p:cSldViewPr>
      <p:cViewPr varScale="1">
        <p:scale>
          <a:sx n="102" d="100"/>
          <a:sy n="102" d="100"/>
        </p:scale>
        <p:origin x="192" y="720"/>
      </p:cViewPr>
      <p:guideLst>
        <p:guide orient="horz" pos="2544"/>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4-13T14:05:28.269" idx="1">
    <p:pos x="5952" y="-432"/>
    <p:text>Title block is an image, so I can't edit the title text -- new image needs to be made by designer.</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06EE0A-1254-4C52-8A0B-D5F781B88956}" type="datetimeFigureOut">
              <a:rPr lang="en-US" smtClean="0"/>
              <a:pPr/>
              <a:t>4/28/17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40D0F-3D65-4720-AEE7-48FCA251A991}" type="slidenum">
              <a:rPr lang="en-US" smtClean="0"/>
              <a:pPr/>
              <a:t>‹#›</a:t>
            </a:fld>
            <a:endParaRPr lang="en-US" dirty="0"/>
          </a:p>
        </p:txBody>
      </p:sp>
    </p:spTree>
    <p:extLst>
      <p:ext uri="{BB962C8B-B14F-4D97-AF65-F5344CB8AC3E}">
        <p14:creationId xmlns:p14="http://schemas.microsoft.com/office/powerpoint/2010/main" val="1337203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523504-E3ED-4DCB-827A-E1EB6EEB3900}" type="datetimeFigureOut">
              <a:rPr lang="en-US" smtClean="0"/>
              <a:pPr/>
              <a:t>4/28/17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72FD20-D6D1-454D-94C1-F47770CEED24}" type="slidenum">
              <a:rPr lang="en-US" smtClean="0"/>
              <a:pPr/>
              <a:t>‹#›</a:t>
            </a:fld>
            <a:endParaRPr lang="en-US" dirty="0"/>
          </a:p>
        </p:txBody>
      </p:sp>
    </p:spTree>
    <p:extLst>
      <p:ext uri="{BB962C8B-B14F-4D97-AF65-F5344CB8AC3E}">
        <p14:creationId xmlns:p14="http://schemas.microsoft.com/office/powerpoint/2010/main" val="20971769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C539C8-073B-4103-A7E2-4FA18B41DAA9}" type="slidenum">
              <a:rPr lang="en-US" smtClean="0"/>
              <a:pPr/>
              <a:t>34</a:t>
            </a:fld>
            <a:endParaRPr lang="en-US"/>
          </a:p>
        </p:txBody>
      </p:sp>
    </p:spTree>
    <p:extLst>
      <p:ext uri="{BB962C8B-B14F-4D97-AF65-F5344CB8AC3E}">
        <p14:creationId xmlns:p14="http://schemas.microsoft.com/office/powerpoint/2010/main" val="32342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endParaRPr lang="en-US" dirty="0"/>
          </a:p>
        </p:txBody>
      </p:sp>
      <p:sp>
        <p:nvSpPr>
          <p:cNvPr id="17" name="Footer Placeholder 16"/>
          <p:cNvSpPr>
            <a:spLocks noGrp="1"/>
          </p:cNvSpPr>
          <p:nvPr>
            <p:ph type="ftr" sz="quarter" idx="11"/>
          </p:nvPr>
        </p:nvSpPr>
        <p:spPr>
          <a:xfrm>
            <a:off x="2085393" y="236538"/>
            <a:ext cx="5867400" cy="365125"/>
          </a:xfrm>
          <a:prstGeom prst="rect">
            <a:avLst/>
          </a:prstGeo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a:prstGeom prst="rect">
            <a:avLst/>
          </a:prstGeom>
        </p:spPr>
        <p:txBody>
          <a:bodyPr/>
          <a:lstStyle>
            <a:lvl1pPr>
              <a:defRPr>
                <a:solidFill>
                  <a:schemeClr val="tx2"/>
                </a:solidFill>
              </a:defRPr>
            </a:lvl1pPr>
          </a:lstStyle>
          <a:p>
            <a:fld id="{2AEF2BAA-794D-43E8-BC43-77510117320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p>
            <a:fld id="{2AEF2BAA-794D-43E8-BC43-7751011732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57201" y="6248207"/>
            <a:ext cx="5573483" cy="365125"/>
          </a:xfrm>
          <a:prstGeom prst="rect">
            <a:avLst/>
          </a:prstGeo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a:prstGeom prst="rect">
            <a:avLst/>
          </a:prstGeom>
        </p:spPr>
        <p:txBody>
          <a:bodyPr/>
          <a:lstStyle/>
          <a:p>
            <a:fld id="{2AEF2BAA-794D-43E8-BC43-77510117320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0" y="6248400"/>
            <a:ext cx="26670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609600" y="6248206"/>
            <a:ext cx="5421083"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0" y="1272222"/>
            <a:ext cx="533400" cy="244476"/>
          </a:xfrm>
          <a:prstGeom prst="rect">
            <a:avLst/>
          </a:prstGeom>
        </p:spPr>
        <p:txBody>
          <a:bodyPr/>
          <a:lstStyle>
            <a:lvl1pPr>
              <a:defRPr/>
            </a:lvl1pPr>
          </a:lstStyle>
          <a:p>
            <a:pPr>
              <a:defRPr/>
            </a:pPr>
            <a:fld id="{8E8351D0-7497-406F-A8F6-E1CAB8FA1583}" type="slidenum">
              <a:rPr lang="en-US"/>
              <a:pPr>
                <a:defRPr/>
              </a:pPr>
              <a:t>‹#›</a:t>
            </a:fld>
            <a:endParaRPr lang="en-US"/>
          </a:p>
        </p:txBody>
      </p:sp>
    </p:spTree>
    <p:extLst>
      <p:ext uri="{BB962C8B-B14F-4D97-AF65-F5344CB8AC3E}">
        <p14:creationId xmlns:p14="http://schemas.microsoft.com/office/powerpoint/2010/main" val="247999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6" name="Slide Number Placeholder 5"/>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2AEF2BAA-794D-43E8-BC43-775101173209}"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a:xfrm>
            <a:off x="6096000" y="6248400"/>
            <a:ext cx="2667000" cy="365125"/>
          </a:xfrm>
          <a:prstGeom prst="rect">
            <a:avLst/>
          </a:prstGeom>
        </p:spPr>
        <p:txBody>
          <a:bodyPr/>
          <a:lstStyle/>
          <a:p>
            <a:endParaRPr lang="en-US" dirty="0"/>
          </a:p>
        </p:txBody>
      </p:sp>
      <p:sp>
        <p:nvSpPr>
          <p:cNvPr id="13" name="Slide Number Placeholder 12"/>
          <p:cNvSpPr>
            <a:spLocks noGrp="1"/>
          </p:cNvSpPr>
          <p:nvPr>
            <p:ph type="sldNum" sz="quarter" idx="11"/>
          </p:nvPr>
        </p:nvSpPr>
        <p:spPr>
          <a:xfrm>
            <a:off x="0" y="1752600"/>
            <a:ext cx="1295400" cy="701676"/>
          </a:xfrm>
          <a:prstGeom prst="rect">
            <a:avLst/>
          </a:prstGeom>
        </p:spPr>
        <p:txBody>
          <a:bodyPr>
            <a:noAutofit/>
          </a:bodyPr>
          <a:lstStyle>
            <a:lvl1pPr>
              <a:defRPr sz="2400">
                <a:solidFill>
                  <a:srgbClr val="FFFFFF"/>
                </a:solidFill>
              </a:defRPr>
            </a:lvl1pPr>
          </a:lstStyle>
          <a:p>
            <a:fld id="{2AEF2BAA-794D-43E8-BC43-775101173209}" type="slidenum">
              <a:rPr lang="en-US" smtClean="0"/>
              <a:pPr/>
              <a:t>‹#›</a:t>
            </a:fld>
            <a:endParaRPr lang="en-US" dirty="0"/>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a:xfrm>
            <a:off x="6096000" y="6248400"/>
            <a:ext cx="2667000" cy="365125"/>
          </a:xfrm>
          <a:prstGeom prst="rect">
            <a:avLst/>
          </a:prstGeom>
        </p:spPr>
        <p:txBody>
          <a:bodyPr rtlCol="0"/>
          <a:lstStyle/>
          <a:p>
            <a:endParaRPr lang="en-US" dirty="0"/>
          </a:p>
        </p:txBody>
      </p:sp>
      <p:sp>
        <p:nvSpPr>
          <p:cNvPr id="12" name="Slide Number Placeholder 11"/>
          <p:cNvSpPr>
            <a:spLocks noGrp="1"/>
          </p:cNvSpPr>
          <p:nvPr>
            <p:ph type="sldNum" sz="quarter" idx="16"/>
          </p:nvPr>
        </p:nvSpPr>
        <p:spPr>
          <a:xfrm>
            <a:off x="0" y="1272222"/>
            <a:ext cx="533400" cy="244476"/>
          </a:xfrm>
          <a:prstGeom prst="rect">
            <a:avLst/>
          </a:prstGeom>
        </p:spPr>
        <p:txBody>
          <a:bodyPr rtlCol="0"/>
          <a:lstStyle/>
          <a:p>
            <a:fld id="{2AEF2BAA-794D-43E8-BC43-775101173209}" type="slidenum">
              <a:rPr lang="en-US" smtClean="0"/>
              <a:pPr/>
              <a:t>‹#›</a:t>
            </a:fld>
            <a:endParaRPr lang="en-US" dirty="0"/>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a:xfrm>
            <a:off x="6096000" y="6248400"/>
            <a:ext cx="26670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2AEF2BAA-794D-43E8-BC43-77510117320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2AEF2BAA-794D-43E8-BC43-775101173209}"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306" y="-1"/>
            <a:ext cx="9143694" cy="80679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a:xfrm>
            <a:off x="6096000" y="6248400"/>
            <a:ext cx="26670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0" y="1272222"/>
            <a:ext cx="533400" cy="244476"/>
          </a:xfrm>
          <a:prstGeom prst="rect">
            <a:avLst/>
          </a:prstGeom>
        </p:spPr>
        <p:txBody>
          <a:bodyPr/>
          <a:lstStyle>
            <a:lvl1pPr>
              <a:defRPr>
                <a:solidFill>
                  <a:srgbClr val="FFFFFF"/>
                </a:solidFill>
              </a:defRPr>
            </a:lvl1pPr>
          </a:lstStyle>
          <a:p>
            <a:fld id="{2AEF2BAA-794D-43E8-BC43-775101173209}" type="slidenum">
              <a:rPr lang="en-US" smtClean="0"/>
              <a:pPr/>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a:prstGeom prst="rect">
            <a:avLst/>
          </a:prstGeom>
        </p:spPr>
        <p:txBody>
          <a:bodyPr rtlCol="0"/>
          <a:lstStyle/>
          <a:p>
            <a:endParaRPr lang="en-US" dirty="0"/>
          </a:p>
        </p:txBody>
      </p:sp>
      <p:sp>
        <p:nvSpPr>
          <p:cNvPr id="13" name="Slide Number Placeholder 12"/>
          <p:cNvSpPr>
            <a:spLocks noGrp="1"/>
          </p:cNvSpPr>
          <p:nvPr>
            <p:ph type="sldNum" sz="quarter" idx="11"/>
          </p:nvPr>
        </p:nvSpPr>
        <p:spPr>
          <a:xfrm>
            <a:off x="0" y="4667249"/>
            <a:ext cx="1447800" cy="663578"/>
          </a:xfrm>
          <a:prstGeom prst="rect">
            <a:avLst/>
          </a:prstGeom>
        </p:spPr>
        <p:txBody>
          <a:bodyPr rtlCol="0"/>
          <a:lstStyle>
            <a:lvl1pPr>
              <a:defRPr sz="2800"/>
            </a:lvl1pPr>
          </a:lstStyle>
          <a:p>
            <a:fld id="{2AEF2BAA-794D-43E8-BC43-775101173209}"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a:prstGeom prst="rect">
            <a:avLst/>
          </a:prstGeo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a:t>Click icon to add picture</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10" name="Picture 9"/>
          <p:cNvPicPr>
            <a:picLocks noChangeAspect="1"/>
          </p:cNvPicPr>
          <p:nvPr userDrawn="1"/>
        </p:nvPicPr>
        <p:blipFill>
          <a:blip r:embed="rId14"/>
          <a:stretch>
            <a:fillRect/>
          </a:stretch>
        </p:blipFill>
        <p:spPr>
          <a:xfrm>
            <a:off x="306" y="-1"/>
            <a:ext cx="9143694" cy="806797"/>
          </a:xfrm>
          <a:prstGeom prst="rect">
            <a:avLst/>
          </a:prstGeom>
        </p:spPr>
      </p:pic>
      <p:sp>
        <p:nvSpPr>
          <p:cNvPr id="22" name="Title Placeholder 21"/>
          <p:cNvSpPr>
            <a:spLocks noGrp="1"/>
          </p:cNvSpPr>
          <p:nvPr>
            <p:ph type="title"/>
          </p:nvPr>
        </p:nvSpPr>
        <p:spPr>
          <a:xfrm>
            <a:off x="609600" y="228600"/>
            <a:ext cx="8153400" cy="533400"/>
          </a:xfrm>
          <a:prstGeom prst="rect">
            <a:avLst/>
          </a:prstGeom>
        </p:spPr>
        <p:txBody>
          <a:bodyPr vert="horz" anchor="ctr">
            <a:normAutofit/>
          </a:bodyPr>
          <a:lstStyle/>
          <a:p>
            <a:r>
              <a:rPr kumimoji="0" lang="en-US" dirty="0"/>
              <a:t>CLICK TO EDIT MASTER TITLE STYLE</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hf hdr="0" ftr="0" dt="0"/>
  <p:txStyles>
    <p:titleStyle>
      <a:lvl1pPr marL="0" algn="l" defTabSz="914400" rtl="0" eaLnBrk="1" latinLnBrk="0" hangingPunct="1">
        <a:spcBef>
          <a:spcPts val="600"/>
        </a:spcBef>
        <a:spcAft>
          <a:spcPts val="600"/>
        </a:spcAft>
        <a:buNone/>
        <a:defRPr kumimoji="0" lang="en-US" sz="1800" b="1" kern="1200" dirty="0">
          <a:solidFill>
            <a:srgbClr val="3D9D33"/>
          </a:solidFill>
          <a:latin typeface="Interstate-Bold"/>
          <a:ea typeface="+mn-ea"/>
          <a:cs typeface="Interstate-Bold"/>
        </a:defRPr>
      </a:lvl1pPr>
    </p:titleStyle>
    <p:body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comments" Target="../comments/comment1.xml"/><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tiff"/><Relationship Id="rId3" Type="http://schemas.openxmlformats.org/officeDocument/2006/relationships/hyperlink" Target="http://www.womenintrucking.org/truck-stop-director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womenintrucking.or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jff.org/newlensonjobs" TargetMode="External"/><Relationship Id="rId4" Type="http://schemas.openxmlformats.org/officeDocument/2006/relationships/image" Target="../media/image29.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235187"/>
            <a:ext cx="8229600" cy="700192"/>
          </a:xfrm>
          <a:prstGeom prst="rect">
            <a:avLst/>
          </a:prstGeom>
        </p:spPr>
        <p:txBody>
          <a:bodyPr wrap="square">
            <a:spAutoFit/>
          </a:bodyPr>
          <a:lstStyle/>
          <a:p>
            <a:pPr>
              <a:spcBef>
                <a:spcPts val="600"/>
              </a:spcBef>
              <a:spcAft>
                <a:spcPts val="600"/>
              </a:spcAft>
            </a:pPr>
            <a:r>
              <a:rPr lang="en-US" sz="1600" b="1" dirty="0" smtClean="0">
                <a:solidFill>
                  <a:srgbClr val="3D9D33"/>
                </a:solidFill>
                <a:latin typeface="Interstate-Bold"/>
                <a:cs typeface="Interstate-Bold"/>
              </a:rPr>
              <a:t>TOOL 6.4 </a:t>
            </a:r>
          </a:p>
          <a:p>
            <a:pPr>
              <a:spcBef>
                <a:spcPts val="300"/>
              </a:spcBef>
              <a:spcAft>
                <a:spcPts val="600"/>
              </a:spcAft>
            </a:pPr>
            <a:r>
              <a:rPr lang="en-US" sz="1600" b="1" dirty="0">
                <a:solidFill>
                  <a:srgbClr val="3D9D33"/>
                </a:solidFill>
                <a:latin typeface="Interstate-Bold"/>
                <a:cs typeface="Interstate-Bold"/>
              </a:rPr>
              <a:t>Providing Equitable Health and Safety Protection to </a:t>
            </a:r>
            <a:r>
              <a:rPr lang="en-US" sz="1600" b="1" dirty="0" smtClean="0">
                <a:solidFill>
                  <a:srgbClr val="3D9D33"/>
                </a:solidFill>
                <a:latin typeface="Interstate-Bold"/>
                <a:cs typeface="Interstate-Bold"/>
              </a:rPr>
              <a:t>Women: Construction and Trucking</a:t>
            </a:r>
            <a:endParaRPr lang="en-US" sz="1600" b="1" dirty="0">
              <a:solidFill>
                <a:srgbClr val="3D9D33"/>
              </a:solidFill>
              <a:latin typeface="Interstate-Bold"/>
              <a:cs typeface="Interstate-Bold"/>
            </a:endParaRPr>
          </a:p>
        </p:txBody>
      </p:sp>
      <p:sp>
        <p:nvSpPr>
          <p:cNvPr id="12" name="Rectangle 11"/>
          <p:cNvSpPr/>
          <p:nvPr/>
        </p:nvSpPr>
        <p:spPr>
          <a:xfrm>
            <a:off x="0" y="0"/>
            <a:ext cx="9144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828800" y="5257800"/>
            <a:ext cx="5181600" cy="0"/>
          </a:xfrm>
          <a:prstGeom prst="line">
            <a:avLst/>
          </a:prstGeom>
          <a:ln>
            <a:solidFill>
              <a:srgbClr val="062C65"/>
            </a:solidFill>
          </a:ln>
        </p:spPr>
        <p:style>
          <a:lnRef idx="1">
            <a:schemeClr val="accent1"/>
          </a:lnRef>
          <a:fillRef idx="0">
            <a:schemeClr val="accent1"/>
          </a:fillRef>
          <a:effectRef idx="0">
            <a:schemeClr val="accent1"/>
          </a:effectRef>
          <a:fontRef idx="minor">
            <a:schemeClr val="tx1"/>
          </a:fontRef>
        </p:style>
      </p:cxnSp>
      <p:pic>
        <p:nvPicPr>
          <p:cNvPr id="9" name="Picture 8" descr="Grad_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102608"/>
          </a:xfrm>
          <a:prstGeom prst="rect">
            <a:avLst/>
          </a:prstGeom>
        </p:spPr>
      </p:pic>
      <p:sp>
        <p:nvSpPr>
          <p:cNvPr id="11" name="Rectangle 10"/>
          <p:cNvSpPr/>
          <p:nvPr/>
        </p:nvSpPr>
        <p:spPr>
          <a:xfrm>
            <a:off x="457200" y="1905000"/>
            <a:ext cx="8229600" cy="1828800"/>
          </a:xfrm>
          <a:prstGeom prst="rect">
            <a:avLst/>
          </a:prstGeom>
          <a:noFill/>
          <a:ln>
            <a:solidFill>
              <a:srgbClr val="CE8E0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33400" y="1981200"/>
            <a:ext cx="7543800" cy="16764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8229600" y="1981200"/>
            <a:ext cx="380999" cy="16764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09600" y="2209800"/>
            <a:ext cx="7315200" cy="913070"/>
          </a:xfrm>
          <a:prstGeom prst="rect">
            <a:avLst/>
          </a:prstGeom>
          <a:noFill/>
        </p:spPr>
        <p:txBody>
          <a:bodyPr wrap="square" rtlCol="0">
            <a:spAutoFit/>
          </a:bodyPr>
          <a:lstStyle/>
          <a:p>
            <a:r>
              <a:rPr lang="de-DE" sz="4000" b="1" spc="300" baseline="30000" dirty="0">
                <a:solidFill>
                  <a:srgbClr val="0092D2"/>
                </a:solidFill>
                <a:latin typeface="Interstate - bold"/>
                <a:cs typeface="Interstate - bold"/>
              </a:rPr>
              <a:t>ADDING A GENDER LENS TO NONTRADITIONAL JOBS TRAINING</a:t>
            </a:r>
          </a:p>
        </p:txBody>
      </p:sp>
      <p:sp>
        <p:nvSpPr>
          <p:cNvPr id="16" name="TextBox 15"/>
          <p:cNvSpPr txBox="1"/>
          <p:nvPr/>
        </p:nvSpPr>
        <p:spPr>
          <a:xfrm>
            <a:off x="631372" y="3352800"/>
            <a:ext cx="7315200" cy="276999"/>
          </a:xfrm>
          <a:prstGeom prst="rect">
            <a:avLst/>
          </a:prstGeom>
          <a:noFill/>
        </p:spPr>
        <p:txBody>
          <a:bodyPr wrap="square" rtlCol="0">
            <a:spAutoFit/>
          </a:bodyPr>
          <a:lstStyle/>
          <a:p>
            <a:r>
              <a:rPr lang="en-US" spc="300" baseline="30000" dirty="0">
                <a:solidFill>
                  <a:schemeClr val="bg1"/>
                </a:solidFill>
                <a:latin typeface="Interstate-Light"/>
                <a:cs typeface="Interstate-Light"/>
              </a:rPr>
              <a:t>CREATED BY WIDER OPPORTUNITIES FOR WOMEN                                </a:t>
            </a:r>
            <a:endParaRPr lang="en-US" spc="300" baseline="30000" dirty="0" smtClean="0">
              <a:solidFill>
                <a:schemeClr val="bg1"/>
              </a:solidFill>
              <a:latin typeface="Interstate-Light"/>
              <a:cs typeface="Interstate-Light"/>
            </a:endParaRPr>
          </a:p>
        </p:txBody>
      </p:sp>
      <p:sp>
        <p:nvSpPr>
          <p:cNvPr id="18" name="TextBox 17"/>
          <p:cNvSpPr txBox="1"/>
          <p:nvPr/>
        </p:nvSpPr>
        <p:spPr>
          <a:xfrm rot="5400000">
            <a:off x="7529899" y="2680902"/>
            <a:ext cx="1676401" cy="276999"/>
          </a:xfrm>
          <a:prstGeom prst="rect">
            <a:avLst/>
          </a:prstGeom>
          <a:noFill/>
        </p:spPr>
        <p:txBody>
          <a:bodyPr wrap="square" rtlCol="0" anchor="ctr" anchorCtr="0">
            <a:spAutoFit/>
          </a:bodyPr>
          <a:lstStyle/>
          <a:p>
            <a:pPr algn="ctr"/>
            <a:r>
              <a:rPr lang="en-US" baseline="30000" dirty="0" smtClean="0">
                <a:solidFill>
                  <a:schemeClr val="bg1"/>
                </a:solidFill>
                <a:latin typeface="Interstate-Light"/>
                <a:cs typeface="Interstate-Light"/>
              </a:rPr>
              <a:t>APRIL 2017</a:t>
            </a:r>
            <a:endParaRPr lang="en-US" baseline="30000" dirty="0">
              <a:solidFill>
                <a:schemeClr val="bg1"/>
              </a:solidFill>
              <a:latin typeface="Interstate-Light"/>
              <a:cs typeface="Interstate-Light"/>
            </a:endParaRPr>
          </a:p>
        </p:txBody>
      </p:sp>
      <p:sp>
        <p:nvSpPr>
          <p:cNvPr id="19" name="TextBox 18"/>
          <p:cNvSpPr txBox="1"/>
          <p:nvPr/>
        </p:nvSpPr>
        <p:spPr>
          <a:xfrm>
            <a:off x="609600" y="5334000"/>
            <a:ext cx="7848600" cy="2492990"/>
          </a:xfrm>
          <a:prstGeom prst="rect">
            <a:avLst/>
          </a:prstGeom>
          <a:noFill/>
        </p:spPr>
        <p:txBody>
          <a:bodyPr wrap="square" numCol="2" spcCol="360000" rtlCol="0">
            <a:spAutoFit/>
          </a:bodyPr>
          <a:lstStyle/>
          <a:p>
            <a:r>
              <a:rPr lang="en-US" sz="800" dirty="0">
                <a:latin typeface="Interstate-Light"/>
                <a:cs typeface="Interstate-Light"/>
              </a:rPr>
              <a:t>This tool is part of Adding a Gender Lens to Nontraditional Jobs Training, created by Wider Opportunities for Women for the GreenWays initiative and revised by JFF as part of the Delivering the TDL Workforce initiative. All tools are available online at: http://</a:t>
            </a:r>
            <a:r>
              <a:rPr lang="en-US" sz="800" dirty="0" err="1">
                <a:latin typeface="Interstate-Light"/>
                <a:cs typeface="Interstate-Light"/>
              </a:rPr>
              <a:t>www.jff.org</a:t>
            </a:r>
            <a:r>
              <a:rPr lang="en-US" sz="800" dirty="0">
                <a:latin typeface="Interstate-Light"/>
                <a:cs typeface="Interstate-Light"/>
              </a:rPr>
              <a:t>/</a:t>
            </a:r>
            <a:r>
              <a:rPr lang="en-US" sz="800" dirty="0" smtClean="0">
                <a:latin typeface="Interstate-Light"/>
                <a:cs typeface="Interstate-Light"/>
              </a:rPr>
              <a:t>newlensonjobs.</a:t>
            </a:r>
            <a:r>
              <a:rPr lang="en-US" sz="800" dirty="0">
                <a:latin typeface="Interstate-Light"/>
                <a:cs typeface="Interstate-Light"/>
              </a:rPr>
              <a:t/>
            </a:r>
            <a:br>
              <a:rPr lang="en-US" sz="800" dirty="0">
                <a:latin typeface="Interstate-Light"/>
                <a:cs typeface="Interstate-Light"/>
              </a:rPr>
            </a:br>
            <a:endParaRPr lang="en-US" sz="800" dirty="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endParaRPr lang="en-US" sz="800" dirty="0">
              <a:latin typeface="Interstate-Light"/>
              <a:cs typeface="Interstate-Light"/>
            </a:endParaRPr>
          </a:p>
          <a:p>
            <a:endParaRPr lang="en-US" sz="800" dirty="0" smtClean="0">
              <a:latin typeface="Interstate-Light"/>
              <a:cs typeface="Interstate-Light"/>
            </a:endParaRPr>
          </a:p>
          <a:p>
            <a:r>
              <a:rPr lang="en-US" sz="800" dirty="0" smtClean="0">
                <a:latin typeface="Interstate-Light"/>
                <a:cs typeface="Interstate-Light"/>
              </a:rPr>
              <a:t>Supported </a:t>
            </a:r>
            <a:r>
              <a:rPr lang="en-US" sz="800" dirty="0">
                <a:latin typeface="Interstate-Light"/>
                <a:cs typeface="Interstate-Light"/>
              </a:rPr>
              <a:t>by the Walmart Foundation, Delivering the TDL Workforce expanded high-quality transportation, distribution, and logistics training programs in ten regions and promoted best practices in program design and delivery, employer engagement, and workforce partnership development. GreenWays was supported by grants from the U.S. Department of Labor through Pathways Out of Poverty and the Green Jobs Innovation Fund</a:t>
            </a:r>
            <a:r>
              <a:rPr lang="en-US" sz="800" dirty="0" smtClean="0">
                <a:latin typeface="Interstate-Light"/>
                <a:cs typeface="Interstate-Light"/>
              </a:rPr>
              <a:t>.</a:t>
            </a:r>
            <a:endParaRPr lang="en-US" sz="800" dirty="0">
              <a:latin typeface="Interstate-Light"/>
              <a:cs typeface="Interstate-Light"/>
            </a:endParaRPr>
          </a:p>
          <a:p>
            <a:endParaRPr lang="en-US" sz="800" dirty="0">
              <a:latin typeface="Interstate-Light"/>
              <a:cs typeface="Interstate-Light"/>
            </a:endParaRPr>
          </a:p>
          <a:p>
            <a:endParaRPr lang="en-US" sz="800" dirty="0">
              <a:latin typeface="Interstate-Light"/>
              <a:cs typeface="Interstate-Light"/>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316" y="985256"/>
            <a:ext cx="2263368" cy="635000"/>
          </a:xfrm>
          <a:prstGeom prst="rect">
            <a:avLst/>
          </a:prstGeom>
        </p:spPr>
      </p:pic>
    </p:spTree>
    <p:extLst>
      <p:ext uri="{BB962C8B-B14F-4D97-AF65-F5344CB8AC3E}">
        <p14:creationId xmlns:p14="http://schemas.microsoft.com/office/powerpoint/2010/main" val="2402923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PERSONAL PROTECTIVE EQUIPMENT (PPE)</a:t>
            </a:r>
          </a:p>
        </p:txBody>
      </p:sp>
      <p:sp>
        <p:nvSpPr>
          <p:cNvPr id="6" name="Content Placeholder 5"/>
          <p:cNvSpPr txBox="1">
            <a:spLocks/>
          </p:cNvSpPr>
          <p:nvPr/>
        </p:nvSpPr>
        <p:spPr>
          <a:xfrm>
            <a:off x="304800" y="1066800"/>
            <a:ext cx="40386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smtClean="0"/>
              <a:t>Not </a:t>
            </a:r>
            <a:r>
              <a:rPr lang="en-US" dirty="0"/>
              <a:t>properly designed to fit women’s </a:t>
            </a:r>
            <a:r>
              <a:rPr lang="en-US" dirty="0" smtClean="0"/>
              <a:t>body sizes</a:t>
            </a:r>
            <a:endParaRPr lang="en-US" dirty="0"/>
          </a:p>
          <a:p>
            <a:pPr>
              <a:lnSpc>
                <a:spcPct val="101000"/>
              </a:lnSpc>
              <a:spcBef>
                <a:spcPts val="600"/>
              </a:spcBef>
              <a:spcAft>
                <a:spcPts val="600"/>
              </a:spcAft>
              <a:buClr>
                <a:srgbClr val="C1005E"/>
              </a:buClr>
              <a:buFont typeface="HiraMinProN-W3" charset="-128"/>
              <a:buChar char="＞"/>
            </a:pPr>
            <a:r>
              <a:rPr lang="en-US" dirty="0" smtClean="0"/>
              <a:t>“</a:t>
            </a:r>
            <a:r>
              <a:rPr lang="en-US" dirty="0"/>
              <a:t>One size fits all” means all men, </a:t>
            </a:r>
            <a:r>
              <a:rPr lang="en-US" dirty="0" smtClean="0"/>
              <a:t>women’s sizes </a:t>
            </a:r>
            <a:r>
              <a:rPr lang="en-US" dirty="0"/>
              <a:t>are not just small men’s sizes</a:t>
            </a:r>
          </a:p>
          <a:p>
            <a:pPr>
              <a:lnSpc>
                <a:spcPct val="101000"/>
              </a:lnSpc>
              <a:spcBef>
                <a:spcPts val="600"/>
              </a:spcBef>
              <a:spcAft>
                <a:spcPts val="600"/>
              </a:spcAft>
              <a:buClr>
                <a:srgbClr val="C1005E"/>
              </a:buClr>
              <a:buFont typeface="HiraMinProN-W3" charset="-128"/>
              <a:buChar char="＞"/>
            </a:pPr>
            <a:r>
              <a:rPr lang="en-US" dirty="0" smtClean="0"/>
              <a:t>Poor </a:t>
            </a:r>
            <a:r>
              <a:rPr lang="en-US" dirty="0"/>
              <a:t>fit may mean no fit and </a:t>
            </a:r>
            <a:r>
              <a:rPr lang="en-US" dirty="0" smtClean="0"/>
              <a:t/>
            </a:r>
            <a:br>
              <a:rPr lang="en-US" dirty="0" smtClean="0"/>
            </a:br>
            <a:r>
              <a:rPr lang="en-US" dirty="0" smtClean="0"/>
              <a:t>unworn </a:t>
            </a:r>
            <a:r>
              <a:rPr lang="en-US" dirty="0"/>
              <a:t>PPE</a:t>
            </a:r>
          </a:p>
          <a:p>
            <a:pPr>
              <a:lnSpc>
                <a:spcPct val="101000"/>
              </a:lnSpc>
              <a:spcBef>
                <a:spcPts val="600"/>
              </a:spcBef>
              <a:spcAft>
                <a:spcPts val="600"/>
              </a:spcAft>
              <a:buClr>
                <a:srgbClr val="C1005E"/>
              </a:buClr>
              <a:buFont typeface="HiraMinProN-W3" charset="-128"/>
              <a:buChar char="＞"/>
            </a:pPr>
            <a:r>
              <a:rPr lang="en-US" dirty="0" smtClean="0"/>
              <a:t>Poor </a:t>
            </a:r>
            <a:r>
              <a:rPr lang="en-US" dirty="0"/>
              <a:t>fit compromises protection, </a:t>
            </a:r>
            <a:r>
              <a:rPr lang="en-US" dirty="0" smtClean="0"/>
              <a:t>productivity and </a:t>
            </a:r>
            <a:r>
              <a:rPr lang="en-US" dirty="0"/>
              <a:t>long term health</a:t>
            </a:r>
          </a:p>
          <a:p>
            <a:pPr>
              <a:lnSpc>
                <a:spcPct val="101000"/>
              </a:lnSpc>
              <a:spcBef>
                <a:spcPts val="600"/>
              </a:spcBef>
              <a:spcAft>
                <a:spcPts val="600"/>
              </a:spcAft>
              <a:buClr>
                <a:srgbClr val="C1005E"/>
              </a:buClr>
              <a:buFont typeface="HiraMinProN-W3" charset="-128"/>
              <a:buChar char="＞"/>
            </a:pPr>
            <a:r>
              <a:rPr lang="en-US" dirty="0" smtClean="0"/>
              <a:t>Bad </a:t>
            </a:r>
            <a:r>
              <a:rPr lang="en-US" dirty="0"/>
              <a:t>fit is a safety hazard</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20453" y="1155397"/>
            <a:ext cx="2993469" cy="4485541"/>
          </a:xfrm>
          <a:prstGeom prst="rect">
            <a:avLst/>
          </a:prstGeom>
          <a:noFill/>
          <a:ln w="9525">
            <a:noFill/>
            <a:miter lim="800000"/>
            <a:headEnd/>
            <a:tailEnd/>
          </a:ln>
        </p:spPr>
      </p:pic>
    </p:spTree>
    <p:extLst>
      <p:ext uri="{BB962C8B-B14F-4D97-AF65-F5344CB8AC3E}">
        <p14:creationId xmlns:p14="http://schemas.microsoft.com/office/powerpoint/2010/main" val="15153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PERSONAL PROTECTIVE </a:t>
            </a:r>
            <a:r>
              <a:rPr lang="en-US" b="1" dirty="0" smtClean="0">
                <a:solidFill>
                  <a:srgbClr val="3D9D33"/>
                </a:solidFill>
                <a:latin typeface="Interstate-Bold"/>
                <a:cs typeface="Interstate-Bold"/>
              </a:rPr>
              <a:t>EQUIPMENT</a:t>
            </a:r>
            <a:endParaRPr lang="en-US" b="1" dirty="0">
              <a:solidFill>
                <a:srgbClr val="3D9D33"/>
              </a:solidFill>
              <a:latin typeface="Interstate-Bold"/>
              <a:cs typeface="Interstate-Bold"/>
            </a:endParaRPr>
          </a:p>
        </p:txBody>
      </p:sp>
      <p:sp>
        <p:nvSpPr>
          <p:cNvPr id="6" name="Content Placeholder 5"/>
          <p:cNvSpPr txBox="1">
            <a:spLocks/>
          </p:cNvSpPr>
          <p:nvPr/>
        </p:nvSpPr>
        <p:spPr>
          <a:xfrm>
            <a:off x="304800" y="1066800"/>
            <a:ext cx="35814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01000"/>
              </a:lnSpc>
              <a:spcBef>
                <a:spcPts val="600"/>
              </a:spcBef>
              <a:spcAft>
                <a:spcPts val="600"/>
              </a:spcAft>
              <a:buClr>
                <a:srgbClr val="C1005E"/>
              </a:buClr>
              <a:buNone/>
            </a:pPr>
            <a:r>
              <a:rPr lang="en-US" b="1" dirty="0" smtClean="0">
                <a:solidFill>
                  <a:srgbClr val="3D9D33"/>
                </a:solidFill>
                <a:latin typeface="Interstate-Bold" charset="0"/>
                <a:ea typeface="Interstate-Bold" charset="0"/>
                <a:cs typeface="Interstate-Bold" charset="0"/>
              </a:rPr>
              <a:t>IMPROPERLY-FITTING EQUIPMENT CAN MEAN:</a:t>
            </a:r>
          </a:p>
          <a:p>
            <a:pPr>
              <a:lnSpc>
                <a:spcPct val="101000"/>
              </a:lnSpc>
              <a:spcBef>
                <a:spcPts val="600"/>
              </a:spcBef>
              <a:spcAft>
                <a:spcPts val="600"/>
              </a:spcAft>
              <a:buClr>
                <a:srgbClr val="C1005E"/>
              </a:buClr>
              <a:buFont typeface="HiraMinProN-W3" charset="-128"/>
              <a:buChar char="＞"/>
            </a:pPr>
            <a:r>
              <a:rPr lang="en-US" dirty="0" smtClean="0"/>
              <a:t>Compromised </a:t>
            </a:r>
            <a:r>
              <a:rPr lang="en-US" dirty="0"/>
              <a:t>protection—more risk of exposure</a:t>
            </a:r>
          </a:p>
          <a:p>
            <a:pPr>
              <a:lnSpc>
                <a:spcPct val="101000"/>
              </a:lnSpc>
              <a:spcBef>
                <a:spcPts val="600"/>
              </a:spcBef>
              <a:spcAft>
                <a:spcPts val="600"/>
              </a:spcAft>
              <a:buClr>
                <a:srgbClr val="C1005E"/>
              </a:buClr>
              <a:buFont typeface="HiraMinProN-W3" charset="-128"/>
              <a:buChar char="＞"/>
            </a:pPr>
            <a:r>
              <a:rPr lang="en-US" dirty="0" smtClean="0"/>
              <a:t>Difficulty </a:t>
            </a:r>
            <a:r>
              <a:rPr lang="en-US" dirty="0"/>
              <a:t>in doing certain tasks (e.g., </a:t>
            </a:r>
            <a:r>
              <a:rPr lang="en-US" dirty="0" smtClean="0"/>
              <a:t>jobs requiring </a:t>
            </a:r>
            <a:r>
              <a:rPr lang="en-US" dirty="0"/>
              <a:t>fine, detailed movements)</a:t>
            </a:r>
          </a:p>
          <a:p>
            <a:pPr>
              <a:lnSpc>
                <a:spcPct val="101000"/>
              </a:lnSpc>
              <a:spcBef>
                <a:spcPts val="600"/>
              </a:spcBef>
              <a:spcAft>
                <a:spcPts val="600"/>
              </a:spcAft>
              <a:buClr>
                <a:srgbClr val="C1005E"/>
              </a:buClr>
              <a:buFont typeface="HiraMinProN-W3" charset="-128"/>
              <a:buChar char="＞"/>
            </a:pPr>
            <a:r>
              <a:rPr lang="en-US" dirty="0" smtClean="0"/>
              <a:t>Working </a:t>
            </a:r>
            <a:r>
              <a:rPr lang="en-US" dirty="0"/>
              <a:t>less efficiently: oversized gloves </a:t>
            </a:r>
            <a:r>
              <a:rPr lang="en-US" dirty="0" smtClean="0"/>
              <a:t>may cause </a:t>
            </a:r>
            <a:r>
              <a:rPr lang="en-US" dirty="0"/>
              <a:t>a worker to grasp a tool tighter than </a:t>
            </a:r>
            <a:r>
              <a:rPr lang="en-US" dirty="0" smtClean="0"/>
              <a:t>she should </a:t>
            </a:r>
            <a:r>
              <a:rPr lang="en-US" dirty="0"/>
              <a:t>in order to get a good grip</a:t>
            </a:r>
          </a:p>
          <a:p>
            <a:pPr>
              <a:lnSpc>
                <a:spcPct val="101000"/>
              </a:lnSpc>
              <a:spcBef>
                <a:spcPts val="600"/>
              </a:spcBef>
              <a:spcAft>
                <a:spcPts val="600"/>
              </a:spcAft>
              <a:buClr>
                <a:srgbClr val="C1005E"/>
              </a:buClr>
              <a:buFont typeface="HiraMinProN-W3" charset="-128"/>
              <a:buChar char="＞"/>
            </a:pPr>
            <a:r>
              <a:rPr lang="en-US" dirty="0" smtClean="0"/>
              <a:t>Slower </a:t>
            </a:r>
            <a:r>
              <a:rPr lang="en-US" dirty="0"/>
              <a:t>work (muscular fatigue and </a:t>
            </a:r>
            <a:r>
              <a:rPr lang="en-US" dirty="0" smtClean="0"/>
              <a:t>frequent readjustments </a:t>
            </a:r>
            <a:r>
              <a:rPr lang="en-US" dirty="0"/>
              <a:t>of gloves can slow a </a:t>
            </a:r>
            <a:r>
              <a:rPr lang="en-US" dirty="0" smtClean="0"/>
              <a:t>worker down</a:t>
            </a:r>
            <a:r>
              <a:rPr lang="en-US" dirty="0"/>
              <a:t>)</a:t>
            </a:r>
          </a:p>
          <a:p>
            <a:pPr>
              <a:lnSpc>
                <a:spcPct val="101000"/>
              </a:lnSpc>
              <a:spcBef>
                <a:spcPts val="600"/>
              </a:spcBef>
              <a:spcAft>
                <a:spcPts val="600"/>
              </a:spcAft>
              <a:buClr>
                <a:srgbClr val="C1005E"/>
              </a:buClr>
              <a:buFont typeface="HiraMinProN-W3" charset="-128"/>
              <a:buChar char="＞"/>
            </a:pPr>
            <a:r>
              <a:rPr lang="en-US" dirty="0" smtClean="0"/>
              <a:t>Greater </a:t>
            </a:r>
            <a:r>
              <a:rPr lang="en-US" dirty="0"/>
              <a:t>number of errors</a:t>
            </a:r>
          </a:p>
          <a:p>
            <a:pPr>
              <a:lnSpc>
                <a:spcPct val="101000"/>
              </a:lnSpc>
              <a:spcBef>
                <a:spcPts val="600"/>
              </a:spcBef>
              <a:spcAft>
                <a:spcPts val="600"/>
              </a:spcAft>
              <a:buClr>
                <a:srgbClr val="C1005E"/>
              </a:buClr>
              <a:buFont typeface="HiraMinProN-W3" charset="-128"/>
              <a:buChar char="＞"/>
            </a:pPr>
            <a:r>
              <a:rPr lang="en-US" dirty="0" smtClean="0"/>
              <a:t>Additional </a:t>
            </a:r>
            <a:r>
              <a:rPr lang="en-US" dirty="0"/>
              <a:t>safety risk</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56165" y="1143000"/>
            <a:ext cx="4557758" cy="3048000"/>
          </a:xfrm>
          <a:prstGeom prst="rect">
            <a:avLst/>
          </a:prstGeom>
          <a:noFill/>
          <a:ln w="9525">
            <a:noFill/>
            <a:miter lim="800000"/>
            <a:headEnd/>
            <a:tailEnd/>
          </a:ln>
        </p:spPr>
      </p:pic>
    </p:spTree>
    <p:extLst>
      <p:ext uri="{BB962C8B-B14F-4D97-AF65-F5344CB8AC3E}">
        <p14:creationId xmlns:p14="http://schemas.microsoft.com/office/powerpoint/2010/main" val="1061808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PERSONAL PROTECTIVE </a:t>
            </a:r>
            <a:r>
              <a:rPr lang="en-US" b="1" dirty="0" smtClean="0">
                <a:solidFill>
                  <a:srgbClr val="3D9D33"/>
                </a:solidFill>
                <a:latin typeface="Interstate-Bold"/>
                <a:cs typeface="Interstate-Bold"/>
              </a:rPr>
              <a:t>EQUIPMENT</a:t>
            </a:r>
            <a:endParaRPr lang="en-US" b="1" dirty="0">
              <a:solidFill>
                <a:srgbClr val="3D9D33"/>
              </a:solidFill>
              <a:latin typeface="Interstate-Bold"/>
              <a:cs typeface="Interstate-Bold"/>
            </a:endParaRPr>
          </a:p>
        </p:txBody>
      </p:sp>
      <p:sp>
        <p:nvSpPr>
          <p:cNvPr id="6" name="Content Placeholder 5"/>
          <p:cNvSpPr txBox="1">
            <a:spLocks/>
          </p:cNvSpPr>
          <p:nvPr/>
        </p:nvSpPr>
        <p:spPr>
          <a:xfrm>
            <a:off x="304800" y="1066800"/>
            <a:ext cx="38862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a:t>Studies by NIOSH and the </a:t>
            </a:r>
            <a:r>
              <a:rPr lang="en-US" dirty="0" smtClean="0"/>
              <a:t>U.S. Department </a:t>
            </a:r>
            <a:r>
              <a:rPr lang="en-US" dirty="0"/>
              <a:t>of the Army found </a:t>
            </a:r>
            <a:r>
              <a:rPr lang="en-US" dirty="0" smtClean="0"/>
              <a:t>that most </a:t>
            </a:r>
            <a:r>
              <a:rPr lang="en-US" dirty="0"/>
              <a:t>tools, equipment, and clothing </a:t>
            </a:r>
            <a:r>
              <a:rPr lang="en-US" dirty="0" smtClean="0"/>
              <a:t>are not </a:t>
            </a:r>
            <a:r>
              <a:rPr lang="en-US" dirty="0"/>
              <a:t>designed for a women’s physique.</a:t>
            </a:r>
          </a:p>
          <a:p>
            <a:pPr>
              <a:lnSpc>
                <a:spcPct val="101000"/>
              </a:lnSpc>
              <a:spcBef>
                <a:spcPts val="600"/>
              </a:spcBef>
              <a:spcAft>
                <a:spcPts val="600"/>
              </a:spcAft>
              <a:buClr>
                <a:srgbClr val="C1005E"/>
              </a:buClr>
              <a:buFont typeface="HiraMinProN-W3" charset="-128"/>
              <a:buChar char="＞"/>
            </a:pPr>
            <a:r>
              <a:rPr lang="en-US" dirty="0" smtClean="0"/>
              <a:t>One </a:t>
            </a:r>
            <a:r>
              <a:rPr lang="en-US" dirty="0"/>
              <a:t>survey of manufacturers </a:t>
            </a:r>
            <a:r>
              <a:rPr lang="en-US" dirty="0" smtClean="0"/>
              <a:t>of protective </a:t>
            </a:r>
            <a:r>
              <a:rPr lang="en-US" dirty="0"/>
              <a:t>equipment found that </a:t>
            </a:r>
            <a:r>
              <a:rPr lang="en-US" dirty="0" smtClean="0"/>
              <a:t>only 14</a:t>
            </a:r>
            <a:r>
              <a:rPr lang="en-US" dirty="0"/>
              <a:t>% offered ear, head, and </a:t>
            </a:r>
            <a:r>
              <a:rPr lang="en-US" dirty="0" smtClean="0"/>
              <a:t>face protection </a:t>
            </a:r>
            <a:r>
              <a:rPr lang="en-US" dirty="0"/>
              <a:t>in women’s sizes.</a:t>
            </a:r>
          </a:p>
          <a:p>
            <a:pPr>
              <a:lnSpc>
                <a:spcPct val="101000"/>
              </a:lnSpc>
              <a:spcBef>
                <a:spcPts val="600"/>
              </a:spcBef>
              <a:spcAft>
                <a:spcPts val="600"/>
              </a:spcAft>
              <a:buClr>
                <a:srgbClr val="C1005E"/>
              </a:buClr>
              <a:buFont typeface="HiraMinProN-W3" charset="-128"/>
              <a:buChar char="＞"/>
            </a:pPr>
            <a:r>
              <a:rPr lang="en-US" dirty="0" smtClean="0"/>
              <a:t>59</a:t>
            </a:r>
            <a:r>
              <a:rPr lang="en-US" dirty="0"/>
              <a:t>% of the manufacturers </a:t>
            </a:r>
            <a:r>
              <a:rPr lang="en-US" dirty="0" smtClean="0"/>
              <a:t>surveyed reported </a:t>
            </a:r>
            <a:r>
              <a:rPr lang="en-US" dirty="0"/>
              <a:t>offering foot protection </a:t>
            </a:r>
            <a:r>
              <a:rPr lang="en-US" dirty="0" smtClean="0"/>
              <a:t>in women’s </a:t>
            </a:r>
            <a:r>
              <a:rPr lang="en-US" dirty="0"/>
              <a:t>sizes.</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24400" y="1143000"/>
            <a:ext cx="3958047" cy="2590800"/>
          </a:xfrm>
          <a:prstGeom prst="rect">
            <a:avLst/>
          </a:prstGeom>
          <a:noFill/>
          <a:ln w="9525">
            <a:noFill/>
            <a:miter lim="800000"/>
            <a:headEnd/>
            <a:tailEnd/>
          </a:ln>
        </p:spPr>
      </p:pic>
      <p:sp>
        <p:nvSpPr>
          <p:cNvPr id="7" name="TextBox 6"/>
          <p:cNvSpPr txBox="1"/>
          <p:nvPr/>
        </p:nvSpPr>
        <p:spPr>
          <a:xfrm>
            <a:off x="4724400" y="3886200"/>
            <a:ext cx="3962400" cy="1323439"/>
          </a:xfrm>
          <a:prstGeom prst="rect">
            <a:avLst/>
          </a:prstGeom>
          <a:solidFill>
            <a:srgbClr val="3D9D33"/>
          </a:solidFill>
          <a:ln>
            <a:solidFill>
              <a:schemeClr val="accent1"/>
            </a:solidFill>
          </a:ln>
        </p:spPr>
        <p:txBody>
          <a:bodyPr wrap="square" rtlCol="0" anchor="t" anchorCtr="1">
            <a:spAutoFit/>
          </a:bodyPr>
          <a:lstStyle/>
          <a:p>
            <a:r>
              <a:rPr lang="en-US" sz="1600" dirty="0">
                <a:solidFill>
                  <a:schemeClr val="bg1"/>
                </a:solidFill>
                <a:latin typeface="Interstate-LightItalic" charset="0"/>
                <a:ea typeface="Interstate-LightItalic" charset="0"/>
                <a:cs typeface="Interstate-LightItalic" charset="0"/>
              </a:rPr>
              <a:t>When asked if they could easily find </a:t>
            </a:r>
            <a:r>
              <a:rPr lang="en-US" sz="1600" dirty="0" smtClean="0">
                <a:solidFill>
                  <a:schemeClr val="bg1"/>
                </a:solidFill>
                <a:latin typeface="Interstate-LightItalic" charset="0"/>
                <a:ea typeface="Interstate-LightItalic" charset="0"/>
                <a:cs typeface="Interstate-LightItalic" charset="0"/>
              </a:rPr>
              <a:t>protective clothing </a:t>
            </a:r>
            <a:r>
              <a:rPr lang="en-US" sz="1600" dirty="0">
                <a:solidFill>
                  <a:schemeClr val="bg1"/>
                </a:solidFill>
                <a:latin typeface="Interstate-LightItalic" charset="0"/>
                <a:ea typeface="Interstate-LightItalic" charset="0"/>
                <a:cs typeface="Interstate-LightItalic" charset="0"/>
              </a:rPr>
              <a:t>to fit, 46% of women in the second </a:t>
            </a:r>
            <a:r>
              <a:rPr lang="en-US" sz="1600" dirty="0" smtClean="0">
                <a:solidFill>
                  <a:schemeClr val="bg1"/>
                </a:solidFill>
                <a:latin typeface="Interstate-LightItalic" charset="0"/>
                <a:ea typeface="Interstate-LightItalic" charset="0"/>
                <a:cs typeface="Interstate-LightItalic" charset="0"/>
              </a:rPr>
              <a:t>NIOSH said </a:t>
            </a:r>
            <a:r>
              <a:rPr lang="en-US" sz="1600" dirty="0">
                <a:solidFill>
                  <a:schemeClr val="bg1"/>
                </a:solidFill>
                <a:latin typeface="Interstate-LightItalic" charset="0"/>
                <a:ea typeface="Interstate-LightItalic" charset="0"/>
                <a:cs typeface="Interstate-LightItalic" charset="0"/>
              </a:rPr>
              <a:t>“no” with respect to work shoes and 41% with</a:t>
            </a:r>
          </a:p>
          <a:p>
            <a:r>
              <a:rPr lang="en-US" sz="1600" dirty="0">
                <a:solidFill>
                  <a:schemeClr val="bg1"/>
                </a:solidFill>
                <a:latin typeface="Interstate-LightItalic" charset="0"/>
                <a:ea typeface="Interstate-LightItalic" charset="0"/>
                <a:cs typeface="Interstate-LightItalic" charset="0"/>
              </a:rPr>
              <a:t>respect to finding work gloves</a:t>
            </a:r>
            <a:r>
              <a:rPr lang="en-US" sz="1600" dirty="0" smtClean="0">
                <a:solidFill>
                  <a:schemeClr val="bg1"/>
                </a:solidFill>
                <a:latin typeface="Interstate-LightItalic" charset="0"/>
                <a:ea typeface="Interstate-LightItalic" charset="0"/>
                <a:cs typeface="Interstate-LightItalic" charset="0"/>
              </a:rPr>
              <a:t>.</a:t>
            </a:r>
            <a:endParaRPr lang="en-US" sz="1600" dirty="0">
              <a:solidFill>
                <a:schemeClr val="bg1"/>
              </a:solidFill>
              <a:latin typeface="Interstate-LightItalic" charset="0"/>
              <a:ea typeface="Interstate-LightItalic" charset="0"/>
              <a:cs typeface="Interstate-LightItalic" charset="0"/>
            </a:endParaRPr>
          </a:p>
        </p:txBody>
      </p:sp>
    </p:spTree>
    <p:extLst>
      <p:ext uri="{BB962C8B-B14F-4D97-AF65-F5344CB8AC3E}">
        <p14:creationId xmlns:p14="http://schemas.microsoft.com/office/powerpoint/2010/main" val="1094535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ERGONOMICS</a:t>
            </a:r>
          </a:p>
        </p:txBody>
      </p:sp>
      <p:sp>
        <p:nvSpPr>
          <p:cNvPr id="6" name="Content Placeholder 5"/>
          <p:cNvSpPr txBox="1">
            <a:spLocks/>
          </p:cNvSpPr>
          <p:nvPr/>
        </p:nvSpPr>
        <p:spPr>
          <a:xfrm>
            <a:off x="304800" y="1066800"/>
            <a:ext cx="48006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smtClean="0"/>
              <a:t>Ergonomics </a:t>
            </a:r>
            <a:r>
              <a:rPr lang="en-US" dirty="0"/>
              <a:t>describes finding the “best </a:t>
            </a:r>
            <a:r>
              <a:rPr lang="en-US" dirty="0" smtClean="0"/>
              <a:t>fit” between </a:t>
            </a:r>
            <a:r>
              <a:rPr lang="en-US" dirty="0"/>
              <a:t>the worker and the job conditions</a:t>
            </a:r>
          </a:p>
          <a:p>
            <a:pPr>
              <a:lnSpc>
                <a:spcPct val="101000"/>
              </a:lnSpc>
              <a:spcBef>
                <a:spcPts val="600"/>
              </a:spcBef>
              <a:spcAft>
                <a:spcPts val="600"/>
              </a:spcAft>
              <a:buClr>
                <a:srgbClr val="C1005E"/>
              </a:buClr>
              <a:buFont typeface="HiraMinProN-W3" charset="-128"/>
              <a:buChar char="＞"/>
            </a:pPr>
            <a:r>
              <a:rPr lang="en-US" dirty="0" smtClean="0"/>
              <a:t>Goal </a:t>
            </a:r>
            <a:r>
              <a:rPr lang="en-US" dirty="0"/>
              <a:t>= worker safety, comfort, </a:t>
            </a:r>
            <a:r>
              <a:rPr lang="en-US" dirty="0" smtClean="0"/>
              <a:t>and productivity</a:t>
            </a:r>
            <a:endParaRPr lang="en-US" dirty="0"/>
          </a:p>
          <a:p>
            <a:pPr>
              <a:lnSpc>
                <a:spcPct val="101000"/>
              </a:lnSpc>
              <a:spcBef>
                <a:spcPts val="600"/>
              </a:spcBef>
              <a:spcAft>
                <a:spcPts val="600"/>
              </a:spcAft>
              <a:buClr>
                <a:srgbClr val="C1005E"/>
              </a:buClr>
              <a:buFont typeface="HiraMinProN-W3" charset="-128"/>
              <a:buChar char="＞"/>
            </a:pPr>
            <a:r>
              <a:rPr lang="en-US" dirty="0" smtClean="0"/>
              <a:t>Ergonomic </a:t>
            </a:r>
            <a:r>
              <a:rPr lang="en-US" dirty="0"/>
              <a:t>studies assess the interaction </a:t>
            </a:r>
            <a:r>
              <a:rPr lang="en-US" dirty="0" smtClean="0"/>
              <a:t>of physical </a:t>
            </a:r>
            <a:r>
              <a:rPr lang="en-US" dirty="0"/>
              <a:t>abilities and limitations in </a:t>
            </a:r>
            <a:r>
              <a:rPr lang="en-US" dirty="0" smtClean="0"/>
              <a:t>relation to</a:t>
            </a:r>
            <a:r>
              <a:rPr lang="en-US" dirty="0"/>
              <a:t>:</a:t>
            </a:r>
          </a:p>
          <a:p>
            <a:pPr marL="742950" indent="-309563">
              <a:lnSpc>
                <a:spcPct val="101000"/>
              </a:lnSpc>
              <a:spcBef>
                <a:spcPts val="600"/>
              </a:spcBef>
              <a:spcAft>
                <a:spcPts val="600"/>
              </a:spcAft>
              <a:buClr>
                <a:srgbClr val="C1005E"/>
              </a:buClr>
              <a:buFont typeface="Arial" charset="0"/>
              <a:buChar char="•"/>
            </a:pPr>
            <a:r>
              <a:rPr lang="en-US" dirty="0" smtClean="0"/>
              <a:t>Work </a:t>
            </a:r>
            <a:r>
              <a:rPr lang="en-US" dirty="0"/>
              <a:t>tasks</a:t>
            </a:r>
          </a:p>
          <a:p>
            <a:pPr marL="742950" indent="-309563">
              <a:lnSpc>
                <a:spcPct val="101000"/>
              </a:lnSpc>
              <a:spcBef>
                <a:spcPts val="600"/>
              </a:spcBef>
              <a:spcAft>
                <a:spcPts val="600"/>
              </a:spcAft>
              <a:buClr>
                <a:srgbClr val="C1005E"/>
              </a:buClr>
              <a:buFont typeface="Arial" charset="0"/>
              <a:buChar char="•"/>
            </a:pPr>
            <a:r>
              <a:rPr lang="en-US" dirty="0" smtClean="0"/>
              <a:t>Tools</a:t>
            </a:r>
            <a:r>
              <a:rPr lang="en-US" dirty="0"/>
              <a:t>, equipment, and materials</a:t>
            </a:r>
          </a:p>
          <a:p>
            <a:pPr marL="742950" indent="-309563">
              <a:lnSpc>
                <a:spcPct val="101000"/>
              </a:lnSpc>
              <a:spcBef>
                <a:spcPts val="600"/>
              </a:spcBef>
              <a:spcAft>
                <a:spcPts val="600"/>
              </a:spcAft>
              <a:buClr>
                <a:srgbClr val="C1005E"/>
              </a:buClr>
              <a:buFont typeface="Arial" charset="0"/>
              <a:buChar char="•"/>
            </a:pPr>
            <a:r>
              <a:rPr lang="en-US" dirty="0" smtClean="0"/>
              <a:t>The </a:t>
            </a:r>
            <a:r>
              <a:rPr lang="en-US" dirty="0"/>
              <a:t>job environment</a:t>
            </a:r>
          </a:p>
          <a:p>
            <a:pPr>
              <a:lnSpc>
                <a:spcPct val="101000"/>
              </a:lnSpc>
              <a:spcBef>
                <a:spcPts val="600"/>
              </a:spcBef>
              <a:spcAft>
                <a:spcPts val="600"/>
              </a:spcAft>
              <a:buClr>
                <a:srgbClr val="C1005E"/>
              </a:buClr>
              <a:buFont typeface="HiraMinProN-W3" charset="-128"/>
              <a:buChar char="＞"/>
            </a:pPr>
            <a:r>
              <a:rPr lang="en-US" dirty="0" smtClean="0"/>
              <a:t>Ergonomic </a:t>
            </a:r>
            <a:r>
              <a:rPr lang="en-US" dirty="0"/>
              <a:t>studies in construction </a:t>
            </a:r>
            <a:r>
              <a:rPr lang="en-US" dirty="0" smtClean="0"/>
              <a:t>generally evaluated </a:t>
            </a:r>
            <a:r>
              <a:rPr lang="en-US" dirty="0"/>
              <a:t>only male workers.</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19800" y="1143000"/>
            <a:ext cx="2703979" cy="2895600"/>
          </a:xfrm>
          <a:prstGeom prst="rect">
            <a:avLst/>
          </a:prstGeom>
          <a:noFill/>
          <a:ln w="9525">
            <a:noFill/>
            <a:miter lim="800000"/>
            <a:headEnd/>
            <a:tailEnd/>
          </a:ln>
        </p:spPr>
      </p:pic>
      <p:sp>
        <p:nvSpPr>
          <p:cNvPr id="2" name="TextBox 1"/>
          <p:cNvSpPr txBox="1"/>
          <p:nvPr/>
        </p:nvSpPr>
        <p:spPr>
          <a:xfrm>
            <a:off x="457200" y="5943600"/>
            <a:ext cx="8305800" cy="584775"/>
          </a:xfrm>
          <a:prstGeom prst="rect">
            <a:avLst/>
          </a:prstGeom>
          <a:solidFill>
            <a:srgbClr val="3D9D33"/>
          </a:solidFill>
          <a:ln>
            <a:solidFill>
              <a:schemeClr val="accent1"/>
            </a:solidFill>
          </a:ln>
        </p:spPr>
        <p:txBody>
          <a:bodyPr wrap="square" rtlCol="0" anchor="t" anchorCtr="1">
            <a:spAutoFit/>
          </a:bodyPr>
          <a:lstStyle/>
          <a:p>
            <a:r>
              <a:rPr lang="en-US" sz="1600" dirty="0">
                <a:solidFill>
                  <a:schemeClr val="bg1"/>
                </a:solidFill>
                <a:latin typeface="Interstate-LightItalic" charset="0"/>
                <a:ea typeface="Interstate-LightItalic" charset="0"/>
                <a:cs typeface="Interstate-LightItalic" charset="0"/>
              </a:rPr>
              <a:t>Ergonomic hazards are the most frequently occurring health hazards in construction</a:t>
            </a:r>
          </a:p>
          <a:p>
            <a:r>
              <a:rPr lang="en-US" sz="1600" dirty="0">
                <a:solidFill>
                  <a:schemeClr val="bg1"/>
                </a:solidFill>
                <a:latin typeface="Interstate-LightItalic" charset="0"/>
                <a:ea typeface="Interstate-LightItalic" charset="0"/>
                <a:cs typeface="Interstate-LightItalic" charset="0"/>
              </a:rPr>
              <a:t>and the cause of most injuries.</a:t>
            </a:r>
          </a:p>
        </p:txBody>
      </p:sp>
    </p:spTree>
    <p:extLst>
      <p:ext uri="{BB962C8B-B14F-4D97-AF65-F5344CB8AC3E}">
        <p14:creationId xmlns:p14="http://schemas.microsoft.com/office/powerpoint/2010/main" val="868006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ERGONOMIC HAZARDS: A GENDERED VIEW</a:t>
            </a:r>
          </a:p>
        </p:txBody>
      </p:sp>
      <p:sp>
        <p:nvSpPr>
          <p:cNvPr id="6" name="Content Placeholder 5"/>
          <p:cNvSpPr txBox="1">
            <a:spLocks/>
          </p:cNvSpPr>
          <p:nvPr/>
        </p:nvSpPr>
        <p:spPr>
          <a:xfrm>
            <a:off x="304800" y="1219200"/>
            <a:ext cx="3962400" cy="4953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01000"/>
              </a:lnSpc>
              <a:spcBef>
                <a:spcPts val="600"/>
              </a:spcBef>
              <a:spcAft>
                <a:spcPts val="600"/>
              </a:spcAft>
              <a:buClr>
                <a:srgbClr val="C1005E"/>
              </a:buClr>
              <a:buNone/>
            </a:pPr>
            <a:r>
              <a:rPr lang="en-US" b="1" dirty="0" smtClean="0">
                <a:solidFill>
                  <a:srgbClr val="3D9D33"/>
                </a:solidFill>
                <a:latin typeface="Interstate-Bold" charset="0"/>
                <a:ea typeface="Interstate-Bold" charset="0"/>
                <a:cs typeface="Interstate-Bold" charset="0"/>
              </a:rPr>
              <a:t>GENDER DIFFERENCES:</a:t>
            </a:r>
          </a:p>
          <a:p>
            <a:pPr>
              <a:lnSpc>
                <a:spcPct val="101000"/>
              </a:lnSpc>
              <a:spcBef>
                <a:spcPts val="600"/>
              </a:spcBef>
              <a:spcAft>
                <a:spcPts val="600"/>
              </a:spcAft>
              <a:buClr>
                <a:srgbClr val="C1005E"/>
              </a:buClr>
              <a:buFont typeface="HiraMinProN-W3" charset="-128"/>
              <a:buChar char="＞"/>
            </a:pPr>
            <a:r>
              <a:rPr lang="en-US" dirty="0" smtClean="0"/>
              <a:t>Female </a:t>
            </a:r>
            <a:r>
              <a:rPr lang="en-US" dirty="0"/>
              <a:t>body size and build </a:t>
            </a:r>
            <a:r>
              <a:rPr lang="en-US" dirty="0" smtClean="0"/>
              <a:t>require distinct </a:t>
            </a:r>
            <a:r>
              <a:rPr lang="en-US" dirty="0"/>
              <a:t>techniques for lifting </a:t>
            </a:r>
            <a:r>
              <a:rPr lang="en-US" dirty="0" smtClean="0"/>
              <a:t>and handling </a:t>
            </a:r>
            <a:r>
              <a:rPr lang="en-US" dirty="0"/>
              <a:t>materials and tools</a:t>
            </a:r>
          </a:p>
          <a:p>
            <a:pPr>
              <a:lnSpc>
                <a:spcPct val="101000"/>
              </a:lnSpc>
              <a:spcBef>
                <a:spcPts val="600"/>
              </a:spcBef>
              <a:spcAft>
                <a:spcPts val="600"/>
              </a:spcAft>
              <a:buClr>
                <a:srgbClr val="C1005E"/>
              </a:buClr>
              <a:buFont typeface="HiraMinProN-W3" charset="-128"/>
              <a:buChar char="＞"/>
            </a:pPr>
            <a:r>
              <a:rPr lang="en-US" dirty="0" smtClean="0"/>
              <a:t>The </a:t>
            </a:r>
            <a:r>
              <a:rPr lang="en-US" dirty="0"/>
              <a:t>grips of tools are typically </a:t>
            </a:r>
            <a:r>
              <a:rPr lang="en-US" dirty="0" smtClean="0"/>
              <a:t>too thick</a:t>
            </a:r>
            <a:r>
              <a:rPr lang="en-US" dirty="0"/>
              <a:t>. Tools like pliers require a </a:t>
            </a:r>
            <a:r>
              <a:rPr lang="en-US" dirty="0" smtClean="0"/>
              <a:t>wide grasp </a:t>
            </a:r>
            <a:r>
              <a:rPr lang="en-US" dirty="0"/>
              <a:t>which puts </a:t>
            </a:r>
            <a:r>
              <a:rPr lang="en-US" dirty="0" smtClean="0"/>
              <a:t>inappropriate pressure </a:t>
            </a:r>
            <a:r>
              <a:rPr lang="en-US" dirty="0"/>
              <a:t>on the palm, leading to </a:t>
            </a:r>
            <a:r>
              <a:rPr lang="en-US" dirty="0" smtClean="0"/>
              <a:t>the loss </a:t>
            </a:r>
            <a:r>
              <a:rPr lang="en-US" dirty="0"/>
              <a:t>of functional efficiency</a:t>
            </a:r>
            <a:endParaRPr lang="en-US" sz="1200" i="1" dirty="0"/>
          </a:p>
        </p:txBody>
      </p:sp>
      <p:sp>
        <p:nvSpPr>
          <p:cNvPr id="7" name="Content Placeholder 5"/>
          <p:cNvSpPr txBox="1">
            <a:spLocks/>
          </p:cNvSpPr>
          <p:nvPr/>
        </p:nvSpPr>
        <p:spPr>
          <a:xfrm>
            <a:off x="4784203" y="1219200"/>
            <a:ext cx="3962400" cy="25908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01000"/>
              </a:lnSpc>
              <a:spcBef>
                <a:spcPts val="600"/>
              </a:spcBef>
              <a:spcAft>
                <a:spcPts val="600"/>
              </a:spcAft>
              <a:buClr>
                <a:srgbClr val="C1005E"/>
              </a:buClr>
              <a:buNone/>
            </a:pPr>
            <a:r>
              <a:rPr lang="en-US" b="1" dirty="0" smtClean="0">
                <a:solidFill>
                  <a:srgbClr val="3D9D33"/>
                </a:solidFill>
                <a:latin typeface="Interstate-Bold" charset="0"/>
                <a:ea typeface="Interstate-Bold" charset="0"/>
                <a:cs typeface="Interstate-Bold" charset="0"/>
              </a:rPr>
              <a:t>LEADS TO:</a:t>
            </a:r>
          </a:p>
          <a:p>
            <a:pPr>
              <a:lnSpc>
                <a:spcPct val="101000"/>
              </a:lnSpc>
              <a:spcBef>
                <a:spcPts val="600"/>
              </a:spcBef>
              <a:spcAft>
                <a:spcPts val="600"/>
              </a:spcAft>
              <a:buClr>
                <a:srgbClr val="C1005E"/>
              </a:buClr>
              <a:buFont typeface="HiraMinProN-W3" charset="-128"/>
              <a:buChar char="＞"/>
            </a:pPr>
            <a:r>
              <a:rPr lang="en-US" dirty="0"/>
              <a:t>Heavy, frequent, or awkward lifting</a:t>
            </a:r>
          </a:p>
          <a:p>
            <a:pPr>
              <a:lnSpc>
                <a:spcPct val="101000"/>
              </a:lnSpc>
              <a:spcBef>
                <a:spcPts val="600"/>
              </a:spcBef>
              <a:spcAft>
                <a:spcPts val="600"/>
              </a:spcAft>
              <a:buClr>
                <a:srgbClr val="C1005E"/>
              </a:buClr>
              <a:buFont typeface="HiraMinProN-W3" charset="-128"/>
              <a:buChar char="＞"/>
            </a:pPr>
            <a:r>
              <a:rPr lang="en-US" dirty="0" smtClean="0"/>
              <a:t>Using </a:t>
            </a:r>
            <a:r>
              <a:rPr lang="en-US" dirty="0"/>
              <a:t>excessive force, overexertion</a:t>
            </a:r>
          </a:p>
          <a:p>
            <a:pPr>
              <a:lnSpc>
                <a:spcPct val="101000"/>
              </a:lnSpc>
              <a:spcBef>
                <a:spcPts val="600"/>
              </a:spcBef>
              <a:spcAft>
                <a:spcPts val="600"/>
              </a:spcAft>
              <a:buClr>
                <a:srgbClr val="C1005E"/>
              </a:buClr>
              <a:buFont typeface="HiraMinProN-W3" charset="-128"/>
              <a:buChar char="＞"/>
            </a:pPr>
            <a:r>
              <a:rPr lang="en-US" dirty="0" smtClean="0"/>
              <a:t>Using </a:t>
            </a:r>
            <a:r>
              <a:rPr lang="en-US" dirty="0"/>
              <a:t>wrong tools for the job or </a:t>
            </a:r>
            <a:r>
              <a:rPr lang="en-US" dirty="0" smtClean="0"/>
              <a:t>using tools </a:t>
            </a:r>
            <a:r>
              <a:rPr lang="en-US" dirty="0"/>
              <a:t>improperly</a:t>
            </a:r>
          </a:p>
          <a:p>
            <a:pPr>
              <a:lnSpc>
                <a:spcPct val="101000"/>
              </a:lnSpc>
              <a:spcBef>
                <a:spcPts val="600"/>
              </a:spcBef>
              <a:spcAft>
                <a:spcPts val="600"/>
              </a:spcAft>
              <a:buClr>
                <a:srgbClr val="C1005E"/>
              </a:buClr>
              <a:buFont typeface="HiraMinProN-W3" charset="-128"/>
              <a:buChar char="＞"/>
            </a:pPr>
            <a:r>
              <a:rPr lang="en-US" dirty="0" smtClean="0"/>
              <a:t>Awkward </a:t>
            </a:r>
            <a:r>
              <a:rPr lang="en-US" dirty="0"/>
              <a:t>grips, </a:t>
            </a:r>
            <a:r>
              <a:rPr lang="en-US" dirty="0" smtClean="0"/>
              <a:t>postures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70444"/>
            <a:ext cx="3124200" cy="194465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4570444"/>
            <a:ext cx="2745823" cy="1944655"/>
          </a:xfrm>
          <a:prstGeom prst="rect">
            <a:avLst/>
          </a:prstGeom>
        </p:spPr>
      </p:pic>
    </p:spTree>
    <p:extLst>
      <p:ext uri="{BB962C8B-B14F-4D97-AF65-F5344CB8AC3E}">
        <p14:creationId xmlns:p14="http://schemas.microsoft.com/office/powerpoint/2010/main" val="1568037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ERGONOMIC HAZARDS: A GENDERED VIEW</a:t>
            </a:r>
          </a:p>
        </p:txBody>
      </p:sp>
      <p:sp>
        <p:nvSpPr>
          <p:cNvPr id="6" name="Content Placeholder 5"/>
          <p:cNvSpPr txBox="1">
            <a:spLocks/>
          </p:cNvSpPr>
          <p:nvPr/>
        </p:nvSpPr>
        <p:spPr>
          <a:xfrm>
            <a:off x="304800" y="1219200"/>
            <a:ext cx="4953000" cy="49530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a:t>Tool and equipment size designed for male </a:t>
            </a:r>
            <a:r>
              <a:rPr lang="en-US" dirty="0" smtClean="0"/>
              <a:t>physique </a:t>
            </a:r>
            <a:r>
              <a:rPr lang="en-US" dirty="0"/>
              <a:t>Handle size and tool weight: average hand length </a:t>
            </a:r>
            <a:r>
              <a:rPr lang="en-US" dirty="0" smtClean="0"/>
              <a:t>of women </a:t>
            </a:r>
            <a:r>
              <a:rPr lang="en-US" dirty="0"/>
              <a:t>is 0.8 inches shorter than the average man’s.</a:t>
            </a:r>
          </a:p>
          <a:p>
            <a:pPr>
              <a:lnSpc>
                <a:spcPct val="101000"/>
              </a:lnSpc>
              <a:spcBef>
                <a:spcPts val="600"/>
              </a:spcBef>
              <a:spcAft>
                <a:spcPts val="600"/>
              </a:spcAft>
              <a:buClr>
                <a:srgbClr val="C1005E"/>
              </a:buClr>
              <a:buFont typeface="HiraMinProN-W3" charset="-128"/>
              <a:buChar char="＞"/>
            </a:pPr>
            <a:r>
              <a:rPr lang="en-US" dirty="0"/>
              <a:t>Their grip strength averages two-thirds the power of </a:t>
            </a:r>
            <a:r>
              <a:rPr lang="en-US" dirty="0" smtClean="0"/>
              <a:t>a man’s </a:t>
            </a:r>
            <a:r>
              <a:rPr lang="en-US" dirty="0"/>
              <a:t>grip.</a:t>
            </a:r>
          </a:p>
          <a:p>
            <a:pPr>
              <a:lnSpc>
                <a:spcPct val="101000"/>
              </a:lnSpc>
              <a:spcBef>
                <a:spcPts val="600"/>
              </a:spcBef>
              <a:spcAft>
                <a:spcPts val="600"/>
              </a:spcAft>
              <a:buClr>
                <a:srgbClr val="C1005E"/>
              </a:buClr>
              <a:buFont typeface="HiraMinProN-W3" charset="-128"/>
              <a:buChar char="＞"/>
            </a:pPr>
            <a:r>
              <a:rPr lang="en-US" dirty="0" smtClean="0"/>
              <a:t>Female </a:t>
            </a:r>
            <a:r>
              <a:rPr lang="en-US" dirty="0"/>
              <a:t>body size and build require distinct </a:t>
            </a:r>
            <a:r>
              <a:rPr lang="en-US" dirty="0" smtClean="0"/>
              <a:t>techniques for </a:t>
            </a:r>
            <a:r>
              <a:rPr lang="en-US" dirty="0"/>
              <a:t>lifting and handling.</a:t>
            </a:r>
          </a:p>
          <a:p>
            <a:pPr>
              <a:lnSpc>
                <a:spcPct val="101000"/>
              </a:lnSpc>
              <a:spcBef>
                <a:spcPts val="600"/>
              </a:spcBef>
              <a:spcAft>
                <a:spcPts val="600"/>
              </a:spcAft>
              <a:buClr>
                <a:srgbClr val="C1005E"/>
              </a:buClr>
              <a:buFont typeface="HiraMinProN-W3" charset="-128"/>
              <a:buChar char="＞"/>
            </a:pPr>
            <a:r>
              <a:rPr lang="en-US" dirty="0" smtClean="0"/>
              <a:t>There </a:t>
            </a:r>
            <a:r>
              <a:rPr lang="en-US" dirty="0"/>
              <a:t>is a critical need to increase our knowledge </a:t>
            </a:r>
            <a:r>
              <a:rPr lang="en-US" dirty="0" smtClean="0"/>
              <a:t>of the </a:t>
            </a:r>
            <a:r>
              <a:rPr lang="en-US" dirty="0"/>
              <a:t>“safe limits” for women for lifting and </a:t>
            </a:r>
            <a:r>
              <a:rPr lang="en-US" dirty="0" smtClean="0"/>
              <a:t>other motions</a:t>
            </a:r>
            <a:r>
              <a:rPr lang="en-US" dirty="0"/>
              <a:t>, such as forward flexion of the trunk (</a:t>
            </a:r>
            <a:r>
              <a:rPr lang="en-US" dirty="0" smtClean="0"/>
              <a:t>bending over</a:t>
            </a:r>
            <a:r>
              <a:rPr lang="en-US" dirty="0"/>
              <a:t>).</a:t>
            </a:r>
          </a:p>
          <a:p>
            <a:pPr marL="0" indent="0">
              <a:lnSpc>
                <a:spcPct val="101000"/>
              </a:lnSpc>
              <a:spcBef>
                <a:spcPts val="600"/>
              </a:spcBef>
              <a:spcAft>
                <a:spcPts val="600"/>
              </a:spcAft>
              <a:buClr>
                <a:srgbClr val="C1005E"/>
              </a:buClr>
              <a:buNone/>
            </a:pPr>
            <a:r>
              <a:rPr lang="en-US" sz="1200" dirty="0"/>
              <a:t>Source: </a:t>
            </a:r>
            <a:r>
              <a:rPr lang="en-US" sz="1200" dirty="0" err="1"/>
              <a:t>Ergonom</a:t>
            </a:r>
            <a:endParaRPr lang="en-US" sz="12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066800"/>
            <a:ext cx="3386171" cy="5410200"/>
          </a:xfrm>
          <a:prstGeom prst="rect">
            <a:avLst/>
          </a:prstGeom>
        </p:spPr>
      </p:pic>
    </p:spTree>
    <p:extLst>
      <p:ext uri="{BB962C8B-B14F-4D97-AF65-F5344CB8AC3E}">
        <p14:creationId xmlns:p14="http://schemas.microsoft.com/office/powerpoint/2010/main" val="1197385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9220200" cy="646331"/>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HEALTH AND SAFETY—CONSIDERATIONS FROM </a:t>
            </a:r>
            <a:r>
              <a:rPr lang="en-US" b="1">
                <a:solidFill>
                  <a:srgbClr val="3D9D33"/>
                </a:solidFill>
                <a:latin typeface="Interstate-Bold"/>
                <a:cs typeface="Interstate-Bold"/>
              </a:rPr>
              <a:t>BIOLOGICAL </a:t>
            </a:r>
            <a:r>
              <a:rPr lang="en-US" b="1" smtClean="0">
                <a:solidFill>
                  <a:srgbClr val="3D9D33"/>
                </a:solidFill>
                <a:latin typeface="Interstate-Bold"/>
                <a:cs typeface="Interstate-Bold"/>
              </a:rPr>
              <a:t/>
            </a:r>
            <a:br>
              <a:rPr lang="en-US" b="1" smtClean="0">
                <a:solidFill>
                  <a:srgbClr val="3D9D33"/>
                </a:solidFill>
                <a:latin typeface="Interstate-Bold"/>
                <a:cs typeface="Interstate-Bold"/>
              </a:rPr>
            </a:br>
            <a:r>
              <a:rPr lang="en-US" b="1" smtClean="0">
                <a:solidFill>
                  <a:srgbClr val="3D9D33"/>
                </a:solidFill>
                <a:latin typeface="Interstate-Bold"/>
                <a:cs typeface="Interstate-Bold"/>
              </a:rPr>
              <a:t>GENDER</a:t>
            </a:r>
            <a:r>
              <a:rPr lang="en-US" b="1" dirty="0" smtClean="0">
                <a:solidFill>
                  <a:srgbClr val="3D9D33"/>
                </a:solidFill>
                <a:latin typeface="Interstate-Bold"/>
                <a:cs typeface="Interstate-Bold"/>
              </a:rPr>
              <a:t> </a:t>
            </a:r>
            <a:r>
              <a:rPr lang="en-US" b="1" smtClean="0">
                <a:solidFill>
                  <a:srgbClr val="3D9D33"/>
                </a:solidFill>
                <a:latin typeface="Interstate-Bold"/>
                <a:cs typeface="Interstate-Bold"/>
              </a:rPr>
              <a:t>DIFFERENCES</a:t>
            </a:r>
            <a:endParaRPr lang="en-US" b="1" dirty="0">
              <a:solidFill>
                <a:srgbClr val="3D9D33"/>
              </a:solidFill>
              <a:latin typeface="Interstate-Bold"/>
              <a:cs typeface="Interstate-Bold"/>
            </a:endParaRPr>
          </a:p>
        </p:txBody>
      </p:sp>
      <p:sp>
        <p:nvSpPr>
          <p:cNvPr id="6" name="Content Placeholder 5"/>
          <p:cNvSpPr txBox="1">
            <a:spLocks/>
          </p:cNvSpPr>
          <p:nvPr/>
        </p:nvSpPr>
        <p:spPr>
          <a:xfrm>
            <a:off x="304800" y="1219200"/>
            <a:ext cx="5334000" cy="5410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a:t>Menstrual cycles influence women’s bodies</a:t>
            </a:r>
          </a:p>
          <a:p>
            <a:pPr>
              <a:lnSpc>
                <a:spcPct val="101000"/>
              </a:lnSpc>
              <a:spcBef>
                <a:spcPts val="600"/>
              </a:spcBef>
              <a:spcAft>
                <a:spcPts val="600"/>
              </a:spcAft>
              <a:buClr>
                <a:srgbClr val="C1005E"/>
              </a:buClr>
              <a:buFont typeface="HiraMinProN-W3" charset="-128"/>
              <a:buChar char="＞"/>
            </a:pPr>
            <a:r>
              <a:rPr lang="en-US" dirty="0" smtClean="0"/>
              <a:t>Ligaments </a:t>
            </a:r>
            <a:r>
              <a:rPr lang="en-US" dirty="0"/>
              <a:t>more stretchy the week prior to period</a:t>
            </a:r>
          </a:p>
          <a:p>
            <a:pPr>
              <a:lnSpc>
                <a:spcPct val="101000"/>
              </a:lnSpc>
              <a:spcBef>
                <a:spcPts val="600"/>
              </a:spcBef>
              <a:spcAft>
                <a:spcPts val="600"/>
              </a:spcAft>
              <a:buClr>
                <a:srgbClr val="C1005E"/>
              </a:buClr>
              <a:buFont typeface="HiraMinProN-W3" charset="-128"/>
              <a:buChar char="＞"/>
            </a:pPr>
            <a:r>
              <a:rPr lang="en-US" dirty="0" smtClean="0"/>
              <a:t>Ligaments </a:t>
            </a:r>
            <a:r>
              <a:rPr lang="en-US" dirty="0"/>
              <a:t>get more stiff at the onset of the period</a:t>
            </a:r>
          </a:p>
          <a:p>
            <a:pPr>
              <a:lnSpc>
                <a:spcPct val="101000"/>
              </a:lnSpc>
              <a:spcBef>
                <a:spcPts val="600"/>
              </a:spcBef>
              <a:spcAft>
                <a:spcPts val="600"/>
              </a:spcAft>
              <a:buClr>
                <a:srgbClr val="C1005E"/>
              </a:buClr>
              <a:buFont typeface="HiraMinProN-W3" charset="-128"/>
              <a:buChar char="＞"/>
            </a:pPr>
            <a:r>
              <a:rPr lang="en-US" dirty="0" smtClean="0"/>
              <a:t>Water </a:t>
            </a:r>
            <a:r>
              <a:rPr lang="en-US" dirty="0"/>
              <a:t>retention may contribute to carpal </a:t>
            </a:r>
            <a:r>
              <a:rPr lang="en-US" dirty="0" smtClean="0"/>
              <a:t>tunnel symptoms</a:t>
            </a:r>
            <a:endParaRPr lang="en-US" dirty="0"/>
          </a:p>
          <a:p>
            <a:pPr>
              <a:lnSpc>
                <a:spcPct val="101000"/>
              </a:lnSpc>
              <a:spcBef>
                <a:spcPts val="600"/>
              </a:spcBef>
              <a:spcAft>
                <a:spcPts val="600"/>
              </a:spcAft>
              <a:buClr>
                <a:srgbClr val="C1005E"/>
              </a:buClr>
              <a:buFont typeface="HiraMinProN-W3" charset="-128"/>
              <a:buChar char="＞"/>
            </a:pPr>
            <a:r>
              <a:rPr lang="en-US" dirty="0" smtClean="0"/>
              <a:t>Knee </a:t>
            </a:r>
            <a:r>
              <a:rPr lang="en-US" dirty="0"/>
              <a:t>joint angle (Q angle) greater due to broader hips</a:t>
            </a:r>
          </a:p>
          <a:p>
            <a:pPr marL="857250" indent="-309563">
              <a:lnSpc>
                <a:spcPct val="101000"/>
              </a:lnSpc>
              <a:spcBef>
                <a:spcPts val="600"/>
              </a:spcBef>
              <a:spcAft>
                <a:spcPts val="600"/>
              </a:spcAft>
              <a:buClr>
                <a:srgbClr val="C1005E"/>
              </a:buClr>
              <a:buFont typeface="Arial" charset="0"/>
              <a:buChar char="•"/>
            </a:pPr>
            <a:r>
              <a:rPr lang="en-US" dirty="0" smtClean="0"/>
              <a:t>13</a:t>
            </a:r>
            <a:r>
              <a:rPr lang="en-US" dirty="0"/>
              <a:t>° males, 18° females</a:t>
            </a:r>
          </a:p>
          <a:p>
            <a:pPr marL="857250" indent="-309563">
              <a:lnSpc>
                <a:spcPct val="101000"/>
              </a:lnSpc>
              <a:spcBef>
                <a:spcPts val="600"/>
              </a:spcBef>
              <a:spcAft>
                <a:spcPts val="600"/>
              </a:spcAft>
              <a:buClr>
                <a:srgbClr val="C1005E"/>
              </a:buClr>
              <a:buFont typeface="Arial" charset="0"/>
              <a:buChar char="•"/>
            </a:pPr>
            <a:r>
              <a:rPr lang="en-US" dirty="0" smtClean="0"/>
              <a:t>Knee </a:t>
            </a:r>
            <a:r>
              <a:rPr lang="en-US" dirty="0"/>
              <a:t>under slightly more stress</a:t>
            </a:r>
          </a:p>
          <a:p>
            <a:pPr>
              <a:lnSpc>
                <a:spcPct val="101000"/>
              </a:lnSpc>
              <a:spcBef>
                <a:spcPts val="600"/>
              </a:spcBef>
              <a:spcAft>
                <a:spcPts val="600"/>
              </a:spcAft>
              <a:buClr>
                <a:srgbClr val="C1005E"/>
              </a:buClr>
              <a:buFont typeface="HiraMinProN-W3" charset="-128"/>
              <a:buChar char="＞"/>
            </a:pPr>
            <a:r>
              <a:rPr lang="en-US" dirty="0" smtClean="0"/>
              <a:t>Stature</a:t>
            </a:r>
            <a:endParaRPr lang="en-US" dirty="0"/>
          </a:p>
          <a:p>
            <a:pPr marL="857250" indent="-309563">
              <a:lnSpc>
                <a:spcPct val="101000"/>
              </a:lnSpc>
              <a:spcBef>
                <a:spcPts val="600"/>
              </a:spcBef>
              <a:spcAft>
                <a:spcPts val="600"/>
              </a:spcAft>
              <a:buClr>
                <a:srgbClr val="C1005E"/>
              </a:buClr>
              <a:buFont typeface="Arial" charset="0"/>
              <a:buChar char="•"/>
            </a:pPr>
            <a:r>
              <a:rPr lang="en-US" dirty="0" smtClean="0"/>
              <a:t>Tools </a:t>
            </a:r>
            <a:r>
              <a:rPr lang="en-US" dirty="0"/>
              <a:t>and work stations may not be designed for </a:t>
            </a:r>
            <a:r>
              <a:rPr lang="en-US" dirty="0" smtClean="0"/>
              <a:t>our frames</a:t>
            </a:r>
            <a:endParaRPr lang="en-US" dirty="0"/>
          </a:p>
          <a:p>
            <a:pPr marL="0" indent="0">
              <a:lnSpc>
                <a:spcPct val="101000"/>
              </a:lnSpc>
              <a:spcBef>
                <a:spcPts val="600"/>
              </a:spcBef>
              <a:spcAft>
                <a:spcPts val="600"/>
              </a:spcAft>
              <a:buClr>
                <a:srgbClr val="C1005E"/>
              </a:buClr>
              <a:buNone/>
            </a:pPr>
            <a:r>
              <a:rPr lang="en-US" sz="1200" dirty="0"/>
              <a:t>Source: Ergonomics for Women in the Trades, Jennifer Hess, DC, </a:t>
            </a:r>
            <a:r>
              <a:rPr lang="en-US" sz="1200" dirty="0" smtClean="0"/>
              <a:t>MPH University </a:t>
            </a:r>
            <a:r>
              <a:rPr lang="en-US" sz="1200" dirty="0"/>
              <a:t>of Oregon, LERC</a:t>
            </a:r>
            <a:endParaRPr lang="en-US" sz="1200"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95400"/>
            <a:ext cx="2533688" cy="5181600"/>
          </a:xfrm>
          <a:prstGeom prst="rect">
            <a:avLst/>
          </a:prstGeom>
        </p:spPr>
      </p:pic>
    </p:spTree>
    <p:extLst>
      <p:ext uri="{BB962C8B-B14F-4D97-AF65-F5344CB8AC3E}">
        <p14:creationId xmlns:p14="http://schemas.microsoft.com/office/powerpoint/2010/main" val="2041851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sz="quarter" idx="1"/>
          </p:nvPr>
        </p:nvSpPr>
        <p:spPr>
          <a:xfrm>
            <a:off x="304800" y="1066800"/>
            <a:ext cx="5105400" cy="3505200"/>
          </a:xfrm>
        </p:spPr>
        <p:txBody>
          <a:bodyPr>
            <a:noAutofit/>
          </a:bodyPr>
          <a:lstStyle/>
          <a:p>
            <a:pPr>
              <a:spcBef>
                <a:spcPts val="1200"/>
              </a:spcBef>
              <a:spcAft>
                <a:spcPts val="1200"/>
              </a:spcAft>
              <a:buClr>
                <a:srgbClr val="C1005E"/>
              </a:buClr>
              <a:buFont typeface="HiraMinProN-W3" charset="-128"/>
              <a:buChar char="＞"/>
            </a:pPr>
            <a:r>
              <a:rPr lang="en-US" dirty="0"/>
              <a:t>Concern with “fitting in” macho culture </a:t>
            </a:r>
            <a:r>
              <a:rPr lang="en-US" dirty="0" smtClean="0"/>
              <a:t>may preclude </a:t>
            </a:r>
            <a:r>
              <a:rPr lang="en-US" dirty="0"/>
              <a:t>women from using PPE</a:t>
            </a:r>
          </a:p>
          <a:p>
            <a:pPr>
              <a:spcBef>
                <a:spcPts val="1200"/>
              </a:spcBef>
              <a:spcAft>
                <a:spcPts val="1200"/>
              </a:spcAft>
              <a:buClr>
                <a:srgbClr val="C1005E"/>
              </a:buClr>
              <a:buFont typeface="HiraMinProN-W3" charset="-128"/>
              <a:buChar char="＞"/>
            </a:pPr>
            <a:r>
              <a:rPr lang="en-US" dirty="0" smtClean="0"/>
              <a:t>Women </a:t>
            </a:r>
            <a:r>
              <a:rPr lang="en-US" dirty="0"/>
              <a:t>may receive less training to do the </a:t>
            </a:r>
            <a:r>
              <a:rPr lang="en-US" dirty="0" smtClean="0"/>
              <a:t>job correctly </a:t>
            </a:r>
            <a:r>
              <a:rPr lang="en-US" dirty="0"/>
              <a:t>due to protectiveness, isolation </a:t>
            </a:r>
            <a:r>
              <a:rPr lang="en-US" dirty="0" smtClean="0"/>
              <a:t>or hostility</a:t>
            </a:r>
            <a:endParaRPr lang="en-US" dirty="0"/>
          </a:p>
          <a:p>
            <a:pPr>
              <a:spcBef>
                <a:spcPts val="1200"/>
              </a:spcBef>
              <a:spcAft>
                <a:spcPts val="1200"/>
              </a:spcAft>
              <a:buClr>
                <a:srgbClr val="C1005E"/>
              </a:buClr>
              <a:buFont typeface="HiraMinProN-W3" charset="-128"/>
              <a:buChar char="＞"/>
            </a:pPr>
            <a:r>
              <a:rPr lang="en-US" dirty="0" smtClean="0"/>
              <a:t>Lack </a:t>
            </a:r>
            <a:r>
              <a:rPr lang="en-US" dirty="0"/>
              <a:t>of job security, or desire for inclusion </a:t>
            </a:r>
            <a:r>
              <a:rPr lang="en-US" dirty="0" smtClean="0"/>
              <a:t>in male </a:t>
            </a:r>
            <a:r>
              <a:rPr lang="en-US" dirty="0"/>
              <a:t>camaraderie limits hazard reporting </a:t>
            </a:r>
            <a:r>
              <a:rPr lang="en-US" dirty="0" smtClean="0"/>
              <a:t>or requesting </a:t>
            </a:r>
            <a:r>
              <a:rPr lang="en-US" dirty="0"/>
              <a:t>safety equipment or practices</a:t>
            </a:r>
            <a:endParaRPr lang="en-US" sz="1200" dirty="0"/>
          </a:p>
        </p:txBody>
      </p:sp>
      <p:sp>
        <p:nvSpPr>
          <p:cNvPr id="7" name="Text Placeholder 5"/>
          <p:cNvSpPr>
            <a:spLocks noGrp="1"/>
          </p:cNvSpPr>
          <p:nvPr>
            <p:ph type="body" idx="2"/>
          </p:nvPr>
        </p:nvSpPr>
        <p:spPr>
          <a:xfrm>
            <a:off x="5867400" y="1143000"/>
            <a:ext cx="2895600" cy="2895600"/>
          </a:xfrm>
        </p:spPr>
        <p:txBody>
          <a:bodyPr>
            <a:normAutofit/>
          </a:bodyPr>
          <a:lstStyle/>
          <a:p>
            <a:pPr>
              <a:lnSpc>
                <a:spcPct val="125000"/>
              </a:lnSpc>
              <a:spcBef>
                <a:spcPts val="400"/>
              </a:spcBef>
              <a:spcAft>
                <a:spcPts val="500"/>
              </a:spcAft>
            </a:pPr>
            <a:r>
              <a:rPr lang="en-US" sz="1600" dirty="0">
                <a:latin typeface="Interstate-Light" charset="0"/>
                <a:ea typeface="Interstate-Light" charset="0"/>
                <a:cs typeface="Interstate-Light" charset="0"/>
              </a:rPr>
              <a:t>“Women in </a:t>
            </a:r>
            <a:r>
              <a:rPr lang="en-US" sz="1600" dirty="0" smtClean="0">
                <a:latin typeface="Interstate-Light" charset="0"/>
                <a:ea typeface="Interstate-Light" charset="0"/>
                <a:cs typeface="Interstate-Light" charset="0"/>
              </a:rPr>
              <a:t>the construction </a:t>
            </a:r>
            <a:r>
              <a:rPr lang="en-US" sz="1600" dirty="0">
                <a:latin typeface="Interstate-Light" charset="0"/>
                <a:ea typeface="Interstate-Light" charset="0"/>
                <a:cs typeface="Interstate-Light" charset="0"/>
              </a:rPr>
              <a:t>trade</a:t>
            </a:r>
            <a:r>
              <a:rPr lang="en-US" sz="1600" dirty="0" smtClean="0">
                <a:latin typeface="Interstate-Light" charset="0"/>
                <a:ea typeface="Interstate-Light" charset="0"/>
                <a:cs typeface="Interstate-Light" charset="0"/>
              </a:rPr>
              <a:t>...can‘t go </a:t>
            </a:r>
            <a:r>
              <a:rPr lang="en-US" sz="1600" dirty="0">
                <a:latin typeface="Interstate-Light" charset="0"/>
                <a:ea typeface="Interstate-Light" charset="0"/>
                <a:cs typeface="Interstate-Light" charset="0"/>
              </a:rPr>
              <a:t>out there whining</a:t>
            </a:r>
            <a:r>
              <a:rPr lang="en-US" sz="1600" dirty="0" smtClean="0">
                <a:latin typeface="Interstate-Light" charset="0"/>
                <a:ea typeface="Interstate-Light" charset="0"/>
                <a:cs typeface="Interstate-Light" charset="0"/>
              </a:rPr>
              <a:t>...or we </a:t>
            </a:r>
            <a:r>
              <a:rPr lang="en-US" sz="1600" dirty="0">
                <a:latin typeface="Interstate-Light" charset="0"/>
                <a:ea typeface="Interstate-Light" charset="0"/>
                <a:cs typeface="Interstate-Light" charset="0"/>
              </a:rPr>
              <a:t>can’t go out there </a:t>
            </a:r>
            <a:r>
              <a:rPr lang="en-US" sz="1600" dirty="0" smtClean="0">
                <a:latin typeface="Interstate-Light" charset="0"/>
                <a:ea typeface="Interstate-Light" charset="0"/>
                <a:cs typeface="Interstate-Light" charset="0"/>
              </a:rPr>
              <a:t>and complain</a:t>
            </a:r>
            <a:r>
              <a:rPr lang="en-US" sz="1600" dirty="0">
                <a:latin typeface="Interstate-Light" charset="0"/>
                <a:ea typeface="Interstate-Light" charset="0"/>
                <a:cs typeface="Interstate-Light" charset="0"/>
              </a:rPr>
              <a:t>. We just have </a:t>
            </a:r>
            <a:r>
              <a:rPr lang="en-US" sz="1600" dirty="0" smtClean="0">
                <a:latin typeface="Interstate-Light" charset="0"/>
                <a:ea typeface="Interstate-Light" charset="0"/>
                <a:cs typeface="Interstate-Light" charset="0"/>
              </a:rPr>
              <a:t>to bite </a:t>
            </a:r>
            <a:r>
              <a:rPr lang="en-US" sz="1600" dirty="0">
                <a:latin typeface="Interstate-Light" charset="0"/>
                <a:ea typeface="Interstate-Light" charset="0"/>
                <a:cs typeface="Interstate-Light" charset="0"/>
              </a:rPr>
              <a:t>our lip and deal </a:t>
            </a:r>
            <a:r>
              <a:rPr lang="en-US" sz="1600" dirty="0" smtClean="0">
                <a:latin typeface="Interstate-Light" charset="0"/>
                <a:ea typeface="Interstate-Light" charset="0"/>
                <a:cs typeface="Interstate-Light" charset="0"/>
              </a:rPr>
              <a:t>with it </a:t>
            </a:r>
            <a:r>
              <a:rPr lang="en-US" sz="1600" dirty="0">
                <a:latin typeface="Interstate-Light" charset="0"/>
                <a:ea typeface="Interstate-Light" charset="0"/>
                <a:cs typeface="Interstate-Light" charset="0"/>
              </a:rPr>
              <a:t>if we want to keep </a:t>
            </a:r>
            <a:r>
              <a:rPr lang="en-US" sz="1600" dirty="0" smtClean="0">
                <a:latin typeface="Interstate-Light" charset="0"/>
                <a:ea typeface="Interstate-Light" charset="0"/>
                <a:cs typeface="Interstate-Light" charset="0"/>
              </a:rPr>
              <a:t>our job </a:t>
            </a:r>
            <a:r>
              <a:rPr lang="en-US" sz="1600" dirty="0">
                <a:latin typeface="Interstate-Light" charset="0"/>
                <a:ea typeface="Interstate-Light" charset="0"/>
                <a:cs typeface="Interstate-Light" charset="0"/>
              </a:rPr>
              <a:t>and if we want to </a:t>
            </a:r>
            <a:r>
              <a:rPr lang="en-US" sz="1600" dirty="0" smtClean="0">
                <a:latin typeface="Interstate-Light" charset="0"/>
                <a:ea typeface="Interstate-Light" charset="0"/>
                <a:cs typeface="Interstate-Light" charset="0"/>
              </a:rPr>
              <a:t>get along </a:t>
            </a:r>
            <a:r>
              <a:rPr lang="en-US" sz="1600" dirty="0">
                <a:latin typeface="Interstate-Light" charset="0"/>
                <a:ea typeface="Interstate-Light" charset="0"/>
                <a:cs typeface="Interstate-Light" charset="0"/>
              </a:rPr>
              <a:t>with </a:t>
            </a:r>
            <a:r>
              <a:rPr lang="en-US" sz="1600" dirty="0" smtClean="0">
                <a:latin typeface="Interstate-Light" charset="0"/>
                <a:ea typeface="Interstate-Light" charset="0"/>
                <a:cs typeface="Interstate-Light" charset="0"/>
              </a:rPr>
              <a:t>fellow workers</a:t>
            </a:r>
            <a:r>
              <a:rPr lang="en-US" sz="1600" dirty="0">
                <a:latin typeface="Interstate-Light" charset="0"/>
                <a:ea typeface="Interstate-Light" charset="0"/>
                <a:cs typeface="Interstate-Light" charset="0"/>
              </a:rPr>
              <a:t>.”</a:t>
            </a:r>
          </a:p>
        </p:txBody>
      </p:sp>
      <p:sp>
        <p:nvSpPr>
          <p:cNvPr id="8" name="TextBox 7"/>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MALE-DOMINATED WORKPLACE CULTURE</a:t>
            </a:r>
          </a:p>
        </p:txBody>
      </p:sp>
    </p:spTree>
    <p:extLst>
      <p:ext uri="{BB962C8B-B14F-4D97-AF65-F5344CB8AC3E}">
        <p14:creationId xmlns:p14="http://schemas.microsoft.com/office/powerpoint/2010/main" val="1759506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MALE-DOMINATED WORKPLACE CULTURE</a:t>
            </a:r>
          </a:p>
        </p:txBody>
      </p:sp>
      <p:sp>
        <p:nvSpPr>
          <p:cNvPr id="5" name="Content Placeholder 5"/>
          <p:cNvSpPr>
            <a:spLocks noGrp="1"/>
          </p:cNvSpPr>
          <p:nvPr>
            <p:ph sz="quarter" idx="1"/>
          </p:nvPr>
        </p:nvSpPr>
        <p:spPr>
          <a:xfrm>
            <a:off x="304800" y="1066800"/>
            <a:ext cx="5105400" cy="4724400"/>
          </a:xfrm>
        </p:spPr>
        <p:txBody>
          <a:bodyPr>
            <a:noAutofit/>
          </a:bodyPr>
          <a:lstStyle/>
          <a:p>
            <a:pPr>
              <a:spcBef>
                <a:spcPts val="1200"/>
              </a:spcBef>
              <a:spcAft>
                <a:spcPts val="1200"/>
              </a:spcAft>
              <a:buClr>
                <a:srgbClr val="C1005E"/>
              </a:buClr>
              <a:buFont typeface="HiraMinProN-W3" charset="-128"/>
              <a:buChar char="＞"/>
            </a:pPr>
            <a:r>
              <a:rPr lang="en-US" dirty="0"/>
              <a:t>Isolation—working as the only female on a jobsite or </a:t>
            </a:r>
            <a:r>
              <a:rPr lang="en-US" dirty="0" smtClean="0"/>
              <a:t>being ostracized </a:t>
            </a:r>
            <a:r>
              <a:rPr lang="en-US" dirty="0"/>
              <a:t>by coworkers:</a:t>
            </a:r>
          </a:p>
          <a:p>
            <a:pPr>
              <a:spcBef>
                <a:spcPts val="1200"/>
              </a:spcBef>
              <a:spcAft>
                <a:spcPts val="1200"/>
              </a:spcAft>
              <a:buClr>
                <a:srgbClr val="C1005E"/>
              </a:buClr>
              <a:buFont typeface="HiraMinProN-W3" charset="-128"/>
              <a:buChar char="＞"/>
            </a:pPr>
            <a:r>
              <a:rPr lang="en-US" dirty="0" smtClean="0"/>
              <a:t>Can </a:t>
            </a:r>
            <a:r>
              <a:rPr lang="en-US" dirty="0"/>
              <a:t>lead to lack of training, support for handling </a:t>
            </a:r>
            <a:r>
              <a:rPr lang="en-US" dirty="0" smtClean="0"/>
              <a:t>unsafe conditions </a:t>
            </a:r>
            <a:r>
              <a:rPr lang="en-US" dirty="0"/>
              <a:t>and stress</a:t>
            </a:r>
          </a:p>
          <a:p>
            <a:pPr>
              <a:spcBef>
                <a:spcPts val="1200"/>
              </a:spcBef>
              <a:spcAft>
                <a:spcPts val="1200"/>
              </a:spcAft>
              <a:buClr>
                <a:srgbClr val="C1005E"/>
              </a:buClr>
              <a:buFont typeface="HiraMinProN-W3" charset="-128"/>
              <a:buChar char="＞"/>
            </a:pPr>
            <a:r>
              <a:rPr lang="en-US" dirty="0" smtClean="0"/>
              <a:t>Can </a:t>
            </a:r>
            <a:r>
              <a:rPr lang="en-US" dirty="0"/>
              <a:t>lead to accidents, unsafe actions</a:t>
            </a:r>
          </a:p>
          <a:p>
            <a:pPr>
              <a:spcBef>
                <a:spcPts val="1200"/>
              </a:spcBef>
              <a:spcAft>
                <a:spcPts val="1200"/>
              </a:spcAft>
              <a:buClr>
                <a:srgbClr val="C1005E"/>
              </a:buClr>
              <a:buFont typeface="HiraMinProN-W3" charset="-128"/>
              <a:buChar char="＞"/>
            </a:pPr>
            <a:r>
              <a:rPr lang="en-US" dirty="0" smtClean="0"/>
              <a:t>Can </a:t>
            </a:r>
            <a:r>
              <a:rPr lang="en-US" dirty="0"/>
              <a:t>lead to sexual harassment, assault or </a:t>
            </a:r>
            <a:r>
              <a:rPr lang="en-US" dirty="0" smtClean="0"/>
              <a:t>placing someone </a:t>
            </a:r>
            <a:r>
              <a:rPr lang="en-US" dirty="0"/>
              <a:t>in harm’s way</a:t>
            </a:r>
          </a:p>
          <a:p>
            <a:pPr marL="342900" indent="0">
              <a:spcBef>
                <a:spcPts val="1200"/>
              </a:spcBef>
              <a:spcAft>
                <a:spcPts val="1200"/>
              </a:spcAft>
              <a:buClr>
                <a:srgbClr val="C1005E"/>
              </a:buClr>
              <a:buNone/>
            </a:pPr>
            <a:r>
              <a:rPr lang="en-US" i="1" dirty="0">
                <a:latin typeface="Interstate-LightItalic" charset="0"/>
                <a:ea typeface="Interstate-LightItalic" charset="0"/>
                <a:cs typeface="Interstate-LightItalic" charset="0"/>
              </a:rPr>
              <a:t>“When you have more than one woman working </a:t>
            </a:r>
            <a:r>
              <a:rPr lang="en-US" i="1" dirty="0" smtClean="0">
                <a:latin typeface="Interstate-LightItalic" charset="0"/>
                <a:ea typeface="Interstate-LightItalic" charset="0"/>
                <a:cs typeface="Interstate-LightItalic" charset="0"/>
              </a:rPr>
              <a:t>with you</a:t>
            </a:r>
            <a:r>
              <a:rPr lang="en-US" i="1" dirty="0">
                <a:latin typeface="Interstate-LightItalic" charset="0"/>
                <a:ea typeface="Interstate-LightItalic" charset="0"/>
                <a:cs typeface="Interstate-LightItalic" charset="0"/>
              </a:rPr>
              <a:t>, you have a better chance. You don’t want to </a:t>
            </a:r>
            <a:r>
              <a:rPr lang="en-US" i="1" dirty="0" smtClean="0">
                <a:latin typeface="Interstate-LightItalic" charset="0"/>
                <a:ea typeface="Interstate-LightItalic" charset="0"/>
                <a:cs typeface="Interstate-LightItalic" charset="0"/>
              </a:rPr>
              <a:t>be alone</a:t>
            </a:r>
            <a:r>
              <a:rPr lang="en-US" i="1" dirty="0">
                <a:latin typeface="Interstate-LightItalic" charset="0"/>
                <a:ea typeface="Interstate-LightItalic" charset="0"/>
                <a:cs typeface="Interstate-LightItalic" charset="0"/>
              </a:rPr>
              <a:t>. The stress is incredible. I had too many </a:t>
            </a:r>
            <a:r>
              <a:rPr lang="en-US" i="1" dirty="0" smtClean="0">
                <a:latin typeface="Interstate-LightItalic" charset="0"/>
                <a:ea typeface="Interstate-LightItalic" charset="0"/>
                <a:cs typeface="Interstate-LightItalic" charset="0"/>
              </a:rPr>
              <a:t>illnesses because </a:t>
            </a:r>
            <a:r>
              <a:rPr lang="en-US" i="1" dirty="0">
                <a:latin typeface="Interstate-LightItalic" charset="0"/>
                <a:ea typeface="Interstate-LightItalic" charset="0"/>
                <a:cs typeface="Interstate-LightItalic" charset="0"/>
              </a:rPr>
              <a:t>of that. The more women there are, the </a:t>
            </a:r>
            <a:r>
              <a:rPr lang="en-US" i="1" dirty="0" smtClean="0">
                <a:latin typeface="Interstate-LightItalic" charset="0"/>
                <a:ea typeface="Interstate-LightItalic" charset="0"/>
                <a:cs typeface="Interstate-LightItalic" charset="0"/>
              </a:rPr>
              <a:t>more the </a:t>
            </a:r>
            <a:r>
              <a:rPr lang="en-US" i="1" dirty="0">
                <a:latin typeface="Interstate-LightItalic" charset="0"/>
                <a:ea typeface="Interstate-LightItalic" charset="0"/>
                <a:cs typeface="Interstate-LightItalic" charset="0"/>
              </a:rPr>
              <a:t>climate begins </a:t>
            </a:r>
            <a:r>
              <a:rPr lang="en-US" i="1" dirty="0" smtClean="0">
                <a:latin typeface="Interstate-LightItalic" charset="0"/>
                <a:ea typeface="Interstate-LightItalic" charset="0"/>
                <a:cs typeface="Interstate-LightItalic" charset="0"/>
              </a:rPr>
              <a:t/>
            </a:r>
            <a:br>
              <a:rPr lang="en-US" i="1" dirty="0" smtClean="0">
                <a:latin typeface="Interstate-LightItalic" charset="0"/>
                <a:ea typeface="Interstate-LightItalic" charset="0"/>
                <a:cs typeface="Interstate-LightItalic" charset="0"/>
              </a:rPr>
            </a:br>
            <a:r>
              <a:rPr lang="en-US" i="1" dirty="0" smtClean="0">
                <a:latin typeface="Interstate-LightItalic" charset="0"/>
                <a:ea typeface="Interstate-LightItalic" charset="0"/>
                <a:cs typeface="Interstate-LightItalic" charset="0"/>
              </a:rPr>
              <a:t>to </a:t>
            </a:r>
            <a:r>
              <a:rPr lang="en-US" i="1" dirty="0">
                <a:latin typeface="Interstate-LightItalic" charset="0"/>
                <a:ea typeface="Interstate-LightItalic" charset="0"/>
                <a:cs typeface="Interstate-LightItalic" charset="0"/>
              </a:rPr>
              <a:t>change.”</a:t>
            </a:r>
            <a:endParaRPr lang="en-US" sz="1200" i="1" dirty="0">
              <a:latin typeface="Interstate-LightItalic" charset="0"/>
              <a:ea typeface="Interstate-LightItalic" charset="0"/>
              <a:cs typeface="Interstate-LightItalic" charset="0"/>
            </a:endParaRPr>
          </a:p>
        </p:txBody>
      </p:sp>
      <p:sp>
        <p:nvSpPr>
          <p:cNvPr id="7" name="Text Placeholder 5"/>
          <p:cNvSpPr>
            <a:spLocks noGrp="1"/>
          </p:cNvSpPr>
          <p:nvPr>
            <p:ph type="body" idx="2"/>
          </p:nvPr>
        </p:nvSpPr>
        <p:spPr>
          <a:xfrm>
            <a:off x="5867400" y="1143000"/>
            <a:ext cx="2895600" cy="3124200"/>
          </a:xfrm>
        </p:spPr>
        <p:txBody>
          <a:bodyPr>
            <a:normAutofit/>
          </a:bodyPr>
          <a:lstStyle/>
          <a:p>
            <a:pPr>
              <a:lnSpc>
                <a:spcPct val="125000"/>
              </a:lnSpc>
              <a:spcBef>
                <a:spcPts val="400"/>
              </a:spcBef>
              <a:spcAft>
                <a:spcPts val="500"/>
              </a:spcAft>
            </a:pPr>
            <a:r>
              <a:rPr lang="en-US" sz="1600" dirty="0">
                <a:latin typeface="Interstate-Light" charset="0"/>
                <a:ea typeface="Interstate-Light" charset="0"/>
                <a:cs typeface="Interstate-Light" charset="0"/>
              </a:rPr>
              <a:t>52% of </a:t>
            </a:r>
            <a:r>
              <a:rPr lang="en-US" sz="1600">
                <a:latin typeface="Interstate-Light" charset="0"/>
                <a:ea typeface="Interstate-Light" charset="0"/>
                <a:cs typeface="Interstate-Light" charset="0"/>
              </a:rPr>
              <a:t>the </a:t>
            </a:r>
            <a:r>
              <a:rPr lang="en-US" sz="1600" smtClean="0">
                <a:latin typeface="Interstate-Light" charset="0"/>
                <a:ea typeface="Interstate-Light" charset="0"/>
                <a:cs typeface="Interstate-Light" charset="0"/>
              </a:rPr>
              <a:t>survey respondents </a:t>
            </a:r>
            <a:r>
              <a:rPr lang="en-US" sz="1600">
                <a:latin typeface="Interstate-Light" charset="0"/>
                <a:ea typeface="Interstate-Light" charset="0"/>
                <a:cs typeface="Interstate-Light" charset="0"/>
              </a:rPr>
              <a:t>in </a:t>
            </a:r>
            <a:r>
              <a:rPr lang="en-US" sz="1600" smtClean="0">
                <a:latin typeface="Interstate-Light" charset="0"/>
                <a:ea typeface="Interstate-Light" charset="0"/>
                <a:cs typeface="Interstate-Light" charset="0"/>
              </a:rPr>
              <a:t>the CWIT </a:t>
            </a:r>
            <a:r>
              <a:rPr lang="en-US" sz="1600">
                <a:latin typeface="Interstate-Light" charset="0"/>
                <a:ea typeface="Interstate-Light" charset="0"/>
                <a:cs typeface="Interstate-Light" charset="0"/>
              </a:rPr>
              <a:t>study </a:t>
            </a:r>
            <a:r>
              <a:rPr lang="en-US" sz="1600" smtClean="0">
                <a:latin typeface="Interstate-Light" charset="0"/>
                <a:ea typeface="Interstate-Light" charset="0"/>
                <a:cs typeface="Interstate-Light" charset="0"/>
              </a:rPr>
              <a:t>reported that </a:t>
            </a:r>
            <a:r>
              <a:rPr lang="en-US" sz="1600" dirty="0">
                <a:latin typeface="Interstate-Light" charset="0"/>
                <a:ea typeface="Interstate-Light" charset="0"/>
                <a:cs typeface="Interstate-Light" charset="0"/>
              </a:rPr>
              <a:t>men </a:t>
            </a:r>
            <a:r>
              <a:rPr lang="en-US" sz="1600">
                <a:latin typeface="Interstate-Light" charset="0"/>
                <a:ea typeface="Interstate-Light" charset="0"/>
                <a:cs typeface="Interstate-Light" charset="0"/>
              </a:rPr>
              <a:t>refused </a:t>
            </a:r>
            <a:r>
              <a:rPr lang="en-US" sz="1600" smtClean="0">
                <a:latin typeface="Interstate-Light" charset="0"/>
                <a:ea typeface="Interstate-Light" charset="0"/>
                <a:cs typeface="Interstate-Light" charset="0"/>
              </a:rPr>
              <a:t>to work </a:t>
            </a:r>
            <a:r>
              <a:rPr lang="en-US" sz="1600" dirty="0">
                <a:latin typeface="Interstate-Light" charset="0"/>
                <a:ea typeface="Interstate-Light" charset="0"/>
                <a:cs typeface="Interstate-Light" charset="0"/>
              </a:rPr>
              <a:t>with </a:t>
            </a:r>
            <a:r>
              <a:rPr lang="en-US" sz="1600">
                <a:latin typeface="Interstate-Light" charset="0"/>
                <a:ea typeface="Interstate-Light" charset="0"/>
                <a:cs typeface="Interstate-Light" charset="0"/>
              </a:rPr>
              <a:t>them </a:t>
            </a:r>
            <a:r>
              <a:rPr lang="en-US" sz="1600" smtClean="0">
                <a:latin typeface="Interstate-Light" charset="0"/>
                <a:ea typeface="Interstate-Light" charset="0"/>
                <a:cs typeface="Interstate-Light" charset="0"/>
              </a:rPr>
              <a:t>during their construction careers</a:t>
            </a:r>
            <a:r>
              <a:rPr lang="en-US" sz="1600" dirty="0" smtClean="0">
                <a:latin typeface="Interstate-Light" charset="0"/>
                <a:ea typeface="Interstate-Light" charset="0"/>
                <a:cs typeface="Interstate-Light" charset="0"/>
              </a:rPr>
              <a:t> </a:t>
            </a:r>
            <a:r>
              <a:rPr lang="en-US" sz="1600" smtClean="0">
                <a:latin typeface="Interstate-Light" charset="0"/>
                <a:ea typeface="Interstate-Light" charset="0"/>
                <a:cs typeface="Interstate-Light" charset="0"/>
              </a:rPr>
              <a:t>22</a:t>
            </a:r>
            <a:r>
              <a:rPr lang="en-US" sz="1600" dirty="0">
                <a:latin typeface="Interstate-Light" charset="0"/>
                <a:ea typeface="Interstate-Light" charset="0"/>
                <a:cs typeface="Interstate-Light" charset="0"/>
              </a:rPr>
              <a:t>% of </a:t>
            </a:r>
            <a:r>
              <a:rPr lang="en-US" sz="1600">
                <a:latin typeface="Interstate-Light" charset="0"/>
                <a:ea typeface="Interstate-Light" charset="0"/>
                <a:cs typeface="Interstate-Light" charset="0"/>
              </a:rPr>
              <a:t>respondents </a:t>
            </a:r>
            <a:r>
              <a:rPr lang="en-US" sz="1600" smtClean="0">
                <a:latin typeface="Interstate-Light" charset="0"/>
                <a:ea typeface="Interstate-Light" charset="0"/>
                <a:cs typeface="Interstate-Light" charset="0"/>
              </a:rPr>
              <a:t>to the </a:t>
            </a:r>
            <a:r>
              <a:rPr lang="en-US" sz="1600" dirty="0">
                <a:latin typeface="Interstate-Light" charset="0"/>
                <a:ea typeface="Interstate-Light" charset="0"/>
                <a:cs typeface="Interstate-Light" charset="0"/>
              </a:rPr>
              <a:t>CWIT </a:t>
            </a:r>
            <a:r>
              <a:rPr lang="en-US" sz="1600">
                <a:latin typeface="Interstate-Light" charset="0"/>
                <a:ea typeface="Interstate-Light" charset="0"/>
                <a:cs typeface="Interstate-Light" charset="0"/>
              </a:rPr>
              <a:t>survey </a:t>
            </a:r>
            <a:r>
              <a:rPr lang="en-US" sz="1600" smtClean="0">
                <a:latin typeface="Interstate-Light" charset="0"/>
                <a:ea typeface="Interstate-Light" charset="0"/>
                <a:cs typeface="Interstate-Light" charset="0"/>
              </a:rPr>
              <a:t>had never </a:t>
            </a:r>
            <a:r>
              <a:rPr lang="en-US" sz="1600">
                <a:latin typeface="Interstate-Light" charset="0"/>
                <a:ea typeface="Interstate-Light" charset="0"/>
                <a:cs typeface="Interstate-Light" charset="0"/>
              </a:rPr>
              <a:t>worked </a:t>
            </a:r>
            <a:r>
              <a:rPr lang="en-US" sz="1600" smtClean="0">
                <a:latin typeface="Interstate-Light" charset="0"/>
                <a:ea typeface="Interstate-Light" charset="0"/>
                <a:cs typeface="Interstate-Light" charset="0"/>
              </a:rPr>
              <a:t>with another </a:t>
            </a:r>
            <a:r>
              <a:rPr lang="en-US" sz="1600" dirty="0">
                <a:latin typeface="Interstate-Light" charset="0"/>
                <a:ea typeface="Interstate-Light" charset="0"/>
                <a:cs typeface="Interstate-Light" charset="0"/>
              </a:rPr>
              <a:t>woman.</a:t>
            </a:r>
          </a:p>
        </p:txBody>
      </p:sp>
    </p:spTree>
    <p:extLst>
      <p:ext uri="{BB962C8B-B14F-4D97-AF65-F5344CB8AC3E}">
        <p14:creationId xmlns:p14="http://schemas.microsoft.com/office/powerpoint/2010/main" val="1872613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SEXUAL HARASSMENT—A SAFETY AND HEALTH CONCERN</a:t>
            </a:r>
          </a:p>
        </p:txBody>
      </p:sp>
      <p:sp>
        <p:nvSpPr>
          <p:cNvPr id="5" name="Content Placeholder 5"/>
          <p:cNvSpPr>
            <a:spLocks noGrp="1"/>
          </p:cNvSpPr>
          <p:nvPr>
            <p:ph sz="quarter" idx="1"/>
          </p:nvPr>
        </p:nvSpPr>
        <p:spPr>
          <a:xfrm>
            <a:off x="304800" y="1066800"/>
            <a:ext cx="5105400" cy="5410200"/>
          </a:xfrm>
        </p:spPr>
        <p:txBody>
          <a:bodyPr>
            <a:noAutofit/>
          </a:bodyPr>
          <a:lstStyle/>
          <a:p>
            <a:pPr>
              <a:spcBef>
                <a:spcPts val="1200"/>
              </a:spcBef>
              <a:spcAft>
                <a:spcPts val="1200"/>
              </a:spcAft>
              <a:buClr>
                <a:srgbClr val="C1005E"/>
              </a:buClr>
              <a:buFont typeface="HiraMinProN-W3" charset="-128"/>
              <a:buChar char="＞"/>
            </a:pPr>
            <a:r>
              <a:rPr lang="en-US" dirty="0"/>
              <a:t>In various studies by NIOSH and CWIT, </a:t>
            </a:r>
            <a:r>
              <a:rPr lang="en-US" dirty="0" smtClean="0"/>
              <a:t>tradeswomen reported </a:t>
            </a:r>
            <a:r>
              <a:rPr lang="en-US" dirty="0"/>
              <a:t>the following experiences with </a:t>
            </a:r>
            <a:r>
              <a:rPr lang="en-US" dirty="0" smtClean="0"/>
              <a:t>sexual harassment</a:t>
            </a:r>
            <a:r>
              <a:rPr lang="en-US" dirty="0"/>
              <a:t>:</a:t>
            </a:r>
          </a:p>
          <a:p>
            <a:pPr>
              <a:spcBef>
                <a:spcPts val="1200"/>
              </a:spcBef>
              <a:spcAft>
                <a:spcPts val="1200"/>
              </a:spcAft>
              <a:buClr>
                <a:srgbClr val="C1005E"/>
              </a:buClr>
              <a:buFont typeface="HiraMinProN-W3" charset="-128"/>
              <a:buChar char="＞"/>
            </a:pPr>
            <a:r>
              <a:rPr lang="en-US" dirty="0" smtClean="0"/>
              <a:t>88</a:t>
            </a:r>
            <a:r>
              <a:rPr lang="en-US" dirty="0"/>
              <a:t>% had been confronted with pictures of naked </a:t>
            </a:r>
            <a:r>
              <a:rPr lang="en-US" dirty="0" smtClean="0"/>
              <a:t>or partially </a:t>
            </a:r>
            <a:r>
              <a:rPr lang="en-US" dirty="0"/>
              <a:t>dressed women</a:t>
            </a:r>
          </a:p>
          <a:p>
            <a:pPr>
              <a:spcBef>
                <a:spcPts val="1200"/>
              </a:spcBef>
              <a:spcAft>
                <a:spcPts val="1200"/>
              </a:spcAft>
              <a:buClr>
                <a:srgbClr val="C1005E"/>
              </a:buClr>
              <a:buFont typeface="HiraMinProN-W3" charset="-128"/>
              <a:buChar char="＞"/>
            </a:pPr>
            <a:r>
              <a:rPr lang="en-US" dirty="0" smtClean="0"/>
              <a:t>83</a:t>
            </a:r>
            <a:r>
              <a:rPr lang="en-US" dirty="0"/>
              <a:t>% experienced unwelcome sexual remarks</a:t>
            </a:r>
          </a:p>
          <a:p>
            <a:pPr>
              <a:spcBef>
                <a:spcPts val="1200"/>
              </a:spcBef>
              <a:spcAft>
                <a:spcPts val="1200"/>
              </a:spcAft>
              <a:buClr>
                <a:srgbClr val="C1005E"/>
              </a:buClr>
              <a:buFont typeface="HiraMinProN-W3" charset="-128"/>
              <a:buChar char="＞"/>
            </a:pPr>
            <a:r>
              <a:rPr lang="en-US" dirty="0" smtClean="0"/>
              <a:t>57</a:t>
            </a:r>
            <a:r>
              <a:rPr lang="en-US" dirty="0"/>
              <a:t>% reported being touched or asked for sex</a:t>
            </a:r>
          </a:p>
          <a:p>
            <a:pPr>
              <a:spcBef>
                <a:spcPts val="1200"/>
              </a:spcBef>
              <a:spcAft>
                <a:spcPts val="1200"/>
              </a:spcAft>
              <a:buClr>
                <a:srgbClr val="C1005E"/>
              </a:buClr>
              <a:buFont typeface="HiraMinProN-W3" charset="-128"/>
              <a:buChar char="＞"/>
            </a:pPr>
            <a:r>
              <a:rPr lang="en-US" dirty="0" smtClean="0"/>
              <a:t>43</a:t>
            </a:r>
            <a:r>
              <a:rPr lang="en-US" dirty="0"/>
              <a:t>% had, at some point in their career, </a:t>
            </a:r>
            <a:r>
              <a:rPr lang="en-US" dirty="0" smtClean="0"/>
              <a:t>experienced uninvited </a:t>
            </a:r>
            <a:r>
              <a:rPr lang="en-US" dirty="0"/>
              <a:t>sexually suggestive looks, </a:t>
            </a:r>
            <a:r>
              <a:rPr lang="en-US" dirty="0" smtClean="0"/>
              <a:t>comments, joking</a:t>
            </a:r>
            <a:r>
              <a:rPr lang="en-US" dirty="0"/>
              <a:t>, or gestures from their supervisors</a:t>
            </a:r>
          </a:p>
          <a:p>
            <a:pPr>
              <a:spcBef>
                <a:spcPts val="1200"/>
              </a:spcBef>
              <a:spcAft>
                <a:spcPts val="1200"/>
              </a:spcAft>
              <a:buClr>
                <a:srgbClr val="C1005E"/>
              </a:buClr>
              <a:buFont typeface="HiraMinProN-W3" charset="-128"/>
              <a:buChar char="＞"/>
            </a:pPr>
            <a:r>
              <a:rPr lang="en-US" dirty="0" smtClean="0"/>
              <a:t>72</a:t>
            </a:r>
            <a:r>
              <a:rPr lang="en-US" dirty="0"/>
              <a:t>% reported uninvited sexually suggestive </a:t>
            </a:r>
            <a:r>
              <a:rPr lang="en-US" dirty="0" smtClean="0"/>
              <a:t>looks, comments</a:t>
            </a:r>
            <a:r>
              <a:rPr lang="en-US" dirty="0"/>
              <a:t>, joking, or gestures from co-workers</a:t>
            </a:r>
            <a:endParaRPr lang="en-US" sz="1200" i="1" dirty="0">
              <a:latin typeface="Interstate-LightItalic" charset="0"/>
              <a:ea typeface="Interstate-LightItalic" charset="0"/>
              <a:cs typeface="Interstate-LightItalic" charset="0"/>
            </a:endParaRPr>
          </a:p>
        </p:txBody>
      </p:sp>
      <p:sp>
        <p:nvSpPr>
          <p:cNvPr id="7" name="Text Placeholder 5"/>
          <p:cNvSpPr>
            <a:spLocks noGrp="1"/>
          </p:cNvSpPr>
          <p:nvPr>
            <p:ph type="body" idx="2"/>
          </p:nvPr>
        </p:nvSpPr>
        <p:spPr>
          <a:xfrm>
            <a:off x="5867400" y="1143000"/>
            <a:ext cx="2895600" cy="4038600"/>
          </a:xfrm>
        </p:spPr>
        <p:txBody>
          <a:bodyPr>
            <a:normAutofit/>
          </a:bodyPr>
          <a:lstStyle/>
          <a:p>
            <a:pPr>
              <a:lnSpc>
                <a:spcPct val="125000"/>
              </a:lnSpc>
              <a:spcBef>
                <a:spcPts val="400"/>
              </a:spcBef>
              <a:spcAft>
                <a:spcPts val="500"/>
              </a:spcAft>
            </a:pPr>
            <a:r>
              <a:rPr lang="en-US" sz="1600" b="1" dirty="0">
                <a:latin typeface="Interstate-Bold" charset="0"/>
                <a:ea typeface="Interstate-Bold" charset="0"/>
                <a:cs typeface="Interstate-Bold" charset="0"/>
              </a:rPr>
              <a:t>Sexual </a:t>
            </a:r>
            <a:r>
              <a:rPr lang="en-US" sz="1600" b="1" dirty="0" smtClean="0">
                <a:latin typeface="Interstate-Bold" charset="0"/>
                <a:ea typeface="Interstate-Bold" charset="0"/>
                <a:cs typeface="Interstate-Bold" charset="0"/>
              </a:rPr>
              <a:t>harassment </a:t>
            </a:r>
            <a:br>
              <a:rPr lang="en-US" sz="1600" b="1" dirty="0" smtClean="0">
                <a:latin typeface="Interstate-Bold" charset="0"/>
                <a:ea typeface="Interstate-Bold" charset="0"/>
                <a:cs typeface="Interstate-Bold" charset="0"/>
              </a:rPr>
            </a:br>
            <a:r>
              <a:rPr lang="en-US" sz="1600" b="1" dirty="0" smtClean="0">
                <a:latin typeface="Interstate-Bold" charset="0"/>
                <a:ea typeface="Interstate-Bold" charset="0"/>
                <a:cs typeface="Interstate-Bold" charset="0"/>
              </a:rPr>
              <a:t>leads </a:t>
            </a:r>
            <a:r>
              <a:rPr lang="en-US" sz="1600" b="1" dirty="0">
                <a:latin typeface="Interstate-Bold" charset="0"/>
                <a:ea typeface="Interstate-Bold" charset="0"/>
                <a:cs typeface="Interstate-Bold" charset="0"/>
              </a:rPr>
              <a:t>to:</a:t>
            </a: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Stress</a:t>
            </a:r>
            <a:endParaRPr lang="en-US" sz="1600" dirty="0">
              <a:latin typeface="Interstate-Light" charset="0"/>
              <a:ea typeface="Interstate-Light" charset="0"/>
              <a:cs typeface="Interstate-Light" charset="0"/>
            </a:endParaRP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Distraction</a:t>
            </a:r>
            <a:endParaRPr lang="en-US" sz="1600" dirty="0">
              <a:latin typeface="Interstate-Light" charset="0"/>
              <a:ea typeface="Interstate-Light" charset="0"/>
              <a:cs typeface="Interstate-Light" charset="0"/>
            </a:endParaRP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Assault</a:t>
            </a:r>
            <a:endParaRPr lang="en-US" sz="1600" dirty="0">
              <a:latin typeface="Interstate-Light" charset="0"/>
              <a:ea typeface="Interstate-Light" charset="0"/>
              <a:cs typeface="Interstate-Light" charset="0"/>
            </a:endParaRP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Inability to concentrate</a:t>
            </a:r>
            <a:endParaRPr lang="en-US" sz="1600" dirty="0">
              <a:latin typeface="Interstate-Light" charset="0"/>
              <a:ea typeface="Interstate-Light" charset="0"/>
              <a:cs typeface="Interstate-Light" charset="0"/>
            </a:endParaRP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Fear</a:t>
            </a:r>
            <a:endParaRPr lang="en-US" sz="1600" dirty="0">
              <a:latin typeface="Interstate-Light" charset="0"/>
              <a:ea typeface="Interstate-Light" charset="0"/>
              <a:cs typeface="Interstate-Light" charset="0"/>
            </a:endParaRPr>
          </a:p>
          <a:p>
            <a:pPr marL="285750" indent="-285750">
              <a:lnSpc>
                <a:spcPct val="125000"/>
              </a:lnSpc>
              <a:spcBef>
                <a:spcPts val="400"/>
              </a:spcBef>
              <a:spcAft>
                <a:spcPts val="500"/>
              </a:spcAft>
              <a:buClr>
                <a:schemeClr val="bg1"/>
              </a:buClr>
              <a:buSzPct val="100000"/>
              <a:buFont typeface="Arial" charset="0"/>
              <a:buChar char="•"/>
            </a:pPr>
            <a:r>
              <a:rPr lang="en-US" sz="1600" dirty="0" smtClean="0">
                <a:latin typeface="Interstate-Light" charset="0"/>
                <a:ea typeface="Interstate-Light" charset="0"/>
                <a:cs typeface="Interstate-Light" charset="0"/>
              </a:rPr>
              <a:t>Lack </a:t>
            </a:r>
            <a:r>
              <a:rPr lang="en-US" sz="1600" dirty="0">
                <a:latin typeface="Interstate-Light" charset="0"/>
                <a:ea typeface="Interstate-Light" charset="0"/>
                <a:cs typeface="Interstate-Light" charset="0"/>
              </a:rPr>
              <a:t>of trust </a:t>
            </a:r>
            <a:r>
              <a:rPr lang="en-US" sz="1600" dirty="0" smtClean="0">
                <a:latin typeface="Interstate-Light" charset="0"/>
                <a:ea typeface="Interstate-Light" charset="0"/>
                <a:cs typeface="Interstate-Light" charset="0"/>
              </a:rPr>
              <a:t>and collaboration</a:t>
            </a:r>
            <a:endParaRPr lang="en-US" sz="1600" dirty="0">
              <a:latin typeface="Interstate-Light" charset="0"/>
              <a:ea typeface="Interstate-Light" charset="0"/>
              <a:cs typeface="Interstate-Light" charset="0"/>
            </a:endParaRPr>
          </a:p>
        </p:txBody>
      </p:sp>
    </p:spTree>
    <p:extLst>
      <p:ext uri="{BB962C8B-B14F-4D97-AF65-F5344CB8AC3E}">
        <p14:creationId xmlns:p14="http://schemas.microsoft.com/office/powerpoint/2010/main" val="16680112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
          </p:nvPr>
        </p:nvSpPr>
        <p:spPr>
          <a:xfrm>
            <a:off x="304800" y="1066800"/>
            <a:ext cx="4648200" cy="5791200"/>
          </a:xfrm>
        </p:spPr>
        <p:txBody>
          <a:bodyPr>
            <a:noAutofit/>
          </a:bodyPr>
          <a:lstStyle/>
          <a:p>
            <a:pPr marL="0" indent="0">
              <a:lnSpc>
                <a:spcPct val="101000"/>
              </a:lnSpc>
              <a:spcBef>
                <a:spcPts val="600"/>
              </a:spcBef>
              <a:spcAft>
                <a:spcPts val="600"/>
              </a:spcAft>
              <a:buClr>
                <a:srgbClr val="C1005E"/>
              </a:buClr>
              <a:buNone/>
            </a:pPr>
            <a:r>
              <a:rPr lang="en-US" b="1" dirty="0" smtClean="0">
                <a:solidFill>
                  <a:srgbClr val="3D9D33"/>
                </a:solidFill>
                <a:latin typeface="Interstate-Bold" charset="0"/>
                <a:ea typeface="Interstate-Bold" charset="0"/>
                <a:cs typeface="Interstate-Bold" charset="0"/>
              </a:rPr>
              <a:t>STUDENTS WILL BE ABLE TO:</a:t>
            </a:r>
          </a:p>
          <a:p>
            <a:pPr>
              <a:lnSpc>
                <a:spcPct val="101000"/>
              </a:lnSpc>
              <a:spcBef>
                <a:spcPts val="600"/>
              </a:spcBef>
              <a:spcAft>
                <a:spcPts val="600"/>
              </a:spcAft>
              <a:buClr>
                <a:srgbClr val="C1005E"/>
              </a:buClr>
              <a:buFont typeface="HiraMinProN-W3" charset="-128"/>
              <a:buChar char="＞"/>
            </a:pPr>
            <a:r>
              <a:rPr lang="en-US" dirty="0" smtClean="0"/>
              <a:t>Describe </a:t>
            </a:r>
            <a:r>
              <a:rPr lang="en-US" dirty="0"/>
              <a:t>why gender matters in health </a:t>
            </a:r>
            <a:r>
              <a:rPr lang="en-US" dirty="0" smtClean="0"/>
              <a:t>and safety </a:t>
            </a:r>
            <a:r>
              <a:rPr lang="en-US" dirty="0"/>
              <a:t>issues in the construction industry</a:t>
            </a:r>
          </a:p>
          <a:p>
            <a:pPr>
              <a:lnSpc>
                <a:spcPct val="101000"/>
              </a:lnSpc>
              <a:spcBef>
                <a:spcPts val="600"/>
              </a:spcBef>
              <a:spcAft>
                <a:spcPts val="600"/>
              </a:spcAft>
              <a:buClr>
                <a:srgbClr val="C1005E"/>
              </a:buClr>
              <a:buFont typeface="HiraMinProN-W3" charset="-128"/>
              <a:buChar char="＞"/>
            </a:pPr>
            <a:r>
              <a:rPr lang="en-US" dirty="0" smtClean="0"/>
              <a:t>Describe </a:t>
            </a:r>
            <a:r>
              <a:rPr lang="en-US" dirty="0"/>
              <a:t>how health and safety issues </a:t>
            </a:r>
            <a:r>
              <a:rPr lang="en-US" dirty="0" smtClean="0"/>
              <a:t>are impacted </a:t>
            </a:r>
            <a:r>
              <a:rPr lang="en-US" dirty="0"/>
              <a:t>by gender</a:t>
            </a:r>
          </a:p>
          <a:p>
            <a:pPr>
              <a:lnSpc>
                <a:spcPct val="101000"/>
              </a:lnSpc>
              <a:spcBef>
                <a:spcPts val="600"/>
              </a:spcBef>
              <a:spcAft>
                <a:spcPts val="600"/>
              </a:spcAft>
              <a:buClr>
                <a:srgbClr val="C1005E"/>
              </a:buClr>
              <a:buFont typeface="HiraMinProN-W3" charset="-128"/>
              <a:buChar char="＞"/>
            </a:pPr>
            <a:r>
              <a:rPr lang="en-US" dirty="0" smtClean="0"/>
              <a:t>Describe </a:t>
            </a:r>
            <a:r>
              <a:rPr lang="en-US" dirty="0"/>
              <a:t>how issues that are specific to </a:t>
            </a:r>
            <a:r>
              <a:rPr lang="en-US" dirty="0" smtClean="0"/>
              <a:t>gender can be safety concerns</a:t>
            </a:r>
          </a:p>
          <a:p>
            <a:pPr>
              <a:lnSpc>
                <a:spcPct val="101000"/>
              </a:lnSpc>
              <a:spcBef>
                <a:spcPts val="600"/>
              </a:spcBef>
              <a:spcAft>
                <a:spcPts val="600"/>
              </a:spcAft>
              <a:buClr>
                <a:srgbClr val="C1005E"/>
              </a:buClr>
              <a:buFont typeface="HiraMinProN-W3" charset="-128"/>
              <a:buChar char="＞"/>
            </a:pPr>
            <a:r>
              <a:rPr lang="en-US" dirty="0" smtClean="0"/>
              <a:t>Demonstrate </a:t>
            </a:r>
            <a:r>
              <a:rPr lang="en-US" dirty="0"/>
              <a:t>what individuals can do </a:t>
            </a:r>
            <a:r>
              <a:rPr lang="en-US" dirty="0" smtClean="0"/>
              <a:t>to protect </a:t>
            </a:r>
            <a:r>
              <a:rPr lang="en-US" dirty="0"/>
              <a:t>themselves and their coworkers</a:t>
            </a:r>
          </a:p>
          <a:p>
            <a:pPr>
              <a:lnSpc>
                <a:spcPct val="101000"/>
              </a:lnSpc>
              <a:spcBef>
                <a:spcPts val="600"/>
              </a:spcBef>
              <a:spcAft>
                <a:spcPts val="600"/>
              </a:spcAft>
              <a:buClr>
                <a:srgbClr val="C1005E"/>
              </a:buClr>
              <a:buFont typeface="HiraMinProN-W3" charset="-128"/>
              <a:buChar char="＞"/>
            </a:pPr>
            <a:r>
              <a:rPr lang="en-US" dirty="0" smtClean="0"/>
              <a:t>Promote </a:t>
            </a:r>
            <a:r>
              <a:rPr lang="en-US" dirty="0"/>
              <a:t>equitable health and safety </a:t>
            </a:r>
            <a:r>
              <a:rPr lang="en-US" dirty="0" smtClean="0"/>
              <a:t>practices and </a:t>
            </a:r>
            <a:r>
              <a:rPr lang="en-US" dirty="0"/>
              <a:t>policies in the workplace</a:t>
            </a: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219200"/>
            <a:ext cx="3415034" cy="2462001"/>
          </a:xfrm>
          <a:prstGeom prst="rect">
            <a:avLst/>
          </a:prstGeom>
          <a:noFill/>
          <a:ln w="9525">
            <a:noFill/>
            <a:miter lim="800000"/>
            <a:headEnd/>
            <a:tailEnd/>
          </a:ln>
        </p:spPr>
      </p:pic>
      <p:sp>
        <p:nvSpPr>
          <p:cNvPr id="4" name="TextBox 3"/>
          <p:cNvSpPr txBox="1"/>
          <p:nvPr/>
        </p:nvSpPr>
        <p:spPr>
          <a:xfrm>
            <a:off x="304800" y="228600"/>
            <a:ext cx="92202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HEALTH AND SAFETY IN CONSTRUCTION: LEARNING </a:t>
            </a:r>
            <a:r>
              <a:rPr lang="en-US" b="1" dirty="0">
                <a:solidFill>
                  <a:srgbClr val="3D9D33"/>
                </a:solidFill>
                <a:latin typeface="Interstate-Bold"/>
                <a:cs typeface="Interstate-Bold"/>
              </a:rPr>
              <a:t>OBJECTIVES</a:t>
            </a:r>
          </a:p>
        </p:txBody>
      </p:sp>
    </p:spTree>
    <p:extLst>
      <p:ext uri="{BB962C8B-B14F-4D97-AF65-F5344CB8AC3E}">
        <p14:creationId xmlns:p14="http://schemas.microsoft.com/office/powerpoint/2010/main" val="4010573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REPRODUCTIVE HAZARDS</a:t>
            </a:r>
          </a:p>
        </p:txBody>
      </p:sp>
      <p:sp>
        <p:nvSpPr>
          <p:cNvPr id="5" name="Content Placeholder 5"/>
          <p:cNvSpPr>
            <a:spLocks noGrp="1"/>
          </p:cNvSpPr>
          <p:nvPr>
            <p:ph sz="quarter" idx="1"/>
          </p:nvPr>
        </p:nvSpPr>
        <p:spPr>
          <a:xfrm>
            <a:off x="304800" y="1066800"/>
            <a:ext cx="5105400" cy="5410200"/>
          </a:xfrm>
        </p:spPr>
        <p:txBody>
          <a:bodyPr>
            <a:noAutofit/>
          </a:bodyPr>
          <a:lstStyle/>
          <a:p>
            <a:pPr>
              <a:spcBef>
                <a:spcPts val="1200"/>
              </a:spcBef>
              <a:spcAft>
                <a:spcPts val="1200"/>
              </a:spcAft>
              <a:buClr>
                <a:srgbClr val="C1005E"/>
              </a:buClr>
              <a:buFont typeface="HiraMinProN-W3" charset="-128"/>
              <a:buChar char="＞"/>
            </a:pPr>
            <a:r>
              <a:rPr lang="en-US" dirty="0"/>
              <a:t>Physical concerns</a:t>
            </a:r>
          </a:p>
          <a:p>
            <a:pPr>
              <a:spcBef>
                <a:spcPts val="1200"/>
              </a:spcBef>
              <a:spcAft>
                <a:spcPts val="1200"/>
              </a:spcAft>
              <a:buClr>
                <a:srgbClr val="C1005E"/>
              </a:buClr>
              <a:buFont typeface="HiraMinProN-W3" charset="-128"/>
              <a:buChar char="＞"/>
            </a:pPr>
            <a:r>
              <a:rPr lang="en-US" dirty="0" smtClean="0"/>
              <a:t>Biological </a:t>
            </a:r>
            <a:r>
              <a:rPr lang="en-US" dirty="0"/>
              <a:t>and chemical exposures</a:t>
            </a:r>
          </a:p>
          <a:p>
            <a:pPr>
              <a:spcBef>
                <a:spcPts val="1200"/>
              </a:spcBef>
              <a:spcAft>
                <a:spcPts val="1200"/>
              </a:spcAft>
              <a:buClr>
                <a:srgbClr val="C1005E"/>
              </a:buClr>
              <a:buFont typeface="HiraMinProN-W3" charset="-128"/>
              <a:buChar char="＞"/>
            </a:pPr>
            <a:r>
              <a:rPr lang="en-US" dirty="0" smtClean="0"/>
              <a:t>Limited </a:t>
            </a:r>
            <a:r>
              <a:rPr lang="en-US" dirty="0"/>
              <a:t>research on affect of hazards </a:t>
            </a:r>
            <a:r>
              <a:rPr lang="en-US" dirty="0" smtClean="0"/>
              <a:t>on </a:t>
            </a:r>
          </a:p>
          <a:p>
            <a:pPr>
              <a:spcBef>
                <a:spcPts val="1200"/>
              </a:spcBef>
              <a:spcAft>
                <a:spcPts val="1200"/>
              </a:spcAft>
              <a:buClr>
                <a:srgbClr val="C1005E"/>
              </a:buClr>
              <a:buFont typeface="HiraMinProN-W3" charset="-128"/>
              <a:buChar char="＞"/>
            </a:pPr>
            <a:r>
              <a:rPr lang="en-US" dirty="0" smtClean="0"/>
              <a:t>women </a:t>
            </a:r>
            <a:r>
              <a:rPr lang="en-US" dirty="0"/>
              <a:t>and men</a:t>
            </a:r>
          </a:p>
          <a:p>
            <a:pPr>
              <a:spcBef>
                <a:spcPts val="1200"/>
              </a:spcBef>
              <a:spcAft>
                <a:spcPts val="1200"/>
              </a:spcAft>
              <a:buClr>
                <a:srgbClr val="C1005E"/>
              </a:buClr>
              <a:buFont typeface="HiraMinProN-W3" charset="-128"/>
              <a:buChar char="＞"/>
            </a:pPr>
            <a:r>
              <a:rPr lang="en-US" dirty="0" smtClean="0"/>
              <a:t>Studies </a:t>
            </a:r>
            <a:r>
              <a:rPr lang="en-US" dirty="0"/>
              <a:t>have shown that male </a:t>
            </a:r>
            <a:r>
              <a:rPr lang="en-US" dirty="0" smtClean="0"/>
              <a:t>reproductive organs </a:t>
            </a:r>
            <a:r>
              <a:rPr lang="en-US" dirty="0"/>
              <a:t>can be as affected as </a:t>
            </a:r>
            <a:r>
              <a:rPr lang="en-US" dirty="0" smtClean="0"/>
              <a:t>female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066800"/>
            <a:ext cx="3603424" cy="5053322"/>
          </a:xfrm>
          <a:prstGeom prst="rect">
            <a:avLst/>
          </a:prstGeom>
        </p:spPr>
      </p:pic>
    </p:spTree>
    <p:extLst>
      <p:ext uri="{BB962C8B-B14F-4D97-AF65-F5344CB8AC3E}">
        <p14:creationId xmlns:p14="http://schemas.microsoft.com/office/powerpoint/2010/main" val="9603487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HEALTH AND SAFETY TRAINING</a:t>
            </a:r>
            <a:endParaRPr lang="en-US" b="1" dirty="0">
              <a:solidFill>
                <a:srgbClr val="3D9D33"/>
              </a:solidFill>
              <a:latin typeface="Interstate-Bold"/>
              <a:cs typeface="Interstate-Bold"/>
            </a:endParaRPr>
          </a:p>
        </p:txBody>
      </p:sp>
      <p:sp>
        <p:nvSpPr>
          <p:cNvPr id="5" name="Content Placeholder 5"/>
          <p:cNvSpPr>
            <a:spLocks noGrp="1"/>
          </p:cNvSpPr>
          <p:nvPr>
            <p:ph sz="quarter" idx="1"/>
          </p:nvPr>
        </p:nvSpPr>
        <p:spPr>
          <a:xfrm>
            <a:off x="304800" y="1066800"/>
            <a:ext cx="4495800" cy="5410200"/>
          </a:xfrm>
        </p:spPr>
        <p:txBody>
          <a:bodyPr>
            <a:noAutofit/>
          </a:bodyPr>
          <a:lstStyle/>
          <a:p>
            <a:pPr>
              <a:spcBef>
                <a:spcPts val="1200"/>
              </a:spcBef>
              <a:spcAft>
                <a:spcPts val="1200"/>
              </a:spcAft>
              <a:buClr>
                <a:srgbClr val="C1005E"/>
              </a:buClr>
              <a:buFont typeface="HiraMinProN-W3" charset="-128"/>
              <a:buChar char="＞"/>
            </a:pPr>
            <a:r>
              <a:rPr lang="en-US" dirty="0"/>
              <a:t>Limited skill training or menial </a:t>
            </a:r>
            <a:r>
              <a:rPr lang="en-US" dirty="0" smtClean="0"/>
              <a:t>assignments can </a:t>
            </a:r>
            <a:r>
              <a:rPr lang="en-US" dirty="0"/>
              <a:t>impede safe working practices</a:t>
            </a:r>
          </a:p>
          <a:p>
            <a:pPr>
              <a:spcBef>
                <a:spcPts val="1200"/>
              </a:spcBef>
              <a:spcAft>
                <a:spcPts val="1200"/>
              </a:spcAft>
              <a:buClr>
                <a:srgbClr val="C1005E"/>
              </a:buClr>
              <a:buFont typeface="HiraMinProN-W3" charset="-128"/>
              <a:buChar char="＞"/>
            </a:pPr>
            <a:r>
              <a:rPr lang="en-US" dirty="0" smtClean="0"/>
              <a:t>Culture </a:t>
            </a:r>
            <a:r>
              <a:rPr lang="en-US" dirty="0"/>
              <a:t>of workplace (</a:t>
            </a:r>
            <a:r>
              <a:rPr lang="en-US" dirty="0" smtClean="0"/>
              <a:t>macho/production demand</a:t>
            </a:r>
            <a:r>
              <a:rPr lang="en-US" dirty="0"/>
              <a:t>) disdains/discourages attention </a:t>
            </a:r>
            <a:r>
              <a:rPr lang="en-US" dirty="0" smtClean="0"/>
              <a:t>to safety </a:t>
            </a:r>
            <a:r>
              <a:rPr lang="en-US" dirty="0"/>
              <a:t>and Health &amp; Safety training</a:t>
            </a:r>
          </a:p>
          <a:p>
            <a:pPr marL="0" indent="0">
              <a:spcBef>
                <a:spcPts val="1200"/>
              </a:spcBef>
              <a:spcAft>
                <a:spcPts val="1200"/>
              </a:spcAft>
              <a:buClr>
                <a:srgbClr val="C1005E"/>
              </a:buClr>
              <a:buNone/>
            </a:pPr>
            <a:r>
              <a:rPr lang="en-US" i="1" dirty="0">
                <a:latin typeface="Interstate-LightItalic" charset="0"/>
                <a:ea typeface="Interstate-LightItalic" charset="0"/>
                <a:cs typeface="Interstate-LightItalic" charset="0"/>
              </a:rPr>
              <a:t>“Many men don’t want to go to </a:t>
            </a:r>
            <a:r>
              <a:rPr lang="en-US" i="1" dirty="0" smtClean="0">
                <a:latin typeface="Interstate-LightItalic" charset="0"/>
                <a:ea typeface="Interstate-LightItalic" charset="0"/>
                <a:cs typeface="Interstate-LightItalic" charset="0"/>
              </a:rPr>
              <a:t>safety meetings</a:t>
            </a:r>
            <a:r>
              <a:rPr lang="en-US" i="1" dirty="0">
                <a:latin typeface="Interstate-LightItalic" charset="0"/>
                <a:ea typeface="Interstate-LightItalic" charset="0"/>
                <a:cs typeface="Interstate-LightItalic" charset="0"/>
              </a:rPr>
              <a:t>. I don’t know if it’s a </a:t>
            </a:r>
            <a:r>
              <a:rPr lang="en-US" i="1" dirty="0" smtClean="0">
                <a:latin typeface="Interstate-LightItalic" charset="0"/>
                <a:ea typeface="Interstate-LightItalic" charset="0"/>
                <a:cs typeface="Interstate-LightItalic" charset="0"/>
              </a:rPr>
              <a:t>machismo thing </a:t>
            </a:r>
            <a:r>
              <a:rPr lang="en-US" i="1" dirty="0">
                <a:latin typeface="Interstate-LightItalic" charset="0"/>
                <a:ea typeface="Interstate-LightItalic" charset="0"/>
                <a:cs typeface="Interstate-LightItalic" charset="0"/>
              </a:rPr>
              <a:t>or what. They're getting paid. But </a:t>
            </a:r>
            <a:r>
              <a:rPr lang="en-US" i="1" dirty="0" smtClean="0">
                <a:latin typeface="Interstate-LightItalic" charset="0"/>
                <a:ea typeface="Interstate-LightItalic" charset="0"/>
                <a:cs typeface="Interstate-LightItalic" charset="0"/>
              </a:rPr>
              <a:t>then there’s </a:t>
            </a:r>
            <a:r>
              <a:rPr lang="en-US" i="1" dirty="0">
                <a:latin typeface="Interstate-LightItalic" charset="0"/>
                <a:ea typeface="Interstate-LightItalic" charset="0"/>
                <a:cs typeface="Interstate-LightItalic" charset="0"/>
              </a:rPr>
              <a:t>always the contractor or </a:t>
            </a:r>
            <a:r>
              <a:rPr lang="en-US" i="1" dirty="0" smtClean="0">
                <a:latin typeface="Interstate-LightItalic" charset="0"/>
                <a:ea typeface="Interstate-LightItalic" charset="0"/>
                <a:cs typeface="Interstate-LightItalic" charset="0"/>
              </a:rPr>
              <a:t>boss breathing </a:t>
            </a:r>
            <a:r>
              <a:rPr lang="en-US" i="1" dirty="0">
                <a:latin typeface="Interstate-LightItalic" charset="0"/>
                <a:ea typeface="Interstate-LightItalic" charset="0"/>
                <a:cs typeface="Interstate-LightItalic" charset="0"/>
              </a:rPr>
              <a:t>down your neck, saying, ‘</a:t>
            </a:r>
            <a:r>
              <a:rPr lang="en-US" i="1" dirty="0" smtClean="0">
                <a:latin typeface="Interstate-LightItalic" charset="0"/>
                <a:ea typeface="Interstate-LightItalic" charset="0"/>
                <a:cs typeface="Interstate-LightItalic" charset="0"/>
              </a:rPr>
              <a:t>How come </a:t>
            </a:r>
            <a:r>
              <a:rPr lang="en-US" i="1" dirty="0">
                <a:latin typeface="Interstate-LightItalic" charset="0"/>
                <a:ea typeface="Interstate-LightItalic" charset="0"/>
                <a:cs typeface="Interstate-LightItalic" charset="0"/>
              </a:rPr>
              <a:t>this [work] wasn’t done?’ The </a:t>
            </a:r>
            <a:r>
              <a:rPr lang="en-US" i="1" dirty="0" smtClean="0">
                <a:latin typeface="Interstate-LightItalic" charset="0"/>
                <a:ea typeface="Interstate-LightItalic" charset="0"/>
                <a:cs typeface="Interstate-LightItalic" charset="0"/>
              </a:rPr>
              <a:t>boss doesn’t </a:t>
            </a:r>
            <a:r>
              <a:rPr lang="en-US" i="1" dirty="0">
                <a:latin typeface="Interstate-LightItalic" charset="0"/>
                <a:ea typeface="Interstate-LightItalic" charset="0"/>
                <a:cs typeface="Interstate-LightItalic" charset="0"/>
              </a:rPr>
              <a:t>say, ‘You’d better go to that </a:t>
            </a:r>
            <a:r>
              <a:rPr lang="en-US" i="1" dirty="0" smtClean="0">
                <a:latin typeface="Interstate-LightItalic" charset="0"/>
                <a:ea typeface="Interstate-LightItalic" charset="0"/>
                <a:cs typeface="Interstate-LightItalic" charset="0"/>
              </a:rPr>
              <a:t>safety meeting </a:t>
            </a:r>
            <a:r>
              <a:rPr lang="en-US" i="1" dirty="0">
                <a:latin typeface="Interstate-LightItalic" charset="0"/>
                <a:ea typeface="Interstate-LightItalic" charset="0"/>
                <a:cs typeface="Interstate-LightItalic" charset="0"/>
              </a:rPr>
              <a:t>because I don't want my </a:t>
            </a:r>
            <a:r>
              <a:rPr lang="en-US" i="1" dirty="0" smtClean="0">
                <a:latin typeface="Interstate-LightItalic" charset="0"/>
                <a:ea typeface="Interstate-LightItalic" charset="0"/>
                <a:cs typeface="Interstate-LightItalic" charset="0"/>
              </a:rPr>
              <a:t>workers’ comp </a:t>
            </a:r>
            <a:r>
              <a:rPr lang="en-US" i="1" dirty="0">
                <a:latin typeface="Interstate-LightItalic" charset="0"/>
                <a:ea typeface="Interstate-LightItalic" charset="0"/>
                <a:cs typeface="Interstate-LightItalic" charset="0"/>
              </a:rPr>
              <a:t>bill going up this </a:t>
            </a:r>
            <a:r>
              <a:rPr lang="en-US" i="1" dirty="0" smtClean="0">
                <a:latin typeface="Interstate-LightItalic" charset="0"/>
                <a:ea typeface="Interstate-LightItalic" charset="0"/>
                <a:cs typeface="Interstate-LightItalic" charset="0"/>
              </a:rPr>
              <a:t>year.”</a:t>
            </a:r>
            <a:endParaRPr lang="en-US" i="1" dirty="0">
              <a:latin typeface="Interstate-LightItalic" charset="0"/>
              <a:ea typeface="Interstate-LightItalic" charset="0"/>
              <a:cs typeface="Interstate-LightItalic"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43000"/>
            <a:ext cx="3197689" cy="4596122"/>
          </a:xfrm>
          <a:prstGeom prst="rect">
            <a:avLst/>
          </a:prstGeom>
        </p:spPr>
      </p:pic>
    </p:spTree>
    <p:extLst>
      <p:ext uri="{BB962C8B-B14F-4D97-AF65-F5344CB8AC3E}">
        <p14:creationId xmlns:p14="http://schemas.microsoft.com/office/powerpoint/2010/main" val="171906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SAFER &amp; HEALTHIER WORK FOR ALL</a:t>
            </a:r>
          </a:p>
        </p:txBody>
      </p:sp>
      <p:sp>
        <p:nvSpPr>
          <p:cNvPr id="5" name="Content Placeholder 5"/>
          <p:cNvSpPr>
            <a:spLocks noGrp="1"/>
          </p:cNvSpPr>
          <p:nvPr>
            <p:ph sz="quarter" idx="1"/>
          </p:nvPr>
        </p:nvSpPr>
        <p:spPr>
          <a:xfrm>
            <a:off x="304800" y="1066800"/>
            <a:ext cx="4495800" cy="5410200"/>
          </a:xfrm>
        </p:spPr>
        <p:txBody>
          <a:bodyPr>
            <a:noAutofit/>
          </a:bodyPr>
          <a:lstStyle/>
          <a:p>
            <a:pPr>
              <a:spcBef>
                <a:spcPts val="1200"/>
              </a:spcBef>
              <a:spcAft>
                <a:spcPts val="1200"/>
              </a:spcAft>
              <a:buClr>
                <a:srgbClr val="C1005E"/>
              </a:buClr>
              <a:buFont typeface="HiraMinProN-W3" charset="-128"/>
              <a:buChar char="＞"/>
            </a:pPr>
            <a:r>
              <a:rPr lang="en-US" dirty="0"/>
              <a:t>Share information on where to find </a:t>
            </a:r>
            <a:r>
              <a:rPr lang="en-US" dirty="0" smtClean="0"/>
              <a:t>gender specific </a:t>
            </a:r>
            <a:r>
              <a:rPr lang="en-US" dirty="0"/>
              <a:t>PPE and ergonomically </a:t>
            </a:r>
            <a:r>
              <a:rPr lang="en-US" dirty="0" smtClean="0"/>
              <a:t>designed tools</a:t>
            </a:r>
            <a:endParaRPr lang="en-US" dirty="0"/>
          </a:p>
          <a:p>
            <a:pPr>
              <a:spcBef>
                <a:spcPts val="1200"/>
              </a:spcBef>
              <a:spcAft>
                <a:spcPts val="1200"/>
              </a:spcAft>
              <a:buClr>
                <a:srgbClr val="C1005E"/>
              </a:buClr>
              <a:buFont typeface="HiraMinProN-W3" charset="-128"/>
              <a:buChar char="＞"/>
            </a:pPr>
            <a:r>
              <a:rPr lang="en-US" dirty="0" smtClean="0"/>
              <a:t>Request </a:t>
            </a:r>
            <a:r>
              <a:rPr lang="en-US" dirty="0"/>
              <a:t>a gender specific sanitary facility</a:t>
            </a:r>
          </a:p>
          <a:p>
            <a:pPr>
              <a:spcBef>
                <a:spcPts val="1200"/>
              </a:spcBef>
              <a:spcAft>
                <a:spcPts val="1200"/>
              </a:spcAft>
              <a:buClr>
                <a:srgbClr val="C1005E"/>
              </a:buClr>
              <a:buFont typeface="HiraMinProN-W3" charset="-128"/>
              <a:buChar char="＞"/>
            </a:pPr>
            <a:r>
              <a:rPr lang="en-US" dirty="0" smtClean="0"/>
              <a:t>Encourage </a:t>
            </a:r>
            <a:r>
              <a:rPr lang="en-US" dirty="0"/>
              <a:t>coworkers to request </a:t>
            </a:r>
            <a:r>
              <a:rPr lang="en-US" dirty="0" smtClean="0"/>
              <a:t>clean sanitary </a:t>
            </a:r>
            <a:r>
              <a:rPr lang="en-US" dirty="0"/>
              <a:t>facilities and hand-washing on site</a:t>
            </a:r>
          </a:p>
          <a:p>
            <a:pPr>
              <a:spcBef>
                <a:spcPts val="1200"/>
              </a:spcBef>
              <a:spcAft>
                <a:spcPts val="1200"/>
              </a:spcAft>
              <a:buClr>
                <a:srgbClr val="C1005E"/>
              </a:buClr>
              <a:buFont typeface="HiraMinProN-W3" charset="-128"/>
              <a:buChar char="＞"/>
            </a:pPr>
            <a:r>
              <a:rPr lang="en-US" dirty="0" smtClean="0"/>
              <a:t>Ask </a:t>
            </a:r>
            <a:r>
              <a:rPr lang="en-US" dirty="0"/>
              <a:t>for modification to equipment </a:t>
            </a:r>
            <a:r>
              <a:rPr lang="en-US" dirty="0" smtClean="0"/>
              <a:t>to improve </a:t>
            </a:r>
            <a:r>
              <a:rPr lang="en-US" dirty="0"/>
              <a:t>ergonomic functioning</a:t>
            </a:r>
            <a:endParaRPr lang="en-US" i="1" dirty="0">
              <a:latin typeface="Interstate-LightItalic" charset="0"/>
              <a:ea typeface="Interstate-LightItalic" charset="0"/>
              <a:cs typeface="Interstate-LightItalic"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143000"/>
            <a:ext cx="3197689" cy="4340996"/>
          </a:xfrm>
          <a:prstGeom prst="rect">
            <a:avLst/>
          </a:prstGeom>
        </p:spPr>
      </p:pic>
    </p:spTree>
    <p:extLst>
      <p:ext uri="{BB962C8B-B14F-4D97-AF65-F5344CB8AC3E}">
        <p14:creationId xmlns:p14="http://schemas.microsoft.com/office/powerpoint/2010/main" val="1391244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8153400" cy="646331"/>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THINGS YOU CAN DO TO IMPROVE WOMEN’S HEALTH AND </a:t>
            </a:r>
            <a:r>
              <a:rPr lang="en-US" b="1">
                <a:solidFill>
                  <a:srgbClr val="3D9D33"/>
                </a:solidFill>
                <a:latin typeface="Interstate-Bold"/>
                <a:cs typeface="Interstate-Bold"/>
              </a:rPr>
              <a:t>SAFETY </a:t>
            </a:r>
            <a:r>
              <a:rPr lang="en-US" b="1" smtClean="0">
                <a:solidFill>
                  <a:srgbClr val="3D9D33"/>
                </a:solidFill>
                <a:latin typeface="Interstate-Bold"/>
                <a:cs typeface="Interstate-Bold"/>
              </a:rPr>
              <a:t>ON THE </a:t>
            </a:r>
            <a:r>
              <a:rPr lang="en-US" b="1" dirty="0">
                <a:solidFill>
                  <a:srgbClr val="3D9D33"/>
                </a:solidFill>
                <a:latin typeface="Interstate-Bold"/>
                <a:cs typeface="Interstate-Bold"/>
              </a:rPr>
              <a:t>JOB</a:t>
            </a:r>
          </a:p>
        </p:txBody>
      </p:sp>
      <p:sp>
        <p:nvSpPr>
          <p:cNvPr id="5" name="Content Placeholder 5"/>
          <p:cNvSpPr>
            <a:spLocks noGrp="1"/>
          </p:cNvSpPr>
          <p:nvPr>
            <p:ph sz="quarter" idx="1"/>
          </p:nvPr>
        </p:nvSpPr>
        <p:spPr>
          <a:xfrm>
            <a:off x="304800" y="1066800"/>
            <a:ext cx="4191000" cy="5410200"/>
          </a:xfrm>
        </p:spPr>
        <p:txBody>
          <a:bodyPr>
            <a:noAutofit/>
          </a:bodyPr>
          <a:lstStyle/>
          <a:p>
            <a:pPr>
              <a:spcBef>
                <a:spcPts val="1200"/>
              </a:spcBef>
              <a:spcAft>
                <a:spcPts val="1200"/>
              </a:spcAft>
              <a:buClr>
                <a:srgbClr val="C1005E"/>
              </a:buClr>
              <a:buFont typeface="HiraMinProN-W3" charset="-128"/>
              <a:buChar char="＞"/>
            </a:pPr>
            <a:r>
              <a:rPr lang="en-US" dirty="0"/>
              <a:t>Attend and engage in safety </a:t>
            </a:r>
            <a:r>
              <a:rPr lang="en-US" dirty="0" smtClean="0"/>
              <a:t>and health </a:t>
            </a:r>
            <a:r>
              <a:rPr lang="en-US" dirty="0"/>
              <a:t>meetings</a:t>
            </a:r>
          </a:p>
          <a:p>
            <a:pPr>
              <a:spcBef>
                <a:spcPts val="1200"/>
              </a:spcBef>
              <a:spcAft>
                <a:spcPts val="1200"/>
              </a:spcAft>
              <a:buClr>
                <a:srgbClr val="C1005E"/>
              </a:buClr>
              <a:buFont typeface="HiraMinProN-W3" charset="-128"/>
              <a:buChar char="＞"/>
            </a:pPr>
            <a:r>
              <a:rPr lang="en-US" dirty="0" smtClean="0"/>
              <a:t>Talk </a:t>
            </a:r>
            <a:r>
              <a:rPr lang="en-US" dirty="0"/>
              <a:t>with the staff person </a:t>
            </a:r>
            <a:r>
              <a:rPr lang="en-US" dirty="0" smtClean="0"/>
              <a:t>responsible for </a:t>
            </a:r>
            <a:r>
              <a:rPr lang="en-US" dirty="0"/>
              <a:t>health and safety at </a:t>
            </a:r>
            <a:r>
              <a:rPr lang="en-US" dirty="0" smtClean="0"/>
              <a:t>your employer </a:t>
            </a:r>
            <a:r>
              <a:rPr lang="en-US" dirty="0"/>
              <a:t>on the worksite about </a:t>
            </a:r>
            <a:r>
              <a:rPr lang="en-US" dirty="0" smtClean="0"/>
              <a:t>your needs</a:t>
            </a:r>
            <a:endParaRPr lang="en-US" dirty="0"/>
          </a:p>
          <a:p>
            <a:pPr>
              <a:spcBef>
                <a:spcPts val="1200"/>
              </a:spcBef>
              <a:spcAft>
                <a:spcPts val="1200"/>
              </a:spcAft>
              <a:buClr>
                <a:srgbClr val="C1005E"/>
              </a:buClr>
              <a:buFont typeface="HiraMinProN-W3" charset="-128"/>
              <a:buChar char="＞"/>
            </a:pPr>
            <a:r>
              <a:rPr lang="en-US" dirty="0" smtClean="0"/>
              <a:t>Advocate </a:t>
            </a:r>
            <a:r>
              <a:rPr lang="en-US" dirty="0"/>
              <a:t>for women’s health </a:t>
            </a:r>
            <a:r>
              <a:rPr lang="en-US" dirty="0" smtClean="0"/>
              <a:t>and safety </a:t>
            </a:r>
            <a:r>
              <a:rPr lang="en-US" dirty="0"/>
              <a:t>on the jobsite</a:t>
            </a:r>
          </a:p>
          <a:p>
            <a:pPr>
              <a:spcBef>
                <a:spcPts val="1200"/>
              </a:spcBef>
              <a:spcAft>
                <a:spcPts val="1200"/>
              </a:spcAft>
              <a:buClr>
                <a:srgbClr val="C1005E"/>
              </a:buClr>
              <a:buFont typeface="HiraMinProN-W3" charset="-128"/>
              <a:buChar char="＞"/>
            </a:pPr>
            <a:r>
              <a:rPr lang="en-US" dirty="0" smtClean="0"/>
              <a:t>Join </a:t>
            </a:r>
            <a:r>
              <a:rPr lang="en-US" dirty="0"/>
              <a:t>the union safety committee</a:t>
            </a:r>
          </a:p>
          <a:p>
            <a:pPr>
              <a:spcBef>
                <a:spcPts val="1200"/>
              </a:spcBef>
              <a:spcAft>
                <a:spcPts val="1200"/>
              </a:spcAft>
              <a:buClr>
                <a:srgbClr val="C1005E"/>
              </a:buClr>
              <a:buFont typeface="HiraMinProN-W3" charset="-128"/>
              <a:buChar char="＞"/>
            </a:pPr>
            <a:r>
              <a:rPr lang="en-US" dirty="0" smtClean="0"/>
              <a:t>Share </a:t>
            </a:r>
            <a:r>
              <a:rPr lang="en-US" dirty="0"/>
              <a:t>the HASWIC report with </a:t>
            </a:r>
            <a:r>
              <a:rPr lang="en-US" dirty="0" smtClean="0"/>
              <a:t>your union</a:t>
            </a:r>
            <a:r>
              <a:rPr lang="en-US" dirty="0"/>
              <a:t>, employer, and </a:t>
            </a:r>
            <a:r>
              <a:rPr lang="en-US" dirty="0" smtClean="0"/>
              <a:t>apprenticeship coordinator</a:t>
            </a:r>
            <a:endParaRPr lang="en-US" i="1" dirty="0">
              <a:latin typeface="Interstate-LightItalic" charset="0"/>
              <a:ea typeface="Interstate-LightItalic" charset="0"/>
              <a:cs typeface="Interstate-LightItalic"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066800"/>
            <a:ext cx="3883489" cy="5025234"/>
          </a:xfrm>
          <a:prstGeom prst="rect">
            <a:avLst/>
          </a:prstGeom>
        </p:spPr>
      </p:pic>
    </p:spTree>
    <p:extLst>
      <p:ext uri="{BB962C8B-B14F-4D97-AF65-F5344CB8AC3E}">
        <p14:creationId xmlns:p14="http://schemas.microsoft.com/office/powerpoint/2010/main" val="260130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a:solidFill>
                  <a:srgbClr val="3D9D33"/>
                </a:solidFill>
                <a:latin typeface="Interstate-Bold"/>
                <a:cs typeface="Interstate-Bold"/>
              </a:rPr>
              <a:t>SAFER &amp; HEALTHIER WORK FOR ALL</a:t>
            </a:r>
            <a:endParaRPr lang="en-US" b="1" dirty="0">
              <a:solidFill>
                <a:srgbClr val="3D9D33"/>
              </a:solidFill>
              <a:latin typeface="Interstate-Bold"/>
              <a:cs typeface="Interstate-Bold"/>
            </a:endParaRPr>
          </a:p>
        </p:txBody>
      </p:sp>
      <p:sp>
        <p:nvSpPr>
          <p:cNvPr id="5" name="Content Placeholder 5"/>
          <p:cNvSpPr>
            <a:spLocks noGrp="1"/>
          </p:cNvSpPr>
          <p:nvPr>
            <p:ph sz="quarter" idx="1"/>
          </p:nvPr>
        </p:nvSpPr>
        <p:spPr>
          <a:xfrm>
            <a:off x="304800" y="1066800"/>
            <a:ext cx="4572000" cy="5410200"/>
          </a:xfrm>
        </p:spPr>
        <p:txBody>
          <a:bodyPr>
            <a:noAutofit/>
          </a:bodyPr>
          <a:lstStyle/>
          <a:p>
            <a:pPr>
              <a:spcBef>
                <a:spcPts val="1200"/>
              </a:spcBef>
              <a:spcAft>
                <a:spcPts val="1200"/>
              </a:spcAft>
              <a:buClr>
                <a:srgbClr val="C1005E"/>
              </a:buClr>
              <a:buFont typeface="HiraMinProN-W3" charset="-128"/>
              <a:buChar char="＞"/>
            </a:pPr>
            <a:r>
              <a:rPr lang="en-US" dirty="0"/>
              <a:t>Be familiar with OSHA requirements, your company’s health </a:t>
            </a:r>
            <a:r>
              <a:rPr lang="en-US" dirty="0" smtClean="0"/>
              <a:t>and safety </a:t>
            </a:r>
            <a:r>
              <a:rPr lang="en-US" dirty="0"/>
              <a:t>policies</a:t>
            </a:r>
          </a:p>
          <a:p>
            <a:pPr>
              <a:spcBef>
                <a:spcPts val="1200"/>
              </a:spcBef>
              <a:spcAft>
                <a:spcPts val="1200"/>
              </a:spcAft>
              <a:buClr>
                <a:srgbClr val="C1005E"/>
              </a:buClr>
              <a:buFont typeface="HiraMinProN-W3" charset="-128"/>
              <a:buChar char="＞"/>
            </a:pPr>
            <a:r>
              <a:rPr lang="en-US" dirty="0" smtClean="0"/>
              <a:t>Be </a:t>
            </a:r>
            <a:r>
              <a:rPr lang="en-US" dirty="0"/>
              <a:t>proactive in collaborating with employer and union on </a:t>
            </a:r>
            <a:r>
              <a:rPr lang="en-US" dirty="0" smtClean="0"/>
              <a:t>making the </a:t>
            </a:r>
            <a:r>
              <a:rPr lang="en-US" dirty="0"/>
              <a:t>workplace safe and healthy for all workers</a:t>
            </a:r>
          </a:p>
          <a:p>
            <a:pPr>
              <a:spcBef>
                <a:spcPts val="1200"/>
              </a:spcBef>
              <a:spcAft>
                <a:spcPts val="1200"/>
              </a:spcAft>
              <a:buClr>
                <a:srgbClr val="C1005E"/>
              </a:buClr>
              <a:buFont typeface="HiraMinProN-W3" charset="-128"/>
              <a:buChar char="＞"/>
            </a:pPr>
            <a:r>
              <a:rPr lang="en-US" dirty="0" smtClean="0"/>
              <a:t>Share </a:t>
            </a:r>
            <a:r>
              <a:rPr lang="en-US" dirty="0"/>
              <a:t>your research on how to ensure gender-specific health </a:t>
            </a:r>
            <a:r>
              <a:rPr lang="en-US" dirty="0" smtClean="0"/>
              <a:t>and safety </a:t>
            </a:r>
            <a:r>
              <a:rPr lang="en-US" dirty="0"/>
              <a:t>policy and practice</a:t>
            </a:r>
          </a:p>
          <a:p>
            <a:pPr>
              <a:spcBef>
                <a:spcPts val="1200"/>
              </a:spcBef>
              <a:spcAft>
                <a:spcPts val="1200"/>
              </a:spcAft>
              <a:buClr>
                <a:srgbClr val="C1005E"/>
              </a:buClr>
              <a:buFont typeface="HiraMinProN-W3" charset="-128"/>
              <a:buChar char="＞"/>
            </a:pPr>
            <a:r>
              <a:rPr lang="en-US" dirty="0" smtClean="0"/>
              <a:t>Attend </a:t>
            </a:r>
            <a:r>
              <a:rPr lang="en-US" dirty="0"/>
              <a:t>trainings</a:t>
            </a:r>
          </a:p>
          <a:p>
            <a:pPr>
              <a:spcBef>
                <a:spcPts val="1200"/>
              </a:spcBef>
              <a:spcAft>
                <a:spcPts val="1200"/>
              </a:spcAft>
              <a:buClr>
                <a:srgbClr val="C1005E"/>
              </a:buClr>
              <a:buFont typeface="HiraMinProN-W3" charset="-128"/>
              <a:buChar char="＞"/>
            </a:pPr>
            <a:r>
              <a:rPr lang="en-US" dirty="0" smtClean="0"/>
              <a:t>Share </a:t>
            </a:r>
            <a:r>
              <a:rPr lang="en-US" dirty="0"/>
              <a:t>the information in this report to back up your requests </a:t>
            </a:r>
            <a:r>
              <a:rPr lang="en-US" dirty="0" err="1" smtClean="0"/>
              <a:t>tO</a:t>
            </a:r>
            <a:r>
              <a:rPr lang="en-US" dirty="0" smtClean="0"/>
              <a:t> address </a:t>
            </a:r>
            <a:r>
              <a:rPr lang="en-US" dirty="0"/>
              <a:t>the issues discussed in this module</a:t>
            </a:r>
            <a:endParaRPr lang="en-US" i="1" dirty="0">
              <a:latin typeface="Interstate-LightItalic" charset="0"/>
              <a:ea typeface="Interstate-LightItalic" charset="0"/>
              <a:cs typeface="Interstate-LightItalic" charset="0"/>
            </a:endParaRPr>
          </a:p>
        </p:txBody>
      </p:sp>
      <p:sp>
        <p:nvSpPr>
          <p:cNvPr id="6" name="Text Placeholder 5"/>
          <p:cNvSpPr>
            <a:spLocks noGrp="1"/>
          </p:cNvSpPr>
          <p:nvPr>
            <p:ph type="body" idx="2"/>
          </p:nvPr>
        </p:nvSpPr>
        <p:spPr>
          <a:xfrm>
            <a:off x="5867400" y="1143000"/>
            <a:ext cx="2895600" cy="2438400"/>
          </a:xfrm>
        </p:spPr>
        <p:txBody>
          <a:bodyPr>
            <a:normAutofit/>
          </a:bodyPr>
          <a:lstStyle/>
          <a:p>
            <a:pPr>
              <a:lnSpc>
                <a:spcPct val="125000"/>
              </a:lnSpc>
              <a:spcBef>
                <a:spcPts val="400"/>
              </a:spcBef>
              <a:spcAft>
                <a:spcPts val="500"/>
              </a:spcAft>
            </a:pPr>
            <a:r>
              <a:rPr lang="en-US" sz="1600" dirty="0">
                <a:latin typeface="Interstate-Light" charset="0"/>
                <a:ea typeface="Interstate-Light" charset="0"/>
                <a:cs typeface="Interstate-Light" charset="0"/>
              </a:rPr>
              <a:t>You must </a:t>
            </a:r>
            <a:r>
              <a:rPr lang="en-US" sz="1600" smtClean="0">
                <a:latin typeface="Interstate-Light" charset="0"/>
                <a:ea typeface="Interstate-Light" charset="0"/>
                <a:cs typeface="Interstate-Light" charset="0"/>
              </a:rPr>
              <a:t>take responsibility</a:t>
            </a:r>
            <a:r>
              <a:rPr lang="en-US" sz="1600" dirty="0" smtClean="0">
                <a:latin typeface="Interstate-Light" charset="0"/>
                <a:ea typeface="Interstate-Light" charset="0"/>
                <a:cs typeface="Interstate-Light" charset="0"/>
              </a:rPr>
              <a:t> </a:t>
            </a:r>
            <a:r>
              <a:rPr lang="en-US" sz="1600" smtClean="0">
                <a:latin typeface="Interstate-Light" charset="0"/>
                <a:ea typeface="Interstate-Light" charset="0"/>
                <a:cs typeface="Interstate-Light" charset="0"/>
              </a:rPr>
              <a:t>for </a:t>
            </a:r>
            <a:r>
              <a:rPr lang="en-US" sz="1600">
                <a:latin typeface="Interstate-Light" charset="0"/>
                <a:ea typeface="Interstate-Light" charset="0"/>
                <a:cs typeface="Interstate-Light" charset="0"/>
              </a:rPr>
              <a:t>your </a:t>
            </a:r>
            <a:r>
              <a:rPr lang="en-US" sz="1600" smtClean="0">
                <a:latin typeface="Interstate-Light" charset="0"/>
                <a:ea typeface="Interstate-Light" charset="0"/>
                <a:cs typeface="Interstate-Light" charset="0"/>
              </a:rPr>
              <a:t>own safety and health</a:t>
            </a:r>
            <a:r>
              <a:rPr lang="en-US" sz="1600">
                <a:latin typeface="Interstate-Light" charset="0"/>
                <a:ea typeface="Interstate-Light" charset="0"/>
                <a:cs typeface="Interstate-Light" charset="0"/>
              </a:rPr>
              <a:t>, </a:t>
            </a:r>
            <a:r>
              <a:rPr lang="en-US" sz="1600" smtClean="0">
                <a:latin typeface="Interstate-Light" charset="0"/>
                <a:ea typeface="Interstate-Light" charset="0"/>
                <a:cs typeface="Interstate-Light" charset="0"/>
              </a:rPr>
              <a:t>even while expecting your employer, union or apprenticeship</a:t>
            </a:r>
            <a:r>
              <a:rPr lang="en-US" sz="1600" dirty="0" smtClean="0">
                <a:latin typeface="Interstate-Light" charset="0"/>
                <a:ea typeface="Interstate-Light" charset="0"/>
                <a:cs typeface="Interstate-Light" charset="0"/>
              </a:rPr>
              <a:t> </a:t>
            </a:r>
            <a:r>
              <a:rPr lang="en-US" sz="1600" smtClean="0">
                <a:latin typeface="Interstate-Light" charset="0"/>
                <a:ea typeface="Interstate-Light" charset="0"/>
                <a:cs typeface="Interstate-Light" charset="0"/>
              </a:rPr>
              <a:t>program </a:t>
            </a:r>
            <a:r>
              <a:rPr lang="en-US" sz="1600">
                <a:latin typeface="Interstate-Light" charset="0"/>
                <a:ea typeface="Interstate-Light" charset="0"/>
                <a:cs typeface="Interstate-Light" charset="0"/>
              </a:rPr>
              <a:t>to </a:t>
            </a:r>
            <a:r>
              <a:rPr lang="en-US" sz="1600" smtClean="0">
                <a:latin typeface="Interstate-Light" charset="0"/>
                <a:ea typeface="Interstate-Light" charset="0"/>
                <a:cs typeface="Interstate-Light" charset="0"/>
              </a:rPr>
              <a:t>do their </a:t>
            </a:r>
            <a:r>
              <a:rPr lang="en-US" sz="1600" dirty="0">
                <a:latin typeface="Interstate-Light" charset="0"/>
                <a:ea typeface="Interstate-Light" charset="0"/>
                <a:cs typeface="Interstate-Light" charset="0"/>
              </a:rPr>
              <a:t>part.</a:t>
            </a:r>
          </a:p>
        </p:txBody>
      </p:sp>
    </p:spTree>
    <p:extLst>
      <p:ext uri="{BB962C8B-B14F-4D97-AF65-F5344CB8AC3E}">
        <p14:creationId xmlns:p14="http://schemas.microsoft.com/office/powerpoint/2010/main" val="958373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A SAFER, HEALTHIER WORKPLACE FOR ALL</a:t>
            </a:r>
          </a:p>
        </p:txBody>
      </p:sp>
      <p:sp>
        <p:nvSpPr>
          <p:cNvPr id="5" name="Content Placeholder 5"/>
          <p:cNvSpPr>
            <a:spLocks noGrp="1"/>
          </p:cNvSpPr>
          <p:nvPr>
            <p:ph sz="quarter" idx="1"/>
          </p:nvPr>
        </p:nvSpPr>
        <p:spPr>
          <a:xfrm>
            <a:off x="304800" y="1066800"/>
            <a:ext cx="5257800" cy="5410200"/>
          </a:xfrm>
        </p:spPr>
        <p:txBody>
          <a:bodyPr>
            <a:noAutofit/>
          </a:bodyPr>
          <a:lstStyle/>
          <a:p>
            <a:pPr>
              <a:spcBef>
                <a:spcPts val="1200"/>
              </a:spcBef>
              <a:spcAft>
                <a:spcPts val="1200"/>
              </a:spcAft>
              <a:buClr>
                <a:srgbClr val="C1005E"/>
              </a:buClr>
              <a:buFont typeface="HiraMinProN-W3" charset="-128"/>
              <a:buChar char="＞"/>
            </a:pPr>
            <a:r>
              <a:rPr lang="en-US" dirty="0"/>
              <a:t>Better sanitary facilities for all</a:t>
            </a:r>
          </a:p>
          <a:p>
            <a:pPr>
              <a:spcBef>
                <a:spcPts val="1200"/>
              </a:spcBef>
              <a:spcAft>
                <a:spcPts val="1200"/>
              </a:spcAft>
              <a:buClr>
                <a:srgbClr val="C1005E"/>
              </a:buClr>
              <a:buFont typeface="HiraMinProN-W3" charset="-128"/>
              <a:buChar char="＞"/>
            </a:pPr>
            <a:r>
              <a:rPr lang="en-US" dirty="0" smtClean="0"/>
              <a:t>More </a:t>
            </a:r>
            <a:r>
              <a:rPr lang="en-US" dirty="0"/>
              <a:t>fit-testing to ensure all workers adequate PPE</a:t>
            </a:r>
          </a:p>
          <a:p>
            <a:pPr>
              <a:spcBef>
                <a:spcPts val="1200"/>
              </a:spcBef>
              <a:spcAft>
                <a:spcPts val="1200"/>
              </a:spcAft>
              <a:buClr>
                <a:srgbClr val="C1005E"/>
              </a:buClr>
              <a:buFont typeface="HiraMinProN-W3" charset="-128"/>
              <a:buChar char="＞"/>
            </a:pPr>
            <a:r>
              <a:rPr lang="en-US" dirty="0" smtClean="0"/>
              <a:t>More </a:t>
            </a:r>
            <a:r>
              <a:rPr lang="en-US" dirty="0"/>
              <a:t>respectful and productive workplace</a:t>
            </a:r>
          </a:p>
          <a:p>
            <a:pPr>
              <a:spcBef>
                <a:spcPts val="1200"/>
              </a:spcBef>
              <a:spcAft>
                <a:spcPts val="1200"/>
              </a:spcAft>
              <a:buClr>
                <a:srgbClr val="C1005E"/>
              </a:buClr>
              <a:buFont typeface="HiraMinProN-W3" charset="-128"/>
              <a:buChar char="＞"/>
            </a:pPr>
            <a:r>
              <a:rPr lang="en-US" dirty="0" smtClean="0"/>
              <a:t>Better </a:t>
            </a:r>
            <a:r>
              <a:rPr lang="en-US" dirty="0"/>
              <a:t>attention to safety</a:t>
            </a:r>
          </a:p>
          <a:p>
            <a:pPr>
              <a:spcBef>
                <a:spcPts val="1200"/>
              </a:spcBef>
              <a:spcAft>
                <a:spcPts val="1200"/>
              </a:spcAft>
              <a:buClr>
                <a:srgbClr val="C1005E"/>
              </a:buClr>
              <a:buFont typeface="HiraMinProN-W3" charset="-128"/>
              <a:buChar char="＞"/>
            </a:pPr>
            <a:r>
              <a:rPr lang="en-US" dirty="0" smtClean="0"/>
              <a:t>Less </a:t>
            </a:r>
            <a:r>
              <a:rPr lang="en-US" dirty="0"/>
              <a:t>adherence to the unsafe practices supported by a “</a:t>
            </a:r>
            <a:r>
              <a:rPr lang="en-US" dirty="0" smtClean="0"/>
              <a:t>macho” culture</a:t>
            </a:r>
            <a:endParaRPr lang="en-US" dirty="0"/>
          </a:p>
          <a:p>
            <a:pPr>
              <a:spcBef>
                <a:spcPts val="1200"/>
              </a:spcBef>
              <a:spcAft>
                <a:spcPts val="1200"/>
              </a:spcAft>
              <a:buClr>
                <a:srgbClr val="C1005E"/>
              </a:buClr>
              <a:buFont typeface="HiraMinProN-W3" charset="-128"/>
              <a:buChar char="＞"/>
            </a:pPr>
            <a:r>
              <a:rPr lang="en-US" dirty="0" smtClean="0"/>
              <a:t>Less </a:t>
            </a:r>
            <a:r>
              <a:rPr lang="en-US" dirty="0"/>
              <a:t>fear of reprisal for asking for health and safety practices</a:t>
            </a:r>
          </a:p>
          <a:p>
            <a:pPr>
              <a:spcBef>
                <a:spcPts val="1200"/>
              </a:spcBef>
              <a:spcAft>
                <a:spcPts val="1200"/>
              </a:spcAft>
              <a:buClr>
                <a:srgbClr val="C1005E"/>
              </a:buClr>
              <a:buFont typeface="HiraMinProN-W3" charset="-128"/>
              <a:buChar char="＞"/>
            </a:pPr>
            <a:r>
              <a:rPr lang="en-US" dirty="0" smtClean="0"/>
              <a:t>More </a:t>
            </a:r>
            <a:r>
              <a:rPr lang="en-US" dirty="0"/>
              <a:t>knowledge about chemical and material health hazards.</a:t>
            </a:r>
            <a:endParaRPr lang="en-US" i="1" dirty="0">
              <a:latin typeface="Interstate-LightItalic" charset="0"/>
              <a:ea typeface="Interstate-LightItalic" charset="0"/>
              <a:cs typeface="Interstate-LightItalic" charset="0"/>
            </a:endParaRPr>
          </a:p>
        </p:txBody>
      </p:sp>
      <p:sp>
        <p:nvSpPr>
          <p:cNvPr id="6" name="Text Placeholder 5"/>
          <p:cNvSpPr>
            <a:spLocks noGrp="1"/>
          </p:cNvSpPr>
          <p:nvPr>
            <p:ph type="body" idx="2"/>
          </p:nvPr>
        </p:nvSpPr>
        <p:spPr>
          <a:xfrm>
            <a:off x="5867400" y="1143000"/>
            <a:ext cx="2895600" cy="1295400"/>
          </a:xfrm>
        </p:spPr>
        <p:txBody>
          <a:bodyPr>
            <a:normAutofit/>
          </a:bodyPr>
          <a:lstStyle/>
          <a:p>
            <a:pPr>
              <a:lnSpc>
                <a:spcPct val="125000"/>
              </a:lnSpc>
              <a:spcBef>
                <a:spcPts val="400"/>
              </a:spcBef>
              <a:spcAft>
                <a:spcPts val="500"/>
              </a:spcAft>
            </a:pPr>
            <a:r>
              <a:rPr lang="en-US" sz="1600" dirty="0" smtClean="0">
                <a:latin typeface="Interstate-Light" charset="0"/>
                <a:ea typeface="Interstate-Light" charset="0"/>
                <a:cs typeface="Interstate-Light" charset="0"/>
              </a:rPr>
              <a:t>Everyone benefits when safety and health for </a:t>
            </a:r>
            <a:r>
              <a:rPr lang="en-US" sz="1600" smtClean="0">
                <a:latin typeface="Interstate-Light" charset="0"/>
                <a:ea typeface="Interstate-Light" charset="0"/>
                <a:cs typeface="Interstate-Light" charset="0"/>
              </a:rPr>
              <a:t>women is addressed</a:t>
            </a:r>
            <a:endParaRPr lang="en-US" sz="1600" dirty="0">
              <a:latin typeface="Interstate-Light" charset="0"/>
              <a:ea typeface="Interstate-Light" charset="0"/>
              <a:cs typeface="Interstate-Light" charset="0"/>
            </a:endParaRPr>
          </a:p>
        </p:txBody>
      </p:sp>
    </p:spTree>
    <p:extLst>
      <p:ext uri="{BB962C8B-B14F-4D97-AF65-F5344CB8AC3E}">
        <p14:creationId xmlns:p14="http://schemas.microsoft.com/office/powerpoint/2010/main" val="5298737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HEALTH AND SAFETY IN </a:t>
            </a:r>
            <a:r>
              <a:rPr lang="en-US" b="1" dirty="0" smtClean="0">
                <a:solidFill>
                  <a:srgbClr val="3D9D33"/>
                </a:solidFill>
                <a:latin typeface="Interstate-Bold"/>
                <a:cs typeface="Interstate-Bold"/>
              </a:rPr>
              <a:t>TRUCK DRIVING: LEARNING OBJECTIVES</a:t>
            </a:r>
            <a:endParaRPr lang="en-US" b="1" dirty="0">
              <a:solidFill>
                <a:srgbClr val="3D9D33"/>
              </a:solidFill>
              <a:latin typeface="Interstate-Bold"/>
              <a:cs typeface="Interstate-Bold"/>
            </a:endParaRPr>
          </a:p>
        </p:txBody>
      </p:sp>
      <p:sp>
        <p:nvSpPr>
          <p:cNvPr id="5" name="Content Placeholder 5"/>
          <p:cNvSpPr>
            <a:spLocks noGrp="1"/>
          </p:cNvSpPr>
          <p:nvPr>
            <p:ph sz="quarter" idx="1"/>
          </p:nvPr>
        </p:nvSpPr>
        <p:spPr>
          <a:xfrm>
            <a:off x="304800" y="1066800"/>
            <a:ext cx="4114800" cy="5410200"/>
          </a:xfrm>
        </p:spPr>
        <p:txBody>
          <a:bodyPr>
            <a:noAutofit/>
          </a:bodyPr>
          <a:lstStyle/>
          <a:p>
            <a:pPr marL="0" indent="0">
              <a:lnSpc>
                <a:spcPct val="101000"/>
              </a:lnSpc>
              <a:spcBef>
                <a:spcPts val="600"/>
              </a:spcBef>
              <a:spcAft>
                <a:spcPts val="600"/>
              </a:spcAft>
              <a:buClr>
                <a:srgbClr val="C1005E"/>
              </a:buClr>
              <a:buNone/>
            </a:pPr>
            <a:r>
              <a:rPr lang="en-US" b="1" dirty="0">
                <a:solidFill>
                  <a:srgbClr val="3D9D33"/>
                </a:solidFill>
                <a:latin typeface="Interstate-Bold" charset="0"/>
                <a:ea typeface="Interstate-Bold" charset="0"/>
                <a:cs typeface="Interstate-Bold" charset="0"/>
              </a:rPr>
              <a:t>STUDENTS WILL BE ABLE TO:</a:t>
            </a:r>
          </a:p>
          <a:p>
            <a:pPr>
              <a:spcBef>
                <a:spcPts val="1200"/>
              </a:spcBef>
              <a:spcAft>
                <a:spcPts val="1200"/>
              </a:spcAft>
              <a:buClr>
                <a:srgbClr val="C1005E"/>
              </a:buClr>
              <a:buFont typeface="HiraMinProN-W3" charset="-128"/>
              <a:buChar char="＞"/>
            </a:pPr>
            <a:r>
              <a:rPr lang="en-US" dirty="0" smtClean="0"/>
              <a:t>Describe </a:t>
            </a:r>
            <a:r>
              <a:rPr lang="en-US" dirty="0"/>
              <a:t>how health and safety issues are impacted by gender within the trucking </a:t>
            </a:r>
            <a:r>
              <a:rPr lang="en-US" dirty="0" smtClean="0"/>
              <a:t>industry</a:t>
            </a:r>
            <a:endParaRPr lang="en-US" dirty="0"/>
          </a:p>
          <a:p>
            <a:pPr>
              <a:spcBef>
                <a:spcPts val="1200"/>
              </a:spcBef>
              <a:spcAft>
                <a:spcPts val="1200"/>
              </a:spcAft>
              <a:buClr>
                <a:srgbClr val="C1005E"/>
              </a:buClr>
              <a:buFont typeface="HiraMinProN-W3" charset="-128"/>
              <a:buChar char="＞"/>
            </a:pPr>
            <a:r>
              <a:rPr lang="en-US" dirty="0"/>
              <a:t>Key Health &amp; Safety Issues for Women In Trucking</a:t>
            </a:r>
          </a:p>
          <a:p>
            <a:pPr marL="685800" indent="-309563">
              <a:spcBef>
                <a:spcPts val="300"/>
              </a:spcBef>
              <a:spcAft>
                <a:spcPts val="300"/>
              </a:spcAft>
              <a:buClr>
                <a:srgbClr val="C1005E"/>
              </a:buClr>
              <a:buFont typeface="Arial" charset="0"/>
              <a:buChar char="•"/>
            </a:pPr>
            <a:r>
              <a:rPr lang="en-US" dirty="0"/>
              <a:t>Male-Dominated Workplace</a:t>
            </a:r>
          </a:p>
          <a:p>
            <a:pPr marL="685800" indent="-309563">
              <a:spcBef>
                <a:spcPts val="300"/>
              </a:spcBef>
              <a:spcAft>
                <a:spcPts val="300"/>
              </a:spcAft>
              <a:buClr>
                <a:srgbClr val="C1005E"/>
              </a:buClr>
              <a:buFont typeface="Arial" charset="0"/>
              <a:buChar char="•"/>
            </a:pPr>
            <a:r>
              <a:rPr lang="en-US" dirty="0"/>
              <a:t>Training Period</a:t>
            </a:r>
          </a:p>
          <a:p>
            <a:pPr marL="685800" indent="-309563">
              <a:spcBef>
                <a:spcPts val="300"/>
              </a:spcBef>
              <a:spcAft>
                <a:spcPts val="300"/>
              </a:spcAft>
              <a:buClr>
                <a:srgbClr val="C1005E"/>
              </a:buClr>
              <a:buFont typeface="Arial" charset="0"/>
              <a:buChar char="•"/>
            </a:pPr>
            <a:r>
              <a:rPr lang="en-US" dirty="0"/>
              <a:t>Truck Stops</a:t>
            </a:r>
          </a:p>
          <a:p>
            <a:pPr marL="685800" indent="-309563">
              <a:spcBef>
                <a:spcPts val="300"/>
              </a:spcBef>
              <a:spcAft>
                <a:spcPts val="300"/>
              </a:spcAft>
              <a:buClr>
                <a:srgbClr val="C1005E"/>
              </a:buClr>
              <a:buFont typeface="Arial" charset="0"/>
              <a:buChar char="•"/>
            </a:pPr>
            <a:r>
              <a:rPr lang="en-US" dirty="0"/>
              <a:t>Truck </a:t>
            </a:r>
            <a:r>
              <a:rPr lang="en-US" dirty="0" smtClean="0"/>
              <a:t>Design</a:t>
            </a:r>
            <a:endParaRPr lang="en-US" dirty="0"/>
          </a:p>
          <a:p>
            <a:pPr>
              <a:spcBef>
                <a:spcPts val="1200"/>
              </a:spcBef>
              <a:spcAft>
                <a:spcPts val="1200"/>
              </a:spcAft>
              <a:buClr>
                <a:srgbClr val="C1005E"/>
              </a:buClr>
              <a:buFont typeface="HiraMinProN-W3" charset="-128"/>
              <a:buChar char="＞"/>
            </a:pPr>
            <a:r>
              <a:rPr lang="en-US" dirty="0"/>
              <a:t>Working With Trucking Firms to Accommodate Female Drivers</a:t>
            </a:r>
          </a:p>
          <a:p>
            <a:pPr>
              <a:spcBef>
                <a:spcPts val="1200"/>
              </a:spcBef>
              <a:spcAft>
                <a:spcPts val="1200"/>
              </a:spcAft>
              <a:buClr>
                <a:srgbClr val="C1005E"/>
              </a:buClr>
              <a:buFont typeface="HiraMinProN-W3" charset="-128"/>
              <a:buChar char="＞"/>
            </a:pP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572" y="1219200"/>
            <a:ext cx="4253948" cy="2743200"/>
          </a:xfrm>
          <a:prstGeom prst="rect">
            <a:avLst/>
          </a:prstGeom>
        </p:spPr>
      </p:pic>
    </p:spTree>
    <p:extLst>
      <p:ext uri="{BB962C8B-B14F-4D97-AF65-F5344CB8AC3E}">
        <p14:creationId xmlns:p14="http://schemas.microsoft.com/office/powerpoint/2010/main" val="112422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WHY DOES THIS MATTER?</a:t>
            </a:r>
            <a:endParaRPr lang="en-US" b="1" dirty="0">
              <a:solidFill>
                <a:srgbClr val="3D9D33"/>
              </a:solidFill>
              <a:latin typeface="Interstate-Bold"/>
              <a:cs typeface="Interstate-Bold"/>
            </a:endParaRPr>
          </a:p>
        </p:txBody>
      </p:sp>
      <p:sp>
        <p:nvSpPr>
          <p:cNvPr id="5" name="Content Placeholder 5"/>
          <p:cNvSpPr>
            <a:spLocks noGrp="1"/>
          </p:cNvSpPr>
          <p:nvPr>
            <p:ph sz="quarter" idx="1"/>
          </p:nvPr>
        </p:nvSpPr>
        <p:spPr>
          <a:xfrm>
            <a:off x="304800" y="1066800"/>
            <a:ext cx="4038600" cy="5410200"/>
          </a:xfrm>
        </p:spPr>
        <p:txBody>
          <a:bodyPr>
            <a:noAutofit/>
          </a:bodyPr>
          <a:lstStyle/>
          <a:p>
            <a:pPr marL="0" indent="0">
              <a:spcBef>
                <a:spcPts val="1200"/>
              </a:spcBef>
              <a:spcAft>
                <a:spcPts val="1200"/>
              </a:spcAft>
              <a:buClr>
                <a:srgbClr val="C1005E"/>
              </a:buClr>
              <a:buNone/>
            </a:pPr>
            <a:r>
              <a:rPr lang="en-US" i="1" dirty="0">
                <a:latin typeface="Interstate-LightItalic" charset="0"/>
                <a:ea typeface="Interstate-LightItalic" charset="0"/>
                <a:cs typeface="Interstate-LightItalic" charset="0"/>
              </a:rPr>
              <a:t>“Although the challenges women face </a:t>
            </a:r>
            <a:r>
              <a:rPr lang="en-US" i="1" dirty="0" smtClean="0">
                <a:latin typeface="Interstate-LightItalic" charset="0"/>
                <a:ea typeface="Interstate-LightItalic" charset="0"/>
                <a:cs typeface="Interstate-LightItalic" charset="0"/>
              </a:rPr>
              <a:t/>
            </a:r>
            <a:br>
              <a:rPr lang="en-US" i="1" dirty="0" smtClean="0">
                <a:latin typeface="Interstate-LightItalic" charset="0"/>
                <a:ea typeface="Interstate-LightItalic" charset="0"/>
                <a:cs typeface="Interstate-LightItalic" charset="0"/>
              </a:rPr>
            </a:br>
            <a:r>
              <a:rPr lang="en-US" i="1" dirty="0" smtClean="0">
                <a:latin typeface="Interstate-LightItalic" charset="0"/>
                <a:ea typeface="Interstate-LightItalic" charset="0"/>
                <a:cs typeface="Interstate-LightItalic" charset="0"/>
              </a:rPr>
              <a:t>are </a:t>
            </a:r>
            <a:r>
              <a:rPr lang="en-US" i="1" dirty="0">
                <a:latin typeface="Interstate-LightItalic" charset="0"/>
                <a:ea typeface="Interstate-LightItalic" charset="0"/>
                <a:cs typeface="Interstate-LightItalic" charset="0"/>
              </a:rPr>
              <a:t>similar to men’s, our priorities are different. Safety and security are a primary focus, as well as amenities and harassment on the road.</a:t>
            </a:r>
          </a:p>
          <a:p>
            <a:pPr marL="0" indent="0">
              <a:spcBef>
                <a:spcPts val="1200"/>
              </a:spcBef>
              <a:spcAft>
                <a:spcPts val="1200"/>
              </a:spcAft>
              <a:buClr>
                <a:srgbClr val="C1005E"/>
              </a:buClr>
              <a:buNone/>
            </a:pPr>
            <a:r>
              <a:rPr lang="en-US" i="1" dirty="0">
                <a:latin typeface="Interstate-LightItalic" charset="0"/>
                <a:ea typeface="Interstate-LightItalic" charset="0"/>
                <a:cs typeface="Interstate-LightItalic" charset="0"/>
              </a:rPr>
              <a:t>We are working to change that, and to encourage an environment where women can work and feel safe while they earn a comparable salary to that of their male peers. But we still have a long way to go and my hope is that more women will find a career in this industry</a:t>
            </a:r>
            <a:r>
              <a:rPr lang="en-US" i="1" dirty="0" smtClean="0">
                <a:latin typeface="Interstate-LightItalic" charset="0"/>
                <a:ea typeface="Interstate-LightItalic" charset="0"/>
                <a:cs typeface="Interstate-LightItalic" charset="0"/>
              </a:rPr>
              <a:t>.”</a:t>
            </a:r>
            <a:endParaRPr lang="en-US" i="1" dirty="0">
              <a:latin typeface="Interstate-LightItalic" charset="0"/>
              <a:ea typeface="Interstate-LightItalic" charset="0"/>
              <a:cs typeface="Interstate-LightItalic" charset="0"/>
            </a:endParaRPr>
          </a:p>
          <a:p>
            <a:pPr marL="0" indent="0">
              <a:spcBef>
                <a:spcPts val="1200"/>
              </a:spcBef>
              <a:spcAft>
                <a:spcPts val="1200"/>
              </a:spcAft>
              <a:buClr>
                <a:srgbClr val="C1005E"/>
              </a:buClr>
              <a:buNone/>
            </a:pPr>
            <a:r>
              <a:rPr lang="en-US" dirty="0" smtClean="0"/>
              <a:t>Ellen </a:t>
            </a:r>
            <a:r>
              <a:rPr lang="en-US" dirty="0" err="1"/>
              <a:t>Voie</a:t>
            </a:r>
            <a:r>
              <a:rPr lang="en-US" dirty="0"/>
              <a:t>, CEO of Women In </a:t>
            </a:r>
            <a:r>
              <a:rPr lang="en-US" dirty="0" smtClean="0"/>
              <a:t>Trucking</a:t>
            </a:r>
            <a:endParaRPr lang="en-US" dirty="0"/>
          </a:p>
          <a:p>
            <a:pPr marL="0" indent="0">
              <a:spcBef>
                <a:spcPts val="1200"/>
              </a:spcBef>
              <a:spcAft>
                <a:spcPts val="1200"/>
              </a:spcAft>
              <a:buClr>
                <a:srgbClr val="C1005E"/>
              </a:buClr>
              <a:buNone/>
            </a:pPr>
            <a:r>
              <a:rPr lang="en-US" sz="1200" dirty="0"/>
              <a:t>Source:  https://</a:t>
            </a:r>
            <a:r>
              <a:rPr lang="en-US" sz="1200" dirty="0" err="1"/>
              <a:t>obamawhitehouse.archives.gov</a:t>
            </a:r>
            <a:r>
              <a:rPr lang="en-US" sz="1200" dirty="0"/>
              <a:t>/blog/2012/07/30/advocating-women-moving-</a:t>
            </a:r>
            <a:r>
              <a:rPr lang="en-US" sz="1200" dirty="0" err="1"/>
              <a:t>america</a:t>
            </a:r>
            <a:endParaRPr lang="en-US" sz="1200" dirty="0"/>
          </a:p>
          <a:p>
            <a:pPr>
              <a:spcBef>
                <a:spcPts val="1200"/>
              </a:spcBef>
              <a:spcAft>
                <a:spcPts val="1200"/>
              </a:spcAft>
              <a:buClr>
                <a:srgbClr val="C1005E"/>
              </a:buClr>
              <a:buFont typeface="HiraMinProN-W3" charset="-128"/>
              <a:buChar char="＞"/>
            </a:pPr>
            <a:endParaRPr lang="en-US" dirty="0"/>
          </a:p>
          <a:p>
            <a:pPr>
              <a:spcBef>
                <a:spcPts val="1200"/>
              </a:spcBef>
              <a:spcAft>
                <a:spcPts val="1200"/>
              </a:spcAft>
              <a:buClr>
                <a:srgbClr val="C1005E"/>
              </a:buClr>
              <a:buFont typeface="HiraMinProN-W3" charset="-128"/>
              <a:buChar char="＞"/>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355" y="1219200"/>
            <a:ext cx="4114381" cy="2743200"/>
          </a:xfrm>
          <a:prstGeom prst="rect">
            <a:avLst/>
          </a:prstGeom>
        </p:spPr>
      </p:pic>
    </p:spTree>
    <p:extLst>
      <p:ext uri="{BB962C8B-B14F-4D97-AF65-F5344CB8AC3E}">
        <p14:creationId xmlns:p14="http://schemas.microsoft.com/office/powerpoint/2010/main" val="11468599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MALE-DOMINATED WORKPLACE</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8229600" cy="5410200"/>
          </a:xfrm>
        </p:spPr>
        <p:txBody>
          <a:bodyPr>
            <a:noAutofit/>
          </a:bodyPr>
          <a:lstStyle/>
          <a:p>
            <a:pPr marL="0" indent="0">
              <a:spcBef>
                <a:spcPts val="1200"/>
              </a:spcBef>
              <a:spcAft>
                <a:spcPts val="1200"/>
              </a:spcAft>
              <a:buClr>
                <a:srgbClr val="C1005E"/>
              </a:buClr>
              <a:buNone/>
            </a:pPr>
            <a:r>
              <a:rPr lang="en-US" dirty="0" smtClean="0">
                <a:latin typeface="Interstate-Light" charset="0"/>
                <a:ea typeface="Interstate-Light" charset="0"/>
                <a:cs typeface="Interstate-Light" charset="0"/>
              </a:rPr>
              <a:t>Male dominated workplace</a:t>
            </a:r>
          </a:p>
          <a:p>
            <a:pPr marL="914400" indent="-309563">
              <a:spcBef>
                <a:spcPts val="300"/>
              </a:spcBef>
              <a:spcAft>
                <a:spcPts val="300"/>
              </a:spcAft>
              <a:buClr>
                <a:srgbClr val="C1005E"/>
              </a:buClr>
              <a:buFont typeface="Arial" charset="0"/>
              <a:buChar char="•"/>
            </a:pPr>
            <a:r>
              <a:rPr lang="en-US" dirty="0" smtClean="0"/>
              <a:t>Within </a:t>
            </a:r>
            <a:r>
              <a:rPr lang="en-US" dirty="0"/>
              <a:t>trucking firms – dispatchers and management are typically male. </a:t>
            </a:r>
          </a:p>
          <a:p>
            <a:pPr marL="914400" indent="-309563">
              <a:spcBef>
                <a:spcPts val="300"/>
              </a:spcBef>
              <a:spcAft>
                <a:spcPts val="300"/>
              </a:spcAft>
              <a:buClr>
                <a:srgbClr val="C1005E"/>
              </a:buClr>
              <a:buFont typeface="Arial" charset="0"/>
              <a:buChar char="•"/>
            </a:pPr>
            <a:r>
              <a:rPr lang="en-US" dirty="0"/>
              <a:t>On the road, other drivers are predominately male. </a:t>
            </a:r>
          </a:p>
          <a:p>
            <a:pPr marL="914400" indent="-309563">
              <a:spcBef>
                <a:spcPts val="300"/>
              </a:spcBef>
              <a:spcAft>
                <a:spcPts val="300"/>
              </a:spcAft>
              <a:buClr>
                <a:srgbClr val="C1005E"/>
              </a:buClr>
              <a:buFont typeface="Arial" charset="0"/>
              <a:buChar char="•"/>
            </a:pPr>
            <a:r>
              <a:rPr lang="en-US" dirty="0"/>
              <a:t>Women are typically noticeable minorities at truck stops</a:t>
            </a:r>
            <a:r>
              <a:rPr lang="en-US" dirty="0" smtClean="0"/>
              <a:t>.</a:t>
            </a:r>
            <a:endParaRPr lang="en-US" dirty="0"/>
          </a:p>
          <a:p>
            <a:pPr marL="0" indent="0">
              <a:spcBef>
                <a:spcPts val="1200"/>
              </a:spcBef>
              <a:spcAft>
                <a:spcPts val="1200"/>
              </a:spcAft>
              <a:buClr>
                <a:srgbClr val="C1005E"/>
              </a:buClr>
              <a:buNone/>
            </a:pPr>
            <a:r>
              <a:rPr lang="en-US" dirty="0" smtClean="0">
                <a:latin typeface="Interstate-Light" charset="0"/>
                <a:ea typeface="Interstate-Light" charset="0"/>
                <a:cs typeface="Interstate-Light" charset="0"/>
              </a:rPr>
              <a:t>Female long-haul drivers have reported experiencing stress based on perceiving:</a:t>
            </a:r>
          </a:p>
          <a:p>
            <a:pPr marL="914400" indent="-309563">
              <a:spcBef>
                <a:spcPts val="300"/>
              </a:spcBef>
              <a:spcAft>
                <a:spcPts val="300"/>
              </a:spcAft>
              <a:buClr>
                <a:srgbClr val="C1005E"/>
              </a:buClr>
              <a:buFont typeface="Arial" charset="0"/>
              <a:buChar char="•"/>
            </a:pPr>
            <a:r>
              <a:rPr lang="en-US" dirty="0" smtClean="0"/>
              <a:t>Difficulty </a:t>
            </a:r>
            <a:r>
              <a:rPr lang="en-US" dirty="0"/>
              <a:t>balancing being on the road and responsibility at home</a:t>
            </a:r>
          </a:p>
          <a:p>
            <a:pPr marL="914400" indent="-309563">
              <a:spcBef>
                <a:spcPts val="300"/>
              </a:spcBef>
              <a:spcAft>
                <a:spcPts val="300"/>
              </a:spcAft>
              <a:buClr>
                <a:srgbClr val="C1005E"/>
              </a:buClr>
              <a:buFont typeface="Arial" charset="0"/>
              <a:buChar char="•"/>
            </a:pPr>
            <a:r>
              <a:rPr lang="en-US" dirty="0"/>
              <a:t>Few resources to deal with gender related problems and a lack of support from co-workers</a:t>
            </a:r>
          </a:p>
          <a:p>
            <a:pPr marL="914400" indent="-309563">
              <a:spcBef>
                <a:spcPts val="300"/>
              </a:spcBef>
              <a:spcAft>
                <a:spcPts val="300"/>
              </a:spcAft>
              <a:buClr>
                <a:srgbClr val="C1005E"/>
              </a:buClr>
              <a:buFont typeface="Arial" charset="0"/>
              <a:buChar char="•"/>
            </a:pPr>
            <a:r>
              <a:rPr lang="en-US" dirty="0"/>
              <a:t>Feeling like “outsiders” expected to prove proficiency in a way male drivers weren’t</a:t>
            </a:r>
          </a:p>
          <a:p>
            <a:pPr marL="914400" indent="-309563">
              <a:spcBef>
                <a:spcPts val="300"/>
              </a:spcBef>
              <a:spcAft>
                <a:spcPts val="300"/>
              </a:spcAft>
              <a:buClr>
                <a:srgbClr val="C1005E"/>
              </a:buClr>
              <a:buFont typeface="Arial" charset="0"/>
              <a:buChar char="•"/>
            </a:pPr>
            <a:r>
              <a:rPr lang="en-US" dirty="0"/>
              <a:t>A lack of safety at truck stop parking lots </a:t>
            </a:r>
            <a:endParaRPr lang="en-US" dirty="0" smtClean="0"/>
          </a:p>
          <a:p>
            <a:pPr marL="914400" indent="-309563">
              <a:spcBef>
                <a:spcPts val="300"/>
              </a:spcBef>
              <a:spcAft>
                <a:spcPts val="300"/>
              </a:spcAft>
              <a:buClr>
                <a:srgbClr val="C1005E"/>
              </a:buClr>
              <a:buFont typeface="Arial" charset="0"/>
              <a:buChar char="•"/>
            </a:pPr>
            <a:endParaRPr lang="en-US" dirty="0"/>
          </a:p>
          <a:p>
            <a:pPr marL="284797" indent="0">
              <a:spcBef>
                <a:spcPts val="300"/>
              </a:spcBef>
              <a:spcAft>
                <a:spcPts val="300"/>
              </a:spcAft>
              <a:buClr>
                <a:srgbClr val="C1005E"/>
              </a:buClr>
              <a:buNone/>
            </a:pPr>
            <a:r>
              <a:rPr lang="en-US" sz="1200" dirty="0"/>
              <a:t>Source: Bernard, T., </a:t>
            </a:r>
            <a:r>
              <a:rPr lang="en-US" sz="1200" dirty="0" err="1"/>
              <a:t>Bouck</a:t>
            </a:r>
            <a:r>
              <a:rPr lang="en-US" sz="1200" dirty="0"/>
              <a:t>, L. &amp; Young, W. (Sept. 2000). Female Commercial Drivers in the Transportation Industry. American Society of Safety Engineers Foundation Research Report.</a:t>
            </a:r>
          </a:p>
          <a:p>
            <a:pPr marL="604837" indent="0">
              <a:spcBef>
                <a:spcPts val="300"/>
              </a:spcBef>
              <a:spcAft>
                <a:spcPts val="300"/>
              </a:spcAft>
              <a:buClr>
                <a:srgbClr val="C1005E"/>
              </a:buClr>
              <a:buNone/>
            </a:pPr>
            <a:endParaRPr lang="en-US" dirty="0"/>
          </a:p>
        </p:txBody>
      </p:sp>
    </p:spTree>
    <p:extLst>
      <p:ext uri="{BB962C8B-B14F-4D97-AF65-F5344CB8AC3E}">
        <p14:creationId xmlns:p14="http://schemas.microsoft.com/office/powerpoint/2010/main" val="15685259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TRAINING PERIOD</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3962400" cy="5410200"/>
          </a:xfrm>
        </p:spPr>
        <p:txBody>
          <a:bodyPr>
            <a:noAutofit/>
          </a:bodyPr>
          <a:lstStyle/>
          <a:p>
            <a:pPr>
              <a:spcBef>
                <a:spcPts val="1200"/>
              </a:spcBef>
              <a:spcAft>
                <a:spcPts val="1200"/>
              </a:spcAft>
              <a:buClr>
                <a:srgbClr val="C1005E"/>
              </a:buClr>
              <a:buFont typeface="HiraMinProN-W3" charset="-128"/>
              <a:buChar char="＞"/>
            </a:pPr>
            <a:r>
              <a:rPr lang="en-US" dirty="0" smtClean="0">
                <a:latin typeface="Interstate-Light" charset="0"/>
                <a:ea typeface="Interstate-Light" charset="0"/>
                <a:cs typeface="Interstate-Light" charset="0"/>
              </a:rPr>
              <a:t>Training drivers: evaluate their trainees and validate their readiness</a:t>
            </a:r>
          </a:p>
          <a:p>
            <a:pPr marL="914400" indent="-309563">
              <a:spcBef>
                <a:spcPts val="1200"/>
              </a:spcBef>
              <a:spcAft>
                <a:spcPts val="1200"/>
              </a:spcAft>
              <a:buClr>
                <a:srgbClr val="C1005E"/>
              </a:buClr>
              <a:buFont typeface="Arial" charset="0"/>
              <a:buChar char="•"/>
            </a:pPr>
            <a:r>
              <a:rPr lang="en-US" dirty="0" smtClean="0">
                <a:latin typeface="Interstate-Light" charset="0"/>
                <a:ea typeface="Interstate-Light" charset="0"/>
                <a:cs typeface="Interstate-Light" charset="0"/>
              </a:rPr>
              <a:t>May </a:t>
            </a:r>
            <a:r>
              <a:rPr lang="en-US" dirty="0">
                <a:latin typeface="Interstate-Light" charset="0"/>
                <a:ea typeface="Interstate-Light" charset="0"/>
                <a:cs typeface="Interstate-Light" charset="0"/>
              </a:rPr>
              <a:t>themselves be inexperienced and not able to </a:t>
            </a:r>
            <a:r>
              <a:rPr lang="en-US" dirty="0" smtClean="0">
                <a:latin typeface="Interstate-Light" charset="0"/>
                <a:ea typeface="Interstate-Light" charset="0"/>
                <a:cs typeface="Interstate-Light" charset="0"/>
              </a:rPr>
              <a:t/>
            </a:r>
            <a:br>
              <a:rPr lang="en-US" dirty="0" smtClean="0">
                <a:latin typeface="Interstate-Light" charset="0"/>
                <a:ea typeface="Interstate-Light" charset="0"/>
                <a:cs typeface="Interstate-Light" charset="0"/>
              </a:rPr>
            </a:br>
            <a:r>
              <a:rPr lang="en-US" dirty="0" smtClean="0">
                <a:latin typeface="Interstate-Light" charset="0"/>
                <a:ea typeface="Interstate-Light" charset="0"/>
                <a:cs typeface="Interstate-Light" charset="0"/>
              </a:rPr>
              <a:t>develop </a:t>
            </a:r>
            <a:r>
              <a:rPr lang="en-US" dirty="0">
                <a:latin typeface="Interstate-Light" charset="0"/>
                <a:ea typeface="Interstate-Light" charset="0"/>
                <a:cs typeface="Interstate-Light" charset="0"/>
              </a:rPr>
              <a:t>good driving in trainee drivers</a:t>
            </a:r>
          </a:p>
          <a:p>
            <a:pPr marL="914400" indent="-309563">
              <a:spcBef>
                <a:spcPts val="1200"/>
              </a:spcBef>
              <a:spcAft>
                <a:spcPts val="1200"/>
              </a:spcAft>
              <a:buClr>
                <a:srgbClr val="C1005E"/>
              </a:buClr>
              <a:buFont typeface="Arial" charset="0"/>
              <a:buChar char="•"/>
            </a:pPr>
            <a:r>
              <a:rPr lang="en-US" dirty="0">
                <a:latin typeface="Interstate-Light" charset="0"/>
                <a:ea typeface="Interstate-Light" charset="0"/>
                <a:cs typeface="Interstate-Light" charset="0"/>
              </a:rPr>
              <a:t>May seek to leverage their position to exploit </a:t>
            </a:r>
            <a:r>
              <a:rPr lang="en-US" dirty="0" smtClean="0">
                <a:latin typeface="Interstate-Light" charset="0"/>
                <a:ea typeface="Interstate-Light" charset="0"/>
                <a:cs typeface="Interstate-Light" charset="0"/>
              </a:rPr>
              <a:t/>
            </a:r>
            <a:br>
              <a:rPr lang="en-US" dirty="0" smtClean="0">
                <a:latin typeface="Interstate-Light" charset="0"/>
                <a:ea typeface="Interstate-Light" charset="0"/>
                <a:cs typeface="Interstate-Light" charset="0"/>
              </a:rPr>
            </a:br>
            <a:r>
              <a:rPr lang="en-US" dirty="0" smtClean="0">
                <a:latin typeface="Interstate-Light" charset="0"/>
                <a:ea typeface="Interstate-Light" charset="0"/>
                <a:cs typeface="Interstate-Light" charset="0"/>
              </a:rPr>
              <a:t>female </a:t>
            </a:r>
            <a:r>
              <a:rPr lang="en-US" dirty="0">
                <a:latin typeface="Interstate-Light" charset="0"/>
                <a:ea typeface="Interstate-Light" charset="0"/>
                <a:cs typeface="Interstate-Light" charset="0"/>
              </a:rPr>
              <a:t>drivers in </a:t>
            </a:r>
            <a:r>
              <a:rPr lang="en-US" dirty="0" smtClean="0">
                <a:latin typeface="Interstate-Light" charset="0"/>
                <a:ea typeface="Interstate-Light" charset="0"/>
                <a:cs typeface="Interstate-Light" charset="0"/>
              </a:rPr>
              <a:t>training</a:t>
            </a:r>
            <a:endParaRPr lang="en-US" b="1" dirty="0">
              <a:solidFill>
                <a:srgbClr val="3D9D33"/>
              </a:solidFill>
              <a:latin typeface="Interstate-Bold" charset="0"/>
              <a:ea typeface="Interstate-Bold" charset="0"/>
              <a:cs typeface="Interstate-Bold" charset="0"/>
            </a:endParaRPr>
          </a:p>
          <a:p>
            <a:pPr>
              <a:spcBef>
                <a:spcPts val="1200"/>
              </a:spcBef>
              <a:spcAft>
                <a:spcPts val="1200"/>
              </a:spcAft>
              <a:buClr>
                <a:srgbClr val="C1005E"/>
              </a:buClr>
              <a:buFont typeface="HiraMinProN-W3" charset="-128"/>
              <a:buChar char="＞"/>
            </a:pPr>
            <a:r>
              <a:rPr lang="en-US" dirty="0" smtClean="0">
                <a:latin typeface="Interstate-Light" charset="0"/>
                <a:ea typeface="Interstate-Light" charset="0"/>
                <a:cs typeface="Interstate-Light" charset="0"/>
              </a:rPr>
              <a:t>During training, training drivers and their trainee are largely isolated</a:t>
            </a:r>
            <a:endParaRPr lang="en-US" dirty="0">
              <a:latin typeface="Interstate-Light" charset="0"/>
              <a:ea typeface="Interstate-Light" charset="0"/>
              <a:cs typeface="Interstate-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355" y="1143000"/>
            <a:ext cx="4114381" cy="2723634"/>
          </a:xfrm>
          <a:prstGeom prst="rect">
            <a:avLst/>
          </a:prstGeom>
        </p:spPr>
      </p:pic>
    </p:spTree>
    <p:extLst>
      <p:ext uri="{BB962C8B-B14F-4D97-AF65-F5344CB8AC3E}">
        <p14:creationId xmlns:p14="http://schemas.microsoft.com/office/powerpoint/2010/main" val="118357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
          </p:nvPr>
        </p:nvSpPr>
        <p:spPr>
          <a:xfrm>
            <a:off x="304800" y="1066800"/>
            <a:ext cx="4648200" cy="5791200"/>
          </a:xfrm>
        </p:spPr>
        <p:txBody>
          <a:bodyPr>
            <a:noAutofit/>
          </a:bodyPr>
          <a:lstStyle/>
          <a:p>
            <a:pPr marL="228600" lvl="1" indent="-228600">
              <a:lnSpc>
                <a:spcPct val="140000"/>
              </a:lnSpc>
              <a:spcBef>
                <a:spcPts val="300"/>
              </a:spcBef>
              <a:spcAft>
                <a:spcPts val="300"/>
              </a:spcAft>
              <a:buClr>
                <a:srgbClr val="E71F84"/>
              </a:buClr>
              <a:buFont typeface="Lucida Grande"/>
              <a:buChar char="&gt;"/>
            </a:pPr>
            <a:r>
              <a:rPr lang="en-US" dirty="0" smtClean="0"/>
              <a:t>Gender </a:t>
            </a:r>
            <a:r>
              <a:rPr lang="en-US" dirty="0"/>
              <a:t>inequity and gender differences create distinct health and safety issues for women.</a:t>
            </a:r>
          </a:p>
          <a:p>
            <a:pPr marL="228600" lvl="1" indent="-228600">
              <a:lnSpc>
                <a:spcPct val="140000"/>
              </a:lnSpc>
              <a:spcBef>
                <a:spcPts val="300"/>
              </a:spcBef>
              <a:spcAft>
                <a:spcPts val="300"/>
              </a:spcAft>
              <a:buClr>
                <a:srgbClr val="E71F84"/>
              </a:buClr>
              <a:buFont typeface="Lucida Grande"/>
              <a:buChar char="&gt;"/>
            </a:pPr>
            <a:r>
              <a:rPr lang="en-US" dirty="0"/>
              <a:t>The lack of a </a:t>
            </a:r>
            <a:r>
              <a:rPr lang="en-US" altLang="ja-JP" dirty="0"/>
              <a:t>“</a:t>
            </a:r>
            <a:r>
              <a:rPr lang="en-US" dirty="0"/>
              <a:t>gender lens</a:t>
            </a:r>
            <a:r>
              <a:rPr lang="en-US" altLang="ja-JP" dirty="0"/>
              <a:t>”</a:t>
            </a:r>
            <a:r>
              <a:rPr lang="en-US" dirty="0"/>
              <a:t> on health and safety creates disparate impact.</a:t>
            </a:r>
          </a:p>
          <a:p>
            <a:pPr marL="228600" lvl="1" indent="-228600">
              <a:lnSpc>
                <a:spcPct val="140000"/>
              </a:lnSpc>
              <a:spcBef>
                <a:spcPts val="300"/>
              </a:spcBef>
              <a:spcAft>
                <a:spcPts val="300"/>
              </a:spcAft>
              <a:buClr>
                <a:srgbClr val="E71F84"/>
              </a:buClr>
              <a:buFont typeface="Lucida Grande"/>
              <a:buChar char="&gt;"/>
            </a:pPr>
            <a:r>
              <a:rPr lang="en-US" dirty="0"/>
              <a:t>Women</a:t>
            </a:r>
            <a:r>
              <a:rPr lang="en-US" altLang="ja-JP" dirty="0"/>
              <a:t>’</a:t>
            </a:r>
            <a:r>
              <a:rPr lang="en-US" dirty="0"/>
              <a:t>s participation in the industry will continue to grow.</a:t>
            </a:r>
          </a:p>
          <a:p>
            <a:pPr marL="228600" lvl="1" indent="-228600">
              <a:lnSpc>
                <a:spcPct val="140000"/>
              </a:lnSpc>
              <a:spcBef>
                <a:spcPts val="300"/>
              </a:spcBef>
              <a:spcAft>
                <a:spcPts val="300"/>
              </a:spcAft>
              <a:buClr>
                <a:srgbClr val="E71F84"/>
              </a:buClr>
              <a:buFont typeface="Lucida Grande"/>
              <a:buChar char="&gt;"/>
            </a:pPr>
            <a:r>
              <a:rPr lang="en-US" dirty="0"/>
              <a:t>The construction industry needs women.</a:t>
            </a:r>
            <a:endParaRPr lang="en-US"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0957" y="1219200"/>
            <a:ext cx="3187730" cy="3657600"/>
          </a:xfrm>
          <a:prstGeom prst="rect">
            <a:avLst/>
          </a:prstGeom>
          <a:noFill/>
          <a:ln w="9525">
            <a:noFill/>
            <a:miter lim="800000"/>
            <a:headEnd/>
            <a:tailEnd/>
          </a:ln>
        </p:spPr>
      </p:pic>
      <p:sp>
        <p:nvSpPr>
          <p:cNvPr id="4" name="TextBox 3"/>
          <p:cNvSpPr txBox="1"/>
          <p:nvPr/>
        </p:nvSpPr>
        <p:spPr>
          <a:xfrm>
            <a:off x="304800" y="2286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WHY DOES THIS MATTER?</a:t>
            </a:r>
          </a:p>
        </p:txBody>
      </p:sp>
    </p:spTree>
    <p:extLst>
      <p:ext uri="{BB962C8B-B14F-4D97-AF65-F5344CB8AC3E}">
        <p14:creationId xmlns:p14="http://schemas.microsoft.com/office/powerpoint/2010/main" val="1190310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TRUCK STOPS</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2133600" cy="5410200"/>
          </a:xfrm>
        </p:spPr>
        <p:txBody>
          <a:bodyPr>
            <a:noAutofit/>
          </a:bodyPr>
          <a:lstStyle/>
          <a:p>
            <a:pPr marL="0" indent="0">
              <a:spcBef>
                <a:spcPts val="1200"/>
              </a:spcBef>
              <a:spcAft>
                <a:spcPts val="1200"/>
              </a:spcAft>
              <a:buClr>
                <a:srgbClr val="C1005E"/>
              </a:buClr>
              <a:buNone/>
            </a:pPr>
            <a:r>
              <a:rPr lang="en-US" dirty="0">
                <a:latin typeface="Interstate-Light" charset="0"/>
                <a:ea typeface="Interstate-Light" charset="0"/>
                <a:cs typeface="Interstate-Light" charset="0"/>
              </a:rPr>
              <a:t>Truck stop safety and amenities vary greatly. Women In Trucking (WIT) created a Truck Stop Directory for drivers to rate stops based on safety, food, showers, parking, and quality.  </a:t>
            </a:r>
          </a:p>
        </p:txBody>
      </p:sp>
      <p:pic>
        <p:nvPicPr>
          <p:cNvPr id="5" name="Picture 4"/>
          <p:cNvPicPr>
            <a:picLocks noChangeAspect="1"/>
          </p:cNvPicPr>
          <p:nvPr/>
        </p:nvPicPr>
        <p:blipFill>
          <a:blip r:embed="rId2"/>
          <a:stretch>
            <a:fillRect/>
          </a:stretch>
        </p:blipFill>
        <p:spPr>
          <a:xfrm>
            <a:off x="2557840" y="1143000"/>
            <a:ext cx="6090355" cy="2895600"/>
          </a:xfrm>
          <a:prstGeom prst="rect">
            <a:avLst/>
          </a:prstGeom>
          <a:ln>
            <a:solidFill>
              <a:schemeClr val="tx1"/>
            </a:solidFill>
          </a:ln>
        </p:spPr>
      </p:pic>
      <p:sp>
        <p:nvSpPr>
          <p:cNvPr id="6" name="Content Placeholder 2"/>
          <p:cNvSpPr txBox="1">
            <a:spLocks/>
          </p:cNvSpPr>
          <p:nvPr/>
        </p:nvSpPr>
        <p:spPr>
          <a:xfrm>
            <a:off x="3200400" y="4038600"/>
            <a:ext cx="6158992" cy="5497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0" fontAlgn="base">
              <a:buNone/>
            </a:pPr>
            <a:endParaRPr lang="en-US" sz="1800" u="sng" dirty="0">
              <a:hlinkClick r:id=""/>
            </a:endParaRPr>
          </a:p>
        </p:txBody>
      </p:sp>
      <p:sp>
        <p:nvSpPr>
          <p:cNvPr id="2" name="Rectangle 1"/>
          <p:cNvSpPr/>
          <p:nvPr/>
        </p:nvSpPr>
        <p:spPr>
          <a:xfrm>
            <a:off x="2514600" y="4114800"/>
            <a:ext cx="6172200" cy="307777"/>
          </a:xfrm>
          <a:prstGeom prst="rect">
            <a:avLst/>
          </a:prstGeom>
        </p:spPr>
        <p:txBody>
          <a:bodyPr wrap="square">
            <a:spAutoFit/>
          </a:bodyPr>
          <a:lstStyle/>
          <a:p>
            <a:pPr marL="342900" lvl="1" indent="0" algn="ctr" fontAlgn="base">
              <a:buNone/>
            </a:pPr>
            <a:r>
              <a:rPr lang="en-US" sz="1400" u="sng" dirty="0">
                <a:latin typeface="Interstate-Light" charset="0"/>
                <a:ea typeface="Interstate-Light" charset="0"/>
                <a:cs typeface="Interstate-Light" charset="0"/>
                <a:hlinkClick r:id="rId3"/>
              </a:rPr>
              <a:t>http://</a:t>
            </a:r>
            <a:r>
              <a:rPr lang="en-US" sz="1400" u="sng" dirty="0" smtClean="0">
                <a:latin typeface="Interstate-Light" charset="0"/>
                <a:ea typeface="Interstate-Light" charset="0"/>
                <a:cs typeface="Interstate-Light" charset="0"/>
                <a:hlinkClick r:id="rId3"/>
              </a:rPr>
              <a:t>www.womenintrucking.org/truck-stop-directory</a:t>
            </a:r>
            <a:endParaRPr lang="en-US" sz="1400" dirty="0">
              <a:latin typeface="Interstate-Light" charset="0"/>
              <a:ea typeface="Interstate-Light" charset="0"/>
              <a:cs typeface="Interstate-Light" charset="0"/>
            </a:endParaRPr>
          </a:p>
        </p:txBody>
      </p:sp>
    </p:spTree>
    <p:extLst>
      <p:ext uri="{BB962C8B-B14F-4D97-AF65-F5344CB8AC3E}">
        <p14:creationId xmlns:p14="http://schemas.microsoft.com/office/powerpoint/2010/main" val="1647296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TRUCK STOPS: SAFETY PRECAUTIONS</a:t>
            </a:r>
          </a:p>
        </p:txBody>
      </p:sp>
      <p:sp>
        <p:nvSpPr>
          <p:cNvPr id="7" name="Content Placeholder 5"/>
          <p:cNvSpPr>
            <a:spLocks noGrp="1"/>
          </p:cNvSpPr>
          <p:nvPr>
            <p:ph sz="quarter" idx="1"/>
          </p:nvPr>
        </p:nvSpPr>
        <p:spPr>
          <a:xfrm>
            <a:off x="304800" y="1066800"/>
            <a:ext cx="8229600" cy="5410200"/>
          </a:xfrm>
        </p:spPr>
        <p:txBody>
          <a:bodyPr>
            <a:noAutofit/>
          </a:bodyPr>
          <a:lstStyle/>
          <a:p>
            <a:pPr marL="914400" indent="-309563">
              <a:spcBef>
                <a:spcPts val="1200"/>
              </a:spcBef>
              <a:spcAft>
                <a:spcPts val="1200"/>
              </a:spcAft>
              <a:buClr>
                <a:srgbClr val="C1005E"/>
              </a:buClr>
              <a:buFont typeface="HiraMinProN-W3" charset="-128"/>
              <a:buChar char="＞"/>
            </a:pPr>
            <a:r>
              <a:rPr lang="en-US" dirty="0"/>
              <a:t>Park near the front, in a well lit area</a:t>
            </a:r>
          </a:p>
          <a:p>
            <a:pPr marL="914400" indent="-309563">
              <a:spcBef>
                <a:spcPts val="1200"/>
              </a:spcBef>
              <a:spcAft>
                <a:spcPts val="1200"/>
              </a:spcAft>
              <a:buClr>
                <a:srgbClr val="C1005E"/>
              </a:buClr>
              <a:buFont typeface="HiraMinProN-W3" charset="-128"/>
              <a:buChar char="＞"/>
            </a:pPr>
            <a:r>
              <a:rPr lang="en-US" dirty="0"/>
              <a:t>Don’t get out of the truck if you don’t have to</a:t>
            </a:r>
          </a:p>
          <a:p>
            <a:pPr marL="914400" indent="-309563">
              <a:spcBef>
                <a:spcPts val="1200"/>
              </a:spcBef>
              <a:spcAft>
                <a:spcPts val="1200"/>
              </a:spcAft>
              <a:buClr>
                <a:srgbClr val="C1005E"/>
              </a:buClr>
              <a:buFont typeface="HiraMinProN-W3" charset="-128"/>
              <a:buChar char="＞"/>
            </a:pPr>
            <a:r>
              <a:rPr lang="en-US" dirty="0"/>
              <a:t>Consider carrying a port-a </a:t>
            </a:r>
            <a:r>
              <a:rPr lang="en-US" dirty="0" err="1"/>
              <a:t>potty</a:t>
            </a:r>
            <a:r>
              <a:rPr lang="en-US" dirty="0"/>
              <a:t> so you don’t have leave the truck at night </a:t>
            </a:r>
          </a:p>
          <a:p>
            <a:pPr marL="914400" indent="-309563">
              <a:spcBef>
                <a:spcPts val="1200"/>
              </a:spcBef>
              <a:spcAft>
                <a:spcPts val="1200"/>
              </a:spcAft>
              <a:buClr>
                <a:srgbClr val="C1005E"/>
              </a:buClr>
              <a:buFont typeface="HiraMinProN-W3" charset="-128"/>
              <a:buChar char="＞"/>
            </a:pPr>
            <a:r>
              <a:rPr lang="en-US" dirty="0"/>
              <a:t>Take your cell phone and a small amount of cash</a:t>
            </a:r>
          </a:p>
          <a:p>
            <a:pPr marL="914400" indent="-309563">
              <a:spcBef>
                <a:spcPts val="1200"/>
              </a:spcBef>
              <a:spcAft>
                <a:spcPts val="1200"/>
              </a:spcAft>
              <a:buClr>
                <a:srgbClr val="C1005E"/>
              </a:buClr>
              <a:buFont typeface="HiraMinProN-W3" charset="-128"/>
              <a:buChar char="＞"/>
            </a:pPr>
            <a:r>
              <a:rPr lang="en-US" dirty="0"/>
              <a:t>Don’t walk between the trucks and take a friend if possible</a:t>
            </a:r>
          </a:p>
          <a:p>
            <a:pPr marL="914400" indent="-309563">
              <a:spcBef>
                <a:spcPts val="1200"/>
              </a:spcBef>
              <a:spcAft>
                <a:spcPts val="1200"/>
              </a:spcAft>
              <a:buClr>
                <a:srgbClr val="C1005E"/>
              </a:buClr>
              <a:buFont typeface="HiraMinProN-W3" charset="-128"/>
              <a:buChar char="＞"/>
            </a:pPr>
            <a:r>
              <a:rPr lang="en-US" dirty="0"/>
              <a:t>Walk with purpose (head high, quick steps and don’t get distracted by texting, talking on the phone, etc.)  </a:t>
            </a:r>
          </a:p>
          <a:p>
            <a:pPr marL="914400" indent="-309563">
              <a:spcBef>
                <a:spcPts val="1200"/>
              </a:spcBef>
              <a:spcAft>
                <a:spcPts val="1200"/>
              </a:spcAft>
              <a:buClr>
                <a:srgbClr val="C1005E"/>
              </a:buClr>
              <a:buFont typeface="HiraMinProN-W3" charset="-128"/>
              <a:buChar char="＞"/>
            </a:pPr>
            <a:r>
              <a:rPr lang="en-US" dirty="0"/>
              <a:t>Consider bringing a pet if your carrier allows as they could bark (even small ones) and will awaken a driver in the event of a predator </a:t>
            </a:r>
          </a:p>
        </p:txBody>
      </p:sp>
    </p:spTree>
    <p:extLst>
      <p:ext uri="{BB962C8B-B14F-4D97-AF65-F5344CB8AC3E}">
        <p14:creationId xmlns:p14="http://schemas.microsoft.com/office/powerpoint/2010/main" val="1805765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TRUCK DESIGN: ERGONOMICS AND SAFETY</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4038600" cy="5334000"/>
          </a:xfrm>
        </p:spPr>
        <p:txBody>
          <a:bodyPr>
            <a:noAutofit/>
          </a:bodyPr>
          <a:lstStyle/>
          <a:p>
            <a:pPr marL="319088" indent="-319088">
              <a:spcBef>
                <a:spcPts val="1200"/>
              </a:spcBef>
              <a:spcAft>
                <a:spcPts val="1200"/>
              </a:spcAft>
              <a:buClr>
                <a:srgbClr val="C1005E"/>
              </a:buClr>
              <a:buFont typeface="HiraMinProN-W3" charset="-128"/>
              <a:buChar char="＞"/>
            </a:pPr>
            <a:r>
              <a:rPr lang="en-US" dirty="0"/>
              <a:t>Truck </a:t>
            </a:r>
            <a:r>
              <a:rPr lang="en-US" dirty="0" smtClean="0"/>
              <a:t>cabs are </a:t>
            </a:r>
            <a:r>
              <a:rPr lang="en-US" dirty="0"/>
              <a:t>typically designed for taller male bodies</a:t>
            </a:r>
          </a:p>
          <a:p>
            <a:pPr marL="914400" indent="-309563">
              <a:spcBef>
                <a:spcPts val="300"/>
              </a:spcBef>
              <a:spcAft>
                <a:spcPts val="300"/>
              </a:spcAft>
              <a:buClr>
                <a:srgbClr val="C1005E"/>
              </a:buClr>
              <a:buFont typeface="Arial" charset="0"/>
              <a:buChar char="•"/>
            </a:pPr>
            <a:r>
              <a:rPr lang="en-US" dirty="0"/>
              <a:t>Seatbelt shoulder straps do not fit women’s bodies</a:t>
            </a:r>
          </a:p>
          <a:p>
            <a:pPr marL="914400" indent="-309563">
              <a:spcBef>
                <a:spcPts val="300"/>
              </a:spcBef>
              <a:spcAft>
                <a:spcPts val="300"/>
              </a:spcAft>
              <a:buClr>
                <a:srgbClr val="C1005E"/>
              </a:buClr>
              <a:buFont typeface="Arial" charset="0"/>
              <a:buChar char="•"/>
            </a:pPr>
            <a:r>
              <a:rPr lang="en-US" dirty="0"/>
              <a:t>Grab handles placed too high</a:t>
            </a:r>
          </a:p>
          <a:p>
            <a:pPr marL="914400" indent="-309563">
              <a:spcBef>
                <a:spcPts val="300"/>
              </a:spcBef>
              <a:spcAft>
                <a:spcPts val="300"/>
              </a:spcAft>
              <a:buClr>
                <a:srgbClr val="C1005E"/>
              </a:buClr>
              <a:buFont typeface="Arial" charset="0"/>
              <a:buChar char="•"/>
            </a:pPr>
            <a:r>
              <a:rPr lang="en-US" dirty="0"/>
              <a:t>Difficult access to oil and cool and checks and fill ports</a:t>
            </a:r>
          </a:p>
          <a:p>
            <a:pPr marL="914400" indent="-309563">
              <a:spcBef>
                <a:spcPts val="300"/>
              </a:spcBef>
              <a:spcAft>
                <a:spcPts val="300"/>
              </a:spcAft>
              <a:buClr>
                <a:srgbClr val="C1005E"/>
              </a:buClr>
              <a:buFont typeface="Arial" charset="0"/>
              <a:buChar char="•"/>
            </a:pPr>
            <a:r>
              <a:rPr lang="en-US" dirty="0"/>
              <a:t>Poor placement of armrest</a:t>
            </a:r>
          </a:p>
          <a:p>
            <a:pPr marL="914400" indent="-309563">
              <a:spcBef>
                <a:spcPts val="300"/>
              </a:spcBef>
              <a:spcAft>
                <a:spcPts val="300"/>
              </a:spcAft>
              <a:buClr>
                <a:srgbClr val="C1005E"/>
              </a:buClr>
              <a:buFont typeface="Arial" charset="0"/>
              <a:buChar char="•"/>
            </a:pPr>
            <a:r>
              <a:rPr lang="en-US" dirty="0"/>
              <a:t>Hood lift/closure too height</a:t>
            </a:r>
          </a:p>
          <a:p>
            <a:pPr marL="914400" indent="-309563">
              <a:spcBef>
                <a:spcPts val="300"/>
              </a:spcBef>
              <a:spcAft>
                <a:spcPts val="300"/>
              </a:spcAft>
              <a:buClr>
                <a:srgbClr val="C1005E"/>
              </a:buClr>
              <a:buFont typeface="Arial" charset="0"/>
              <a:buChar char="•"/>
            </a:pPr>
            <a:r>
              <a:rPr lang="en-US" dirty="0"/>
              <a:t>Foot pedal at difficult height to </a:t>
            </a:r>
            <a:r>
              <a:rPr lang="en-US" dirty="0" smtClean="0"/>
              <a:t>reach</a:t>
            </a:r>
            <a:endParaRPr lang="en-US" dirty="0"/>
          </a:p>
          <a:p>
            <a:pPr marL="319088" indent="-319088">
              <a:spcBef>
                <a:spcPts val="1200"/>
              </a:spcBef>
              <a:spcAft>
                <a:spcPts val="1200"/>
              </a:spcAft>
              <a:buClr>
                <a:srgbClr val="C1005E"/>
              </a:buClr>
              <a:buFont typeface="HiraMinProN-W3" charset="-128"/>
              <a:buChar char="＞"/>
            </a:pPr>
            <a:r>
              <a:rPr lang="en-US" dirty="0"/>
              <a:t>Cab security systems may not sufficiently protect a </a:t>
            </a:r>
            <a:r>
              <a:rPr lang="en-US" dirty="0" smtClean="0"/>
              <a:t>driver </a:t>
            </a:r>
            <a:r>
              <a:rPr lang="en-US" dirty="0"/>
              <a:t>in the sleeper berth</a:t>
            </a:r>
          </a:p>
          <a:p>
            <a:pPr marL="914400" indent="-309563">
              <a:spcBef>
                <a:spcPts val="1200"/>
              </a:spcBef>
              <a:spcAft>
                <a:spcPts val="1200"/>
              </a:spcAft>
              <a:buClr>
                <a:srgbClr val="C1005E"/>
              </a:buClr>
              <a:buFont typeface="HiraMinProN-W3" charset="-128"/>
              <a:buChar char="＞"/>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0415" y="1143000"/>
            <a:ext cx="4082261" cy="2723634"/>
          </a:xfrm>
          <a:prstGeom prst="rect">
            <a:avLst/>
          </a:prstGeom>
        </p:spPr>
      </p:pic>
    </p:spTree>
    <p:extLst>
      <p:ext uri="{BB962C8B-B14F-4D97-AF65-F5344CB8AC3E}">
        <p14:creationId xmlns:p14="http://schemas.microsoft.com/office/powerpoint/2010/main" val="2079572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8153400" cy="369332"/>
          </a:xfrm>
          <a:prstGeom prst="rect">
            <a:avLst/>
          </a:prstGeom>
          <a:noFill/>
        </p:spPr>
        <p:txBody>
          <a:bodyPr wrap="square" rtlCol="0">
            <a:spAutoFit/>
          </a:bodyPr>
          <a:lstStyle/>
          <a:p>
            <a:pPr>
              <a:spcBef>
                <a:spcPts val="600"/>
              </a:spcBef>
              <a:spcAft>
                <a:spcPts val="600"/>
              </a:spcAft>
            </a:pPr>
            <a:r>
              <a:rPr lang="en-US" b="1" dirty="0" smtClean="0">
                <a:solidFill>
                  <a:srgbClr val="3D9D33"/>
                </a:solidFill>
                <a:latin typeface="Interstate-Bold"/>
                <a:cs typeface="Interstate-Bold"/>
              </a:rPr>
              <a:t>ADDITIONAL TRAINING TOPICS</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8305800" cy="5334000"/>
          </a:xfrm>
        </p:spPr>
        <p:txBody>
          <a:bodyPr>
            <a:noAutofit/>
          </a:bodyPr>
          <a:lstStyle/>
          <a:p>
            <a:pPr marL="0" indent="0">
              <a:spcBef>
                <a:spcPts val="1200"/>
              </a:spcBef>
              <a:spcAft>
                <a:spcPts val="1200"/>
              </a:spcAft>
              <a:buClr>
                <a:srgbClr val="C1005E"/>
              </a:buClr>
              <a:buNone/>
            </a:pPr>
            <a:r>
              <a:rPr lang="en-US" dirty="0"/>
              <a:t>In a 2000 survey of female drivers, respondents reported being satisfied with training on vehicles and equipment as well as regulations, but indicated other training topics would be useful, including:</a:t>
            </a:r>
          </a:p>
          <a:p>
            <a:pPr marL="319088" indent="-319088">
              <a:spcBef>
                <a:spcPts val="300"/>
              </a:spcBef>
              <a:spcAft>
                <a:spcPts val="300"/>
              </a:spcAft>
              <a:buClr>
                <a:srgbClr val="C1005E"/>
              </a:buClr>
              <a:buFont typeface="HiraMinProN-W3" charset="-128"/>
              <a:buChar char="＞"/>
            </a:pPr>
            <a:r>
              <a:rPr lang="en-US" dirty="0"/>
              <a:t>Stress reduction practices</a:t>
            </a:r>
          </a:p>
          <a:p>
            <a:pPr marL="319088" indent="-319088">
              <a:spcBef>
                <a:spcPts val="300"/>
              </a:spcBef>
              <a:spcAft>
                <a:spcPts val="300"/>
              </a:spcAft>
              <a:buClr>
                <a:srgbClr val="C1005E"/>
              </a:buClr>
              <a:buFont typeface="HiraMinProN-W3" charset="-128"/>
              <a:buChar char="＞"/>
            </a:pPr>
            <a:r>
              <a:rPr lang="en-US" dirty="0"/>
              <a:t>How to get physical exercise during a trip</a:t>
            </a:r>
          </a:p>
          <a:p>
            <a:pPr marL="319088" indent="-319088">
              <a:spcBef>
                <a:spcPts val="300"/>
              </a:spcBef>
              <a:spcAft>
                <a:spcPts val="300"/>
              </a:spcAft>
              <a:buClr>
                <a:srgbClr val="C1005E"/>
              </a:buClr>
              <a:buFont typeface="HiraMinProN-W3" charset="-128"/>
              <a:buChar char="＞"/>
            </a:pPr>
            <a:r>
              <a:rPr lang="en-US" dirty="0"/>
              <a:t>Fatigue prevention</a:t>
            </a:r>
          </a:p>
          <a:p>
            <a:pPr marL="319088" indent="-319088">
              <a:spcBef>
                <a:spcPts val="300"/>
              </a:spcBef>
              <a:spcAft>
                <a:spcPts val="300"/>
              </a:spcAft>
              <a:buClr>
                <a:srgbClr val="C1005E"/>
              </a:buClr>
              <a:buFont typeface="HiraMinProN-W3" charset="-128"/>
              <a:buChar char="＞"/>
            </a:pPr>
            <a:r>
              <a:rPr lang="en-US" dirty="0"/>
              <a:t>Self-defense techniques (particularly due to unsafe rest areas</a:t>
            </a:r>
            <a:r>
              <a:rPr lang="en-US" dirty="0" smtClean="0"/>
              <a:t>)</a:t>
            </a:r>
            <a:endParaRPr lang="en-US" dirty="0"/>
          </a:p>
          <a:p>
            <a:pPr marL="0" indent="0">
              <a:spcBef>
                <a:spcPts val="1200"/>
              </a:spcBef>
              <a:spcAft>
                <a:spcPts val="1200"/>
              </a:spcAft>
              <a:buClr>
                <a:srgbClr val="C1005E"/>
              </a:buClr>
              <a:buNone/>
            </a:pPr>
            <a:r>
              <a:rPr lang="en-US" dirty="0"/>
              <a:t>Other topics to educate female drivers on include:</a:t>
            </a:r>
          </a:p>
          <a:p>
            <a:pPr marL="319088" indent="-319088">
              <a:spcBef>
                <a:spcPts val="300"/>
              </a:spcBef>
              <a:spcAft>
                <a:spcPts val="300"/>
              </a:spcAft>
              <a:buClr>
                <a:srgbClr val="C1005E"/>
              </a:buClr>
              <a:buFont typeface="HiraMinProN-W3" charset="-128"/>
              <a:buChar char="＞"/>
            </a:pPr>
            <a:r>
              <a:rPr lang="en-US" dirty="0"/>
              <a:t>Conflict resolution</a:t>
            </a:r>
          </a:p>
          <a:p>
            <a:pPr marL="319088" indent="-319088">
              <a:spcBef>
                <a:spcPts val="300"/>
              </a:spcBef>
              <a:spcAft>
                <a:spcPts val="300"/>
              </a:spcAft>
              <a:buClr>
                <a:srgbClr val="C1005E"/>
              </a:buClr>
              <a:buFont typeface="HiraMinProN-W3" charset="-128"/>
              <a:buChar char="＞"/>
            </a:pPr>
            <a:r>
              <a:rPr lang="en-US" dirty="0"/>
              <a:t>Hostile work environments</a:t>
            </a:r>
          </a:p>
          <a:p>
            <a:pPr marL="319088" indent="-319088">
              <a:spcBef>
                <a:spcPts val="300"/>
              </a:spcBef>
              <a:spcAft>
                <a:spcPts val="300"/>
              </a:spcAft>
              <a:buClr>
                <a:srgbClr val="C1005E"/>
              </a:buClr>
              <a:buFont typeface="HiraMinProN-W3" charset="-128"/>
              <a:buChar char="＞"/>
            </a:pPr>
            <a:r>
              <a:rPr lang="en-US" dirty="0"/>
              <a:t>Policies on harassment and how to take action</a:t>
            </a:r>
          </a:p>
          <a:p>
            <a:pPr marL="319088" indent="-319088">
              <a:spcBef>
                <a:spcPts val="300"/>
              </a:spcBef>
              <a:spcAft>
                <a:spcPts val="300"/>
              </a:spcAft>
              <a:buClr>
                <a:srgbClr val="C1005E"/>
              </a:buClr>
              <a:buFont typeface="HiraMinProN-W3" charset="-128"/>
              <a:buChar char="＞"/>
            </a:pPr>
            <a:r>
              <a:rPr lang="en-US" dirty="0"/>
              <a:t>On-The-Road issues: truck stop amenities and safety, where to park at truck stops, and procedure during </a:t>
            </a:r>
            <a:r>
              <a:rPr lang="en-US" dirty="0" smtClean="0"/>
              <a:t>breakdowns</a:t>
            </a:r>
          </a:p>
          <a:p>
            <a:pPr marL="319088" indent="-319088">
              <a:spcBef>
                <a:spcPts val="300"/>
              </a:spcBef>
              <a:spcAft>
                <a:spcPts val="300"/>
              </a:spcAft>
              <a:buClr>
                <a:srgbClr val="C1005E"/>
              </a:buClr>
              <a:buFont typeface="HiraMinProN-W3" charset="-128"/>
              <a:buChar char="＞"/>
            </a:pPr>
            <a:endParaRPr lang="en-US" dirty="0" smtClean="0"/>
          </a:p>
          <a:p>
            <a:pPr marL="0" indent="0">
              <a:buNone/>
            </a:pPr>
            <a:r>
              <a:rPr lang="en-US" sz="1200" dirty="0"/>
              <a:t>Sources: </a:t>
            </a:r>
            <a:r>
              <a:rPr lang="en-US" sz="1200" dirty="0" smtClean="0"/>
              <a:t>Women </a:t>
            </a:r>
            <a:r>
              <a:rPr lang="en-US" sz="1200" dirty="0"/>
              <a:t>In Trucking, Addressing Harassment Issues: A Guide for Employers in the Trucking Industry (full content available to members at </a:t>
            </a:r>
            <a:r>
              <a:rPr lang="en-US" sz="1200" i="1" dirty="0">
                <a:hlinkClick r:id="rId2"/>
              </a:rPr>
              <a:t>www.womenintrucking.org</a:t>
            </a:r>
            <a:r>
              <a:rPr lang="en-US" sz="1200" i="1" dirty="0" smtClean="0">
                <a:hlinkClick r:id="rId2"/>
              </a:rPr>
              <a:t>)</a:t>
            </a:r>
            <a:r>
              <a:rPr lang="en-US" sz="1200" i="1" dirty="0" smtClean="0"/>
              <a:t>. </a:t>
            </a:r>
            <a:r>
              <a:rPr lang="en-US" sz="1200" dirty="0" smtClean="0"/>
              <a:t>Bernard</a:t>
            </a:r>
            <a:r>
              <a:rPr lang="en-US" sz="1200" dirty="0"/>
              <a:t>, T., </a:t>
            </a:r>
            <a:r>
              <a:rPr lang="en-US" sz="1200" dirty="0" err="1"/>
              <a:t>Bouck</a:t>
            </a:r>
            <a:r>
              <a:rPr lang="en-US" sz="1200" dirty="0"/>
              <a:t>, L. &amp; Young, W. (Sept. 2000). Female Commercial Drivers in the Transportation Industry. American Society of Safety Engineers Foundation Research Report.</a:t>
            </a:r>
          </a:p>
          <a:p>
            <a:endParaRPr lang="en-US" dirty="0"/>
          </a:p>
          <a:p>
            <a:pPr marL="319088" indent="-319088">
              <a:spcBef>
                <a:spcPts val="300"/>
              </a:spcBef>
              <a:spcAft>
                <a:spcPts val="300"/>
              </a:spcAft>
              <a:buClr>
                <a:srgbClr val="C1005E"/>
              </a:buClr>
              <a:buFont typeface="HiraMinProN-W3" charset="-128"/>
              <a:buChar char="＞"/>
            </a:pPr>
            <a:endParaRPr lang="en-US" dirty="0"/>
          </a:p>
          <a:p>
            <a:pPr marL="319088" indent="-319088">
              <a:spcBef>
                <a:spcPts val="1200"/>
              </a:spcBef>
              <a:spcAft>
                <a:spcPts val="1200"/>
              </a:spcAft>
              <a:buClr>
                <a:srgbClr val="C1005E"/>
              </a:buClr>
              <a:buFont typeface="HiraMinProN-W3" charset="-128"/>
              <a:buChar char="＞"/>
            </a:pPr>
            <a:endParaRPr lang="en-US" dirty="0"/>
          </a:p>
          <a:p>
            <a:pPr marL="319088" indent="-319088">
              <a:spcBef>
                <a:spcPts val="1200"/>
              </a:spcBef>
              <a:spcAft>
                <a:spcPts val="1200"/>
              </a:spcAft>
              <a:buClr>
                <a:srgbClr val="C1005E"/>
              </a:buClr>
              <a:buFont typeface="HiraMinProN-W3" charset="-128"/>
              <a:buChar char="＞"/>
            </a:pPr>
            <a:endParaRPr lang="en-US" dirty="0"/>
          </a:p>
          <a:p>
            <a:pPr marL="319088" indent="-319088">
              <a:spcBef>
                <a:spcPts val="1200"/>
              </a:spcBef>
              <a:spcAft>
                <a:spcPts val="1200"/>
              </a:spcAft>
              <a:buClr>
                <a:srgbClr val="C1005E"/>
              </a:buClr>
              <a:buFont typeface="HiraMinProN-W3" charset="-128"/>
              <a:buChar char="＞"/>
            </a:pPr>
            <a:endParaRPr lang="en-US" dirty="0"/>
          </a:p>
        </p:txBody>
      </p:sp>
    </p:spTree>
    <p:extLst>
      <p:ext uri="{BB962C8B-B14F-4D97-AF65-F5344CB8AC3E}">
        <p14:creationId xmlns:p14="http://schemas.microsoft.com/office/powerpoint/2010/main" val="1957396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1828800"/>
            <a:ext cx="3276600" cy="2554545"/>
          </a:xfrm>
          <a:prstGeom prst="rect">
            <a:avLst/>
          </a:prstGeom>
          <a:noFill/>
        </p:spPr>
        <p:txBody>
          <a:bodyPr wrap="square" rtlCol="0">
            <a:spAutoFit/>
          </a:bodyPr>
          <a:lstStyle/>
          <a:p>
            <a:r>
              <a:rPr lang="en-US" sz="1000" dirty="0">
                <a:latin typeface="Interstate-Light" charset="0"/>
                <a:ea typeface="Interstate-Light" charset="0"/>
                <a:cs typeface="Interstate-Light" charset="0"/>
              </a:rPr>
              <a:t>This tool is part of </a:t>
            </a:r>
            <a:r>
              <a:rPr lang="en-US" sz="1000" b="1" dirty="0">
                <a:latin typeface="Interstate-Light" charset="0"/>
                <a:ea typeface="Interstate-Light" charset="0"/>
                <a:cs typeface="Interstate-Light" charset="0"/>
              </a:rPr>
              <a:t>Adding a Gender Lens to Nontraditional Jobs Training</a:t>
            </a:r>
            <a:r>
              <a:rPr lang="en-US" sz="1000" dirty="0">
                <a:latin typeface="Interstate-Light" charset="0"/>
                <a:ea typeface="Interstate-Light" charset="0"/>
                <a:cs typeface="Interstate-Light" charset="0"/>
              </a:rPr>
              <a:t>, </a:t>
            </a:r>
            <a:r>
              <a:rPr lang="en-US" sz="1000" dirty="0" smtClean="0">
                <a:latin typeface="Interstate-Light" charset="0"/>
                <a:ea typeface="Interstate-Light" charset="0"/>
                <a:cs typeface="Interstate-Light" charset="0"/>
              </a:rPr>
              <a:t>created by </a:t>
            </a:r>
            <a:r>
              <a:rPr lang="en-US" sz="1000" dirty="0">
                <a:latin typeface="Interstate-Light" charset="0"/>
                <a:ea typeface="Interstate-Light" charset="0"/>
                <a:cs typeface="Interstate-Light" charset="0"/>
              </a:rPr>
              <a:t>Wider Opportunities for Women for the </a:t>
            </a:r>
            <a:r>
              <a:rPr lang="en-US" sz="1000" dirty="0" err="1">
                <a:latin typeface="Interstate-Light" charset="0"/>
                <a:ea typeface="Interstate-Light" charset="0"/>
                <a:cs typeface="Interstate-Light" charset="0"/>
              </a:rPr>
              <a:t>GreenWays</a:t>
            </a:r>
            <a:r>
              <a:rPr lang="en-US" sz="1000" dirty="0">
                <a:latin typeface="Interstate-Light" charset="0"/>
                <a:ea typeface="Interstate-Light" charset="0"/>
                <a:cs typeface="Interstate-Light" charset="0"/>
              </a:rPr>
              <a:t> initiative and revised </a:t>
            </a:r>
            <a:r>
              <a:rPr lang="en-US" sz="1000" dirty="0" smtClean="0">
                <a:latin typeface="Interstate-Light" charset="0"/>
                <a:ea typeface="Interstate-Light" charset="0"/>
                <a:cs typeface="Interstate-Light" charset="0"/>
              </a:rPr>
              <a:t>by JFF </a:t>
            </a:r>
            <a:r>
              <a:rPr lang="en-US" sz="1000" dirty="0">
                <a:latin typeface="Interstate-Light" charset="0"/>
                <a:ea typeface="Interstate-Light" charset="0"/>
                <a:cs typeface="Interstate-Light" charset="0"/>
              </a:rPr>
              <a:t>as part of the Delivering the TDL Workforce initiative. All tools are </a:t>
            </a:r>
            <a:r>
              <a:rPr lang="en-US" sz="1000" dirty="0" smtClean="0">
                <a:latin typeface="Interstate-Light" charset="0"/>
                <a:ea typeface="Interstate-Light" charset="0"/>
                <a:cs typeface="Interstate-Light" charset="0"/>
              </a:rPr>
              <a:t>available online </a:t>
            </a:r>
            <a:r>
              <a:rPr lang="en-US" sz="1000" dirty="0">
                <a:latin typeface="Interstate-Light" charset="0"/>
                <a:ea typeface="Interstate-Light" charset="0"/>
                <a:cs typeface="Interstate-Light" charset="0"/>
              </a:rPr>
              <a:t>at: </a:t>
            </a:r>
            <a:r>
              <a:rPr lang="en-US" sz="1000" dirty="0">
                <a:latin typeface="Interstate-Light" charset="0"/>
                <a:ea typeface="Interstate-Light" charset="0"/>
                <a:cs typeface="Interstate-Light" charset="0"/>
                <a:hlinkClick r:id="rId3"/>
              </a:rPr>
              <a:t>http://www.jff.org/newlensonjobs</a:t>
            </a:r>
            <a:r>
              <a:rPr lang="en-US" sz="1000" dirty="0" smtClean="0">
                <a:latin typeface="Interstate-Light" charset="0"/>
                <a:ea typeface="Interstate-Light" charset="0"/>
                <a:cs typeface="Interstate-Light" charset="0"/>
              </a:rPr>
              <a:t>.  </a:t>
            </a:r>
          </a:p>
          <a:p>
            <a:endParaRPr lang="en-US" sz="1000" dirty="0">
              <a:latin typeface="Interstate-Light" charset="0"/>
              <a:ea typeface="Interstate-Light" charset="0"/>
              <a:cs typeface="Interstate-Light" charset="0"/>
            </a:endParaRPr>
          </a:p>
          <a:p>
            <a:r>
              <a:rPr lang="en-US" sz="1000" dirty="0" smtClean="0">
                <a:latin typeface="Interstate-Light" charset="0"/>
                <a:ea typeface="Interstate-Light" charset="0"/>
                <a:cs typeface="Interstate-Light" charset="0"/>
              </a:rPr>
              <a:t>Supported </a:t>
            </a:r>
            <a:r>
              <a:rPr lang="en-US" sz="1000" dirty="0">
                <a:latin typeface="Interstate-Light" charset="0"/>
                <a:ea typeface="Interstate-Light" charset="0"/>
                <a:cs typeface="Interstate-Light" charset="0"/>
              </a:rPr>
              <a:t>by the Walmart Foundation, Delivering the TDL Workforce </a:t>
            </a:r>
            <a:r>
              <a:rPr lang="en-US" sz="1000" dirty="0" smtClean="0">
                <a:latin typeface="Interstate-Light" charset="0"/>
                <a:ea typeface="Interstate-Light" charset="0"/>
                <a:cs typeface="Interstate-Light" charset="0"/>
              </a:rPr>
              <a:t>expanded high-quality </a:t>
            </a:r>
            <a:r>
              <a:rPr lang="en-US" sz="1000" dirty="0">
                <a:latin typeface="Interstate-Light" charset="0"/>
                <a:ea typeface="Interstate-Light" charset="0"/>
                <a:cs typeface="Interstate-Light" charset="0"/>
              </a:rPr>
              <a:t>transportation, distribution, and logistics training programs in </a:t>
            </a:r>
            <a:r>
              <a:rPr lang="en-US" sz="1000" dirty="0" smtClean="0">
                <a:latin typeface="Interstate-Light" charset="0"/>
                <a:ea typeface="Interstate-Light" charset="0"/>
                <a:cs typeface="Interstate-Light" charset="0"/>
              </a:rPr>
              <a:t>ten regions </a:t>
            </a:r>
            <a:r>
              <a:rPr lang="en-US" sz="1000" dirty="0">
                <a:latin typeface="Interstate-Light" charset="0"/>
                <a:ea typeface="Interstate-Light" charset="0"/>
                <a:cs typeface="Interstate-Light" charset="0"/>
              </a:rPr>
              <a:t>and promoted best practices in program design and delivery, </a:t>
            </a:r>
            <a:r>
              <a:rPr lang="en-US" sz="1000" dirty="0" smtClean="0">
                <a:latin typeface="Interstate-Light" charset="0"/>
                <a:ea typeface="Interstate-Light" charset="0"/>
                <a:cs typeface="Interstate-Light" charset="0"/>
              </a:rPr>
              <a:t>employer engagement</a:t>
            </a:r>
            <a:r>
              <a:rPr lang="en-US" sz="1000" dirty="0">
                <a:latin typeface="Interstate-Light" charset="0"/>
                <a:ea typeface="Interstate-Light" charset="0"/>
                <a:cs typeface="Interstate-Light" charset="0"/>
              </a:rPr>
              <a:t>, and workforce partnership development. </a:t>
            </a:r>
            <a:r>
              <a:rPr lang="en-US" sz="1000" dirty="0" err="1">
                <a:latin typeface="Interstate-Light" charset="0"/>
                <a:ea typeface="Interstate-Light" charset="0"/>
                <a:cs typeface="Interstate-Light" charset="0"/>
              </a:rPr>
              <a:t>GreenWays</a:t>
            </a:r>
            <a:r>
              <a:rPr lang="en-US" sz="1000" dirty="0">
                <a:latin typeface="Interstate-Light" charset="0"/>
                <a:ea typeface="Interstate-Light" charset="0"/>
                <a:cs typeface="Interstate-Light" charset="0"/>
              </a:rPr>
              <a:t> was </a:t>
            </a:r>
            <a:r>
              <a:rPr lang="en-US" sz="1000" dirty="0" smtClean="0">
                <a:latin typeface="Interstate-Light" charset="0"/>
                <a:ea typeface="Interstate-Light" charset="0"/>
                <a:cs typeface="Interstate-Light" charset="0"/>
              </a:rPr>
              <a:t>supported by </a:t>
            </a:r>
            <a:r>
              <a:rPr lang="en-US" sz="1000" dirty="0">
                <a:latin typeface="Interstate-Light" charset="0"/>
                <a:ea typeface="Interstate-Light" charset="0"/>
                <a:cs typeface="Interstate-Light" charset="0"/>
              </a:rPr>
              <a:t>grants from the U.S. Department of Labor through Pathways Out of </a:t>
            </a:r>
            <a:r>
              <a:rPr lang="en-US" sz="1000" dirty="0" smtClean="0">
                <a:latin typeface="Interstate-Light" charset="0"/>
                <a:ea typeface="Interstate-Light" charset="0"/>
                <a:cs typeface="Interstate-Light" charset="0"/>
              </a:rPr>
              <a:t>Poverty and </a:t>
            </a:r>
            <a:r>
              <a:rPr lang="en-US" sz="1000" dirty="0">
                <a:latin typeface="Interstate-Light" charset="0"/>
                <a:ea typeface="Interstate-Light" charset="0"/>
                <a:cs typeface="Interstate-Light" charset="0"/>
              </a:rPr>
              <a:t>the Green Jobs Innovation Fund</a:t>
            </a:r>
            <a:r>
              <a:rPr lang="en-US" sz="1000" dirty="0" smtClean="0">
                <a:latin typeface="Interstate-Light" charset="0"/>
                <a:ea typeface="Interstate-Light" charset="0"/>
                <a:cs typeface="Interstate-Light" charset="0"/>
              </a:rPr>
              <a:t>.</a:t>
            </a:r>
            <a:endParaRPr lang="en-US" sz="1000" b="1" dirty="0">
              <a:latin typeface="Interstate-Bold" charset="0"/>
              <a:ea typeface="Interstate-Bold" charset="0"/>
              <a:cs typeface="Interstate-Bold" charset="0"/>
            </a:endParaRPr>
          </a:p>
        </p:txBody>
      </p:sp>
      <p:sp>
        <p:nvSpPr>
          <p:cNvPr id="20" name="TextBox 19"/>
          <p:cNvSpPr txBox="1"/>
          <p:nvPr/>
        </p:nvSpPr>
        <p:spPr>
          <a:xfrm>
            <a:off x="4667491" y="1828800"/>
            <a:ext cx="3200400" cy="1913344"/>
          </a:xfrm>
          <a:prstGeom prst="rect">
            <a:avLst/>
          </a:prstGeom>
          <a:noFill/>
        </p:spPr>
        <p:txBody>
          <a:bodyPr wrap="square" rtlCol="0">
            <a:spAutoFit/>
          </a:bodyPr>
          <a:lstStyle/>
          <a:p>
            <a:r>
              <a:rPr lang="en-US" sz="1000" dirty="0">
                <a:latin typeface="Interstate-Light" charset="0"/>
                <a:ea typeface="Interstate-Light" charset="0"/>
                <a:cs typeface="Interstate-Light" charset="0"/>
              </a:rPr>
              <a:t>Jobs for the Future (JFF) is a national nonprofit that builds educational and economic opportunity for underserved populations in the United States. JFF develops innovative programs and public policies that increase college readiness and career success and build a more highly skilled, competitive workforce. With over 30 years of experience, JFF is a recognized national leader in bridging education and work to increase economic mobility and strengthen our </a:t>
            </a:r>
            <a:r>
              <a:rPr lang="en-US" sz="1000" dirty="0" smtClean="0">
                <a:latin typeface="Interstate-Light" charset="0"/>
                <a:ea typeface="Interstate-Light" charset="0"/>
                <a:cs typeface="Interstate-Light" charset="0"/>
              </a:rPr>
              <a:t>economy.</a:t>
            </a:r>
            <a:endParaRPr lang="en-US" sz="1000" dirty="0">
              <a:latin typeface="Interstate-Light" charset="0"/>
              <a:ea typeface="Interstate-Light" charset="0"/>
              <a:cs typeface="Interstate-Light" charset="0"/>
            </a:endParaRPr>
          </a:p>
          <a:p>
            <a:pPr>
              <a:spcBef>
                <a:spcPts val="1000"/>
              </a:spcBef>
            </a:pPr>
            <a:r>
              <a:rPr lang="en-US" sz="1000" b="1" dirty="0" smtClean="0">
                <a:latin typeface="Interstate-Bold" charset="0"/>
                <a:ea typeface="Interstate-Bold" charset="0"/>
                <a:cs typeface="Interstate-Bold" charset="0"/>
              </a:rPr>
              <a:t>WWW.JFF.ORG</a:t>
            </a:r>
            <a:endParaRPr lang="en-US" sz="1000" b="1" dirty="0">
              <a:latin typeface="Interstate-Bold" charset="0"/>
              <a:ea typeface="Interstate-Bold" charset="0"/>
              <a:cs typeface="Interstate-Bold" charset="0"/>
            </a:endParaRPr>
          </a:p>
        </p:txBody>
      </p:sp>
      <p:pic>
        <p:nvPicPr>
          <p:cNvPr id="21" name="Picture 2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743691" y="1220103"/>
            <a:ext cx="1905000" cy="533400"/>
          </a:xfrm>
          <a:prstGeom prst="rect">
            <a:avLst/>
          </a:prstGeom>
        </p:spPr>
      </p:pic>
    </p:spTree>
    <p:extLst>
      <p:ext uri="{BB962C8B-B14F-4D97-AF65-F5344CB8AC3E}">
        <p14:creationId xmlns:p14="http://schemas.microsoft.com/office/powerpoint/2010/main" val="1287078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
          </p:nvPr>
        </p:nvSpPr>
        <p:spPr>
          <a:xfrm>
            <a:off x="304800" y="1066800"/>
            <a:ext cx="3733800" cy="4267200"/>
          </a:xfrm>
        </p:spPr>
        <p:txBody>
          <a:bodyPr>
            <a:noAutofit/>
          </a:bodyPr>
          <a:lstStyle/>
          <a:p>
            <a:pPr marL="0" indent="0">
              <a:lnSpc>
                <a:spcPct val="101000"/>
              </a:lnSpc>
              <a:spcBef>
                <a:spcPts val="600"/>
              </a:spcBef>
              <a:spcAft>
                <a:spcPts val="600"/>
              </a:spcAft>
              <a:buClr>
                <a:srgbClr val="C1005E"/>
              </a:buClr>
              <a:buNone/>
            </a:pPr>
            <a:r>
              <a:rPr lang="en-US" b="1" dirty="0">
                <a:latin typeface="Interstate-Bold" charset="0"/>
                <a:ea typeface="Interstate-Bold" charset="0"/>
                <a:cs typeface="Interstate-Bold" charset="0"/>
              </a:rPr>
              <a:t>As a female carpenter said,</a:t>
            </a:r>
          </a:p>
          <a:p>
            <a:pPr marL="0" indent="0">
              <a:lnSpc>
                <a:spcPct val="110000"/>
              </a:lnSpc>
              <a:spcBef>
                <a:spcPts val="600"/>
              </a:spcBef>
              <a:spcAft>
                <a:spcPts val="600"/>
              </a:spcAft>
              <a:buClr>
                <a:srgbClr val="C1005E"/>
              </a:buClr>
              <a:buNone/>
            </a:pPr>
            <a:r>
              <a:rPr lang="en-US" sz="1800" i="1" dirty="0">
                <a:latin typeface="Interstate-LightItalic" charset="0"/>
                <a:ea typeface="Interstate-LightItalic" charset="0"/>
                <a:cs typeface="Interstate-LightItalic" charset="0"/>
              </a:rPr>
              <a:t>“The problem is that there’s a mixture of skills you don't have as a woman, and, </a:t>
            </a:r>
            <a:r>
              <a:rPr lang="en-US" sz="1800" i="1" dirty="0" smtClean="0">
                <a:latin typeface="Interstate-LightItalic" charset="0"/>
                <a:ea typeface="Interstate-LightItalic" charset="0"/>
                <a:cs typeface="Interstate-LightItalic" charset="0"/>
              </a:rPr>
              <a:t>at the </a:t>
            </a:r>
            <a:r>
              <a:rPr lang="en-US" sz="1800" i="1" dirty="0">
                <a:latin typeface="Interstate-LightItalic" charset="0"/>
                <a:ea typeface="Interstate-LightItalic" charset="0"/>
                <a:cs typeface="Interstate-LightItalic" charset="0"/>
              </a:rPr>
              <a:t>same time, you’re dealing with hostile men. You could deal with the </a:t>
            </a:r>
            <a:r>
              <a:rPr lang="en-US" sz="1800" i="1" dirty="0" smtClean="0">
                <a:latin typeface="Interstate-LightItalic" charset="0"/>
                <a:ea typeface="Interstate-LightItalic" charset="0"/>
                <a:cs typeface="Interstate-LightItalic" charset="0"/>
              </a:rPr>
              <a:t>dangerous work </a:t>
            </a:r>
            <a:r>
              <a:rPr lang="en-US" sz="1800" i="1" dirty="0">
                <a:latin typeface="Interstate-LightItalic" charset="0"/>
                <a:ea typeface="Interstate-LightItalic" charset="0"/>
                <a:cs typeface="Interstate-LightItalic" charset="0"/>
              </a:rPr>
              <a:t>if the men treated you right, or you could handle the men if the work </a:t>
            </a:r>
            <a:r>
              <a:rPr lang="en-US" sz="1800" i="1" dirty="0" smtClean="0">
                <a:latin typeface="Interstate-LightItalic" charset="0"/>
                <a:ea typeface="Interstate-LightItalic" charset="0"/>
                <a:cs typeface="Interstate-LightItalic" charset="0"/>
              </a:rPr>
              <a:t>wasn’t so </a:t>
            </a:r>
            <a:r>
              <a:rPr lang="en-US" sz="1800" i="1" dirty="0">
                <a:latin typeface="Interstate-LightItalic" charset="0"/>
                <a:ea typeface="Interstate-LightItalic" charset="0"/>
                <a:cs typeface="Interstate-LightItalic" charset="0"/>
              </a:rPr>
              <a:t>dangerous. It’s the combination that's so hard.”</a:t>
            </a:r>
          </a:p>
          <a:p>
            <a:pPr marL="0" indent="0">
              <a:lnSpc>
                <a:spcPct val="101000"/>
              </a:lnSpc>
              <a:spcBef>
                <a:spcPts val="600"/>
              </a:spcBef>
              <a:spcAft>
                <a:spcPts val="600"/>
              </a:spcAft>
              <a:buClr>
                <a:srgbClr val="C1005E"/>
              </a:buClr>
              <a:buNone/>
            </a:pPr>
            <a:r>
              <a:rPr lang="en-US" sz="1200" dirty="0"/>
              <a:t>Source: Chicago Women In Trades (CWIT) 1992</a:t>
            </a:r>
          </a:p>
        </p:txBody>
      </p:sp>
      <p:sp>
        <p:nvSpPr>
          <p:cNvPr id="4" name="TextBox 3"/>
          <p:cNvSpPr txBox="1"/>
          <p:nvPr/>
        </p:nvSpPr>
        <p:spPr>
          <a:xfrm>
            <a:off x="304800" y="2286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WHY DOES THIS MATTER?</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30056" y="1143000"/>
            <a:ext cx="4318978" cy="2879030"/>
          </a:xfrm>
          <a:prstGeom prst="rect">
            <a:avLst/>
          </a:prstGeom>
          <a:noFill/>
          <a:ln w="9525">
            <a:noFill/>
            <a:miter lim="800000"/>
            <a:headEnd/>
            <a:tailEnd/>
          </a:ln>
        </p:spPr>
      </p:pic>
    </p:spTree>
    <p:extLst>
      <p:ext uri="{BB962C8B-B14F-4D97-AF65-F5344CB8AC3E}">
        <p14:creationId xmlns:p14="http://schemas.microsoft.com/office/powerpoint/2010/main" val="1734704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286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DEPARTMENT OF LABOR REPORT—KEY FINDINGS</a:t>
            </a:r>
          </a:p>
        </p:txBody>
      </p:sp>
      <p:sp>
        <p:nvSpPr>
          <p:cNvPr id="6" name="Content Placeholder 5"/>
          <p:cNvSpPr txBox="1">
            <a:spLocks/>
          </p:cNvSpPr>
          <p:nvPr/>
        </p:nvSpPr>
        <p:spPr>
          <a:xfrm>
            <a:off x="304800" y="1066800"/>
            <a:ext cx="83058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smtClean="0"/>
              <a:t>“</a:t>
            </a:r>
            <a:r>
              <a:rPr lang="en-US" dirty="0"/>
              <a:t>In addition to the primary safety and health hazards faced by all </a:t>
            </a:r>
            <a:r>
              <a:rPr lang="en-US" dirty="0" smtClean="0"/>
              <a:t>construction workers</a:t>
            </a:r>
            <a:r>
              <a:rPr lang="en-US" dirty="0"/>
              <a:t>, there are safety and health issues specific to female construction workers.</a:t>
            </a:r>
          </a:p>
          <a:p>
            <a:pPr>
              <a:lnSpc>
                <a:spcPct val="101000"/>
              </a:lnSpc>
              <a:spcBef>
                <a:spcPts val="600"/>
              </a:spcBef>
              <a:spcAft>
                <a:spcPts val="600"/>
              </a:spcAft>
              <a:buClr>
                <a:srgbClr val="C1005E"/>
              </a:buClr>
              <a:buFont typeface="HiraMinProN-W3" charset="-128"/>
              <a:buChar char="＞"/>
            </a:pPr>
            <a:r>
              <a:rPr lang="en-US" dirty="0" smtClean="0"/>
              <a:t>The </a:t>
            </a:r>
            <a:r>
              <a:rPr lang="en-US" dirty="0"/>
              <a:t>small percentage of females within the construction trades and the </a:t>
            </a:r>
            <a:r>
              <a:rPr lang="en-US" dirty="0" smtClean="0"/>
              <a:t>serious health </a:t>
            </a:r>
            <a:r>
              <a:rPr lang="en-US" dirty="0"/>
              <a:t>and safety problems unique to female construction workers have a </a:t>
            </a:r>
            <a:r>
              <a:rPr lang="en-US" dirty="0" smtClean="0"/>
              <a:t>circular effect</a:t>
            </a:r>
            <a:r>
              <a:rPr lang="en-US" dirty="0"/>
              <a:t>.</a:t>
            </a:r>
          </a:p>
          <a:p>
            <a:pPr>
              <a:lnSpc>
                <a:spcPct val="101000"/>
              </a:lnSpc>
              <a:spcBef>
                <a:spcPts val="600"/>
              </a:spcBef>
              <a:spcAft>
                <a:spcPts val="600"/>
              </a:spcAft>
              <a:buClr>
                <a:srgbClr val="C1005E"/>
              </a:buClr>
              <a:buFont typeface="HiraMinProN-W3" charset="-128"/>
              <a:buChar char="＞"/>
            </a:pPr>
            <a:r>
              <a:rPr lang="en-US" dirty="0" smtClean="0"/>
              <a:t>Safety </a:t>
            </a:r>
            <a:r>
              <a:rPr lang="en-US" dirty="0"/>
              <a:t>and health problems in construction create barriers to women entering </a:t>
            </a:r>
            <a:r>
              <a:rPr lang="en-US" dirty="0" smtClean="0"/>
              <a:t>and remaining </a:t>
            </a:r>
            <a:r>
              <a:rPr lang="en-US" dirty="0"/>
              <a:t>in this field.</a:t>
            </a:r>
          </a:p>
          <a:p>
            <a:pPr>
              <a:lnSpc>
                <a:spcPct val="101000"/>
              </a:lnSpc>
              <a:spcBef>
                <a:spcPts val="600"/>
              </a:spcBef>
              <a:spcAft>
                <a:spcPts val="600"/>
              </a:spcAft>
              <a:buClr>
                <a:srgbClr val="C1005E"/>
              </a:buClr>
              <a:buFont typeface="HiraMinProN-W3" charset="-128"/>
              <a:buChar char="＞"/>
            </a:pPr>
            <a:r>
              <a:rPr lang="en-US" dirty="0" smtClean="0"/>
              <a:t>In </a:t>
            </a:r>
            <a:r>
              <a:rPr lang="en-US" dirty="0"/>
              <a:t>turn, the small numbers of women workers on construction worksites foster </a:t>
            </a:r>
            <a:r>
              <a:rPr lang="en-US" dirty="0" smtClean="0"/>
              <a:t>an environment </a:t>
            </a:r>
            <a:r>
              <a:rPr lang="en-US" dirty="0"/>
              <a:t>in which these safety and health problems arise or continue.”</a:t>
            </a:r>
          </a:p>
          <a:p>
            <a:pPr marL="0" indent="0">
              <a:lnSpc>
                <a:spcPct val="101000"/>
              </a:lnSpc>
              <a:spcBef>
                <a:spcPts val="600"/>
              </a:spcBef>
              <a:spcAft>
                <a:spcPts val="600"/>
              </a:spcAft>
              <a:buClr>
                <a:srgbClr val="C1005E"/>
              </a:buClr>
              <a:buNone/>
            </a:pPr>
            <a:r>
              <a:rPr lang="en-US" sz="1200" dirty="0"/>
              <a:t>Source: Report of the DOL OSHA Advisory Committee on Construction Safety and Health 1999</a:t>
            </a:r>
          </a:p>
        </p:txBody>
      </p:sp>
    </p:spTree>
    <p:extLst>
      <p:ext uri="{BB962C8B-B14F-4D97-AF65-F5344CB8AC3E}">
        <p14:creationId xmlns:p14="http://schemas.microsoft.com/office/powerpoint/2010/main" val="1720793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9220200" cy="646331"/>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KEY HEALTH AND SAFETY OF WOMEN </a:t>
            </a:r>
            <a:r>
              <a:rPr lang="en-US" b="1">
                <a:solidFill>
                  <a:srgbClr val="3D9D33"/>
                </a:solidFill>
                <a:latin typeface="Interstate-Bold"/>
                <a:cs typeface="Interstate-Bold"/>
              </a:rPr>
              <a:t>IN </a:t>
            </a:r>
            <a:r>
              <a:rPr lang="en-US" b="1" smtClean="0">
                <a:solidFill>
                  <a:srgbClr val="3D9D33"/>
                </a:solidFill>
                <a:latin typeface="Interstate-Bold"/>
                <a:cs typeface="Interstate-Bold"/>
              </a:rPr>
              <a:t>CONSTRUCTION</a:t>
            </a:r>
            <a:br>
              <a:rPr lang="en-US" b="1" smtClean="0">
                <a:solidFill>
                  <a:srgbClr val="3D9D33"/>
                </a:solidFill>
                <a:latin typeface="Interstate-Bold"/>
                <a:cs typeface="Interstate-Bold"/>
              </a:rPr>
            </a:br>
            <a:r>
              <a:rPr lang="en-US" b="1" smtClean="0">
                <a:solidFill>
                  <a:srgbClr val="3D9D33"/>
                </a:solidFill>
                <a:latin typeface="Interstate-Bold"/>
                <a:cs typeface="Interstate-Bold"/>
              </a:rPr>
              <a:t>(HASWIC</a:t>
            </a:r>
            <a:r>
              <a:rPr lang="en-US" b="1">
                <a:solidFill>
                  <a:srgbClr val="3D9D33"/>
                </a:solidFill>
                <a:latin typeface="Interstate-Bold"/>
                <a:cs typeface="Interstate-Bold"/>
              </a:rPr>
              <a:t>) ISSUES</a:t>
            </a:r>
            <a:endParaRPr lang="en-US" b="1" dirty="0">
              <a:solidFill>
                <a:srgbClr val="3D9D33"/>
              </a:solidFill>
              <a:latin typeface="Interstate-Bold"/>
              <a:cs typeface="Interstate-Bold"/>
            </a:endParaRPr>
          </a:p>
        </p:txBody>
      </p:sp>
      <p:sp>
        <p:nvSpPr>
          <p:cNvPr id="6" name="Content Placeholder 5"/>
          <p:cNvSpPr txBox="1">
            <a:spLocks/>
          </p:cNvSpPr>
          <p:nvPr/>
        </p:nvSpPr>
        <p:spPr>
          <a:xfrm>
            <a:off x="304800" y="1066800"/>
            <a:ext cx="83058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a:t>Sanitary facilities</a:t>
            </a:r>
          </a:p>
          <a:p>
            <a:pPr>
              <a:lnSpc>
                <a:spcPct val="101000"/>
              </a:lnSpc>
              <a:spcBef>
                <a:spcPts val="600"/>
              </a:spcBef>
              <a:spcAft>
                <a:spcPts val="600"/>
              </a:spcAft>
              <a:buClr>
                <a:srgbClr val="C1005E"/>
              </a:buClr>
              <a:buFont typeface="HiraMinProN-W3" charset="-128"/>
              <a:buChar char="＞"/>
            </a:pPr>
            <a:r>
              <a:rPr lang="en-US" dirty="0" smtClean="0"/>
              <a:t>Personal </a:t>
            </a:r>
            <a:r>
              <a:rPr lang="en-US" dirty="0"/>
              <a:t>Protective Equipment</a:t>
            </a:r>
          </a:p>
          <a:p>
            <a:pPr>
              <a:lnSpc>
                <a:spcPct val="101000"/>
              </a:lnSpc>
              <a:spcBef>
                <a:spcPts val="600"/>
              </a:spcBef>
              <a:spcAft>
                <a:spcPts val="600"/>
              </a:spcAft>
              <a:buClr>
                <a:srgbClr val="C1005E"/>
              </a:buClr>
              <a:buFont typeface="HiraMinProN-W3" charset="-128"/>
              <a:buChar char="＞"/>
            </a:pPr>
            <a:r>
              <a:rPr lang="en-US" dirty="0" smtClean="0"/>
              <a:t>Ergonomics</a:t>
            </a:r>
            <a:endParaRPr lang="en-US" dirty="0"/>
          </a:p>
          <a:p>
            <a:pPr>
              <a:lnSpc>
                <a:spcPct val="101000"/>
              </a:lnSpc>
              <a:spcBef>
                <a:spcPts val="600"/>
              </a:spcBef>
              <a:spcAft>
                <a:spcPts val="600"/>
              </a:spcAft>
              <a:buClr>
                <a:srgbClr val="C1005E"/>
              </a:buClr>
              <a:buFont typeface="HiraMinProN-W3" charset="-128"/>
              <a:buChar char="＞"/>
            </a:pPr>
            <a:r>
              <a:rPr lang="en-US" dirty="0" smtClean="0"/>
              <a:t>Workplace </a:t>
            </a:r>
            <a:r>
              <a:rPr lang="en-US" dirty="0"/>
              <a:t>culture</a:t>
            </a:r>
          </a:p>
          <a:p>
            <a:pPr>
              <a:lnSpc>
                <a:spcPct val="101000"/>
              </a:lnSpc>
              <a:spcBef>
                <a:spcPts val="600"/>
              </a:spcBef>
              <a:spcAft>
                <a:spcPts val="600"/>
              </a:spcAft>
              <a:buClr>
                <a:srgbClr val="C1005E"/>
              </a:buClr>
              <a:buFont typeface="HiraMinProN-W3" charset="-128"/>
              <a:buChar char="＞"/>
            </a:pPr>
            <a:r>
              <a:rPr lang="en-US" dirty="0" smtClean="0"/>
              <a:t>Reproductive </a:t>
            </a:r>
            <a:r>
              <a:rPr lang="en-US" dirty="0"/>
              <a:t>hazards</a:t>
            </a:r>
          </a:p>
          <a:p>
            <a:pPr>
              <a:lnSpc>
                <a:spcPct val="101000"/>
              </a:lnSpc>
              <a:spcBef>
                <a:spcPts val="600"/>
              </a:spcBef>
              <a:spcAft>
                <a:spcPts val="600"/>
              </a:spcAft>
              <a:buClr>
                <a:srgbClr val="C1005E"/>
              </a:buClr>
              <a:buFont typeface="HiraMinProN-W3" charset="-128"/>
              <a:buChar char="＞"/>
            </a:pPr>
            <a:r>
              <a:rPr lang="en-US" dirty="0" smtClean="0"/>
              <a:t>Health </a:t>
            </a:r>
            <a:r>
              <a:rPr lang="en-US" dirty="0"/>
              <a:t>and safety training</a:t>
            </a:r>
          </a:p>
          <a:p>
            <a:pPr>
              <a:lnSpc>
                <a:spcPct val="101000"/>
              </a:lnSpc>
              <a:spcBef>
                <a:spcPts val="600"/>
              </a:spcBef>
              <a:spcAft>
                <a:spcPts val="600"/>
              </a:spcAft>
              <a:buClr>
                <a:srgbClr val="C1005E"/>
              </a:buClr>
              <a:buFont typeface="HiraMinProN-W3" charset="-128"/>
              <a:buChar char="＞"/>
            </a:pPr>
            <a:r>
              <a:rPr lang="en-US" dirty="0" smtClean="0"/>
              <a:t>Injury </a:t>
            </a:r>
            <a:r>
              <a:rPr lang="en-US" dirty="0"/>
              <a:t>and illness data and research</a:t>
            </a:r>
            <a:endParaRPr lang="en-US" sz="1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19816" y="1143000"/>
            <a:ext cx="4318545" cy="2879030"/>
          </a:xfrm>
          <a:prstGeom prst="rect">
            <a:avLst/>
          </a:prstGeom>
          <a:noFill/>
          <a:ln w="9525">
            <a:noFill/>
            <a:miter lim="800000"/>
            <a:headEnd/>
            <a:tailEnd/>
          </a:ln>
        </p:spPr>
      </p:pic>
    </p:spTree>
    <p:extLst>
      <p:ext uri="{BB962C8B-B14F-4D97-AF65-F5344CB8AC3E}">
        <p14:creationId xmlns:p14="http://schemas.microsoft.com/office/powerpoint/2010/main" val="308650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SANITARY FACILITIES</a:t>
            </a:r>
          </a:p>
        </p:txBody>
      </p:sp>
      <p:sp>
        <p:nvSpPr>
          <p:cNvPr id="6" name="Content Placeholder 5"/>
          <p:cNvSpPr txBox="1">
            <a:spLocks/>
          </p:cNvSpPr>
          <p:nvPr/>
        </p:nvSpPr>
        <p:spPr>
          <a:xfrm>
            <a:off x="304800" y="1066800"/>
            <a:ext cx="83058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nSpc>
                <a:spcPct val="101000"/>
              </a:lnSpc>
              <a:spcBef>
                <a:spcPts val="600"/>
              </a:spcBef>
              <a:spcAft>
                <a:spcPts val="600"/>
              </a:spcAft>
              <a:buClr>
                <a:srgbClr val="C1005E"/>
              </a:buClr>
              <a:buFont typeface="HiraMinProN-W3" charset="-128"/>
              <a:buChar char="＞"/>
            </a:pPr>
            <a:r>
              <a:rPr lang="en-US" dirty="0"/>
              <a:t>Lack of access</a:t>
            </a:r>
          </a:p>
          <a:p>
            <a:pPr>
              <a:lnSpc>
                <a:spcPct val="101000"/>
              </a:lnSpc>
              <a:spcBef>
                <a:spcPts val="600"/>
              </a:spcBef>
              <a:spcAft>
                <a:spcPts val="600"/>
              </a:spcAft>
              <a:buClr>
                <a:srgbClr val="C1005E"/>
              </a:buClr>
              <a:buFont typeface="HiraMinProN-W3" charset="-128"/>
              <a:buChar char="＞"/>
            </a:pPr>
            <a:r>
              <a:rPr lang="en-US" dirty="0" smtClean="0"/>
              <a:t>Lack </a:t>
            </a:r>
            <a:r>
              <a:rPr lang="en-US" dirty="0"/>
              <a:t>of privacy</a:t>
            </a:r>
          </a:p>
          <a:p>
            <a:pPr>
              <a:lnSpc>
                <a:spcPct val="101000"/>
              </a:lnSpc>
              <a:spcBef>
                <a:spcPts val="600"/>
              </a:spcBef>
              <a:spcAft>
                <a:spcPts val="600"/>
              </a:spcAft>
              <a:buClr>
                <a:srgbClr val="C1005E"/>
              </a:buClr>
              <a:buFont typeface="HiraMinProN-W3" charset="-128"/>
              <a:buChar char="＞"/>
            </a:pPr>
            <a:r>
              <a:rPr lang="en-US" dirty="0" smtClean="0"/>
              <a:t>Lack </a:t>
            </a:r>
            <a:r>
              <a:rPr lang="en-US" dirty="0"/>
              <a:t>of hygienic conditions</a:t>
            </a:r>
          </a:p>
          <a:p>
            <a:pPr>
              <a:lnSpc>
                <a:spcPct val="101000"/>
              </a:lnSpc>
              <a:spcBef>
                <a:spcPts val="600"/>
              </a:spcBef>
              <a:spcAft>
                <a:spcPts val="600"/>
              </a:spcAft>
              <a:buClr>
                <a:srgbClr val="C1005E"/>
              </a:buClr>
              <a:buFont typeface="HiraMinProN-W3" charset="-128"/>
              <a:buChar char="＞"/>
            </a:pPr>
            <a:r>
              <a:rPr lang="en-US" dirty="0" smtClean="0"/>
              <a:t>Leads </a:t>
            </a:r>
            <a:r>
              <a:rPr lang="en-US" dirty="0"/>
              <a:t>to urinary tract infections, </a:t>
            </a:r>
            <a:r>
              <a:rPr lang="en-US" dirty="0" smtClean="0"/>
              <a:t>heat stroke</a:t>
            </a:r>
            <a:endParaRPr lang="en-US" dirty="0"/>
          </a:p>
          <a:p>
            <a:pPr>
              <a:lnSpc>
                <a:spcPct val="101000"/>
              </a:lnSpc>
              <a:spcBef>
                <a:spcPts val="600"/>
              </a:spcBef>
              <a:spcAft>
                <a:spcPts val="600"/>
              </a:spcAft>
              <a:buClr>
                <a:srgbClr val="C1005E"/>
              </a:buClr>
              <a:buFont typeface="HiraMinProN-W3" charset="-128"/>
              <a:buChar char="＞"/>
            </a:pPr>
            <a:r>
              <a:rPr lang="en-US" dirty="0" smtClean="0"/>
              <a:t>In </a:t>
            </a:r>
            <a:r>
              <a:rPr lang="en-US" dirty="0"/>
              <a:t>CWIT’s report, 80% </a:t>
            </a:r>
            <a:r>
              <a:rPr lang="en-US" dirty="0" smtClean="0"/>
              <a:t>of tradeswomen </a:t>
            </a:r>
            <a:r>
              <a:rPr lang="en-US" dirty="0"/>
              <a:t>have </a:t>
            </a:r>
            <a:r>
              <a:rPr lang="en-US" dirty="0" smtClean="0"/>
              <a:t/>
            </a:r>
            <a:br>
              <a:rPr lang="en-US" dirty="0" smtClean="0"/>
            </a:br>
            <a:r>
              <a:rPr lang="en-US" dirty="0" smtClean="0"/>
              <a:t>encountered worksites </a:t>
            </a:r>
            <a:r>
              <a:rPr lang="en-US" dirty="0"/>
              <a:t>with dirty toilets or </a:t>
            </a:r>
            <a:r>
              <a:rPr lang="en-US" dirty="0" smtClean="0"/>
              <a:t>no toilets</a:t>
            </a:r>
            <a:r>
              <a:rPr lang="en-US" dirty="0"/>
              <a:t>.</a:t>
            </a:r>
          </a:p>
          <a:p>
            <a:pPr>
              <a:lnSpc>
                <a:spcPct val="101000"/>
              </a:lnSpc>
              <a:spcBef>
                <a:spcPts val="600"/>
              </a:spcBef>
              <a:spcAft>
                <a:spcPts val="600"/>
              </a:spcAft>
              <a:buClr>
                <a:srgbClr val="C1005E"/>
              </a:buClr>
              <a:buFont typeface="HiraMinProN-W3" charset="-128"/>
              <a:buChar char="＞"/>
            </a:pPr>
            <a:r>
              <a:rPr lang="en-US" dirty="0" smtClean="0"/>
              <a:t>35</a:t>
            </a:r>
            <a:r>
              <a:rPr lang="en-US" dirty="0"/>
              <a:t>% of the women in the </a:t>
            </a:r>
            <a:r>
              <a:rPr lang="en-US" dirty="0" smtClean="0"/>
              <a:t>second National </a:t>
            </a:r>
            <a:br>
              <a:rPr lang="en-US" dirty="0" smtClean="0"/>
            </a:br>
            <a:r>
              <a:rPr lang="en-US" dirty="0" smtClean="0"/>
              <a:t>Institute </a:t>
            </a:r>
            <a:r>
              <a:rPr lang="en-US" dirty="0"/>
              <a:t>of </a:t>
            </a:r>
            <a:r>
              <a:rPr lang="en-US" dirty="0" smtClean="0"/>
              <a:t>Occupational Safety </a:t>
            </a:r>
            <a:r>
              <a:rPr lang="en-US" dirty="0"/>
              <a:t>and Health </a:t>
            </a:r>
            <a:r>
              <a:rPr lang="en-US" dirty="0" smtClean="0"/>
              <a:t/>
            </a:r>
            <a:br>
              <a:rPr lang="en-US" dirty="0" smtClean="0"/>
            </a:br>
            <a:r>
              <a:rPr lang="en-US" dirty="0" smtClean="0"/>
              <a:t>(</a:t>
            </a:r>
            <a:r>
              <a:rPr lang="en-US" dirty="0"/>
              <a:t>NIOSH) </a:t>
            </a:r>
            <a:r>
              <a:rPr lang="en-US" dirty="0" smtClean="0"/>
              <a:t>survey answered </a:t>
            </a:r>
            <a:r>
              <a:rPr lang="en-US" dirty="0"/>
              <a:t>“false” to the statement</a:t>
            </a:r>
            <a:r>
              <a:rPr lang="en-US" dirty="0" smtClean="0"/>
              <a:t>, </a:t>
            </a:r>
            <a:br>
              <a:rPr lang="en-US" dirty="0" smtClean="0"/>
            </a:br>
            <a:r>
              <a:rPr lang="en-US" i="1" dirty="0" smtClean="0"/>
              <a:t>”There </a:t>
            </a:r>
            <a:r>
              <a:rPr lang="en-US" i="1" dirty="0"/>
              <a:t>are clean toilets at </a:t>
            </a:r>
            <a:r>
              <a:rPr lang="en-US" i="1" dirty="0" smtClean="0"/>
              <a:t>most jobsites</a:t>
            </a:r>
            <a:r>
              <a:rPr lang="en-US" i="1" dirty="0"/>
              <a:t>.”</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45224" y="1142999"/>
            <a:ext cx="2955151" cy="3962401"/>
          </a:xfrm>
          <a:prstGeom prst="rect">
            <a:avLst/>
          </a:prstGeom>
          <a:noFill/>
          <a:ln w="9525">
            <a:noFill/>
            <a:miter lim="800000"/>
            <a:headEnd/>
            <a:tailEnd/>
          </a:ln>
        </p:spPr>
      </p:pic>
    </p:spTree>
    <p:extLst>
      <p:ext uri="{BB962C8B-B14F-4D97-AF65-F5344CB8AC3E}">
        <p14:creationId xmlns:p14="http://schemas.microsoft.com/office/powerpoint/2010/main" val="1565739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a:solidFill>
                  <a:srgbClr val="3D9D33"/>
                </a:solidFill>
                <a:latin typeface="Interstate-Bold"/>
                <a:cs typeface="Interstate-Bold"/>
              </a:rPr>
              <a:t>SANITARY FACILITIES</a:t>
            </a:r>
            <a:endParaRPr lang="en-US" b="1" dirty="0">
              <a:solidFill>
                <a:srgbClr val="3D9D33"/>
              </a:solidFill>
              <a:latin typeface="Interstate-Bold"/>
              <a:cs typeface="Interstate-Bold"/>
            </a:endParaRPr>
          </a:p>
        </p:txBody>
      </p:sp>
      <p:sp>
        <p:nvSpPr>
          <p:cNvPr id="7" name="Content Placeholder 5"/>
          <p:cNvSpPr>
            <a:spLocks noGrp="1"/>
          </p:cNvSpPr>
          <p:nvPr>
            <p:ph sz="quarter" idx="1"/>
          </p:nvPr>
        </p:nvSpPr>
        <p:spPr>
          <a:xfrm>
            <a:off x="304800" y="1066800"/>
            <a:ext cx="5715000" cy="5791200"/>
          </a:xfrm>
        </p:spPr>
        <p:txBody>
          <a:bodyPr>
            <a:noAutofit/>
          </a:bodyPr>
          <a:lstStyle/>
          <a:p>
            <a:pPr>
              <a:spcBef>
                <a:spcPts val="1200"/>
              </a:spcBef>
              <a:spcAft>
                <a:spcPts val="1200"/>
              </a:spcAft>
              <a:buClr>
                <a:srgbClr val="C1005E"/>
              </a:buClr>
              <a:buFont typeface="HiraMinProN-W3" charset="-128"/>
              <a:buChar char="＞"/>
            </a:pPr>
            <a:r>
              <a:rPr lang="en-US" dirty="0"/>
              <a:t>One woman explained that, if a new </a:t>
            </a:r>
            <a:r>
              <a:rPr lang="en-US" dirty="0" smtClean="0"/>
              <a:t>employee complained </a:t>
            </a:r>
            <a:r>
              <a:rPr lang="en-US" dirty="0"/>
              <a:t>about the lack of adequate </a:t>
            </a:r>
            <a:r>
              <a:rPr lang="en-US" dirty="0" smtClean="0"/>
              <a:t>restroom facilities </a:t>
            </a:r>
            <a:r>
              <a:rPr lang="en-US" dirty="0"/>
              <a:t>for women, “</a:t>
            </a:r>
            <a:r>
              <a:rPr lang="en-US" i="1" dirty="0"/>
              <a:t>You’d see yourself bye-bye.”</a:t>
            </a:r>
          </a:p>
          <a:p>
            <a:pPr marL="342900" indent="0">
              <a:spcBef>
                <a:spcPts val="1200"/>
              </a:spcBef>
              <a:spcAft>
                <a:spcPts val="1200"/>
              </a:spcAft>
              <a:buClr>
                <a:srgbClr val="C1005E"/>
              </a:buClr>
              <a:buNone/>
            </a:pPr>
            <a:r>
              <a:rPr lang="en-US" i="1" dirty="0" smtClean="0"/>
              <a:t>“</a:t>
            </a:r>
            <a:r>
              <a:rPr lang="en-US" i="1" dirty="0"/>
              <a:t>When I complained that there was no toilet </a:t>
            </a:r>
            <a:r>
              <a:rPr lang="en-US" i="1" dirty="0" smtClean="0"/>
              <a:t>they transferred </a:t>
            </a:r>
            <a:r>
              <a:rPr lang="en-US" i="1" dirty="0"/>
              <a:t>me to another jobsite. They took </a:t>
            </a:r>
            <a:r>
              <a:rPr lang="en-US" i="1" dirty="0" smtClean="0"/>
              <a:t>me </a:t>
            </a:r>
            <a:br>
              <a:rPr lang="en-US" i="1" dirty="0" smtClean="0"/>
            </a:br>
            <a:r>
              <a:rPr lang="en-US" i="1" dirty="0" smtClean="0"/>
              <a:t>away from </a:t>
            </a:r>
            <a:r>
              <a:rPr lang="en-US" i="1" dirty="0"/>
              <a:t>a really good partner and </a:t>
            </a:r>
            <a:r>
              <a:rPr lang="en-US" i="1" dirty="0" smtClean="0"/>
              <a:t>good overtime</a:t>
            </a:r>
            <a:r>
              <a:rPr lang="en-US" i="1" dirty="0"/>
              <a:t>.”</a:t>
            </a:r>
          </a:p>
          <a:p>
            <a:pPr marL="342900" indent="0">
              <a:spcBef>
                <a:spcPts val="1200"/>
              </a:spcBef>
              <a:spcAft>
                <a:spcPts val="1200"/>
              </a:spcAft>
              <a:buClr>
                <a:srgbClr val="C1005E"/>
              </a:buClr>
              <a:buNone/>
            </a:pPr>
            <a:r>
              <a:rPr lang="en-US" sz="1200" dirty="0"/>
              <a:t>Source: CWIT study 1992</a:t>
            </a:r>
          </a:p>
        </p:txBody>
      </p:sp>
      <p:sp>
        <p:nvSpPr>
          <p:cNvPr id="8" name="Text Placeholder 5"/>
          <p:cNvSpPr>
            <a:spLocks noGrp="1"/>
          </p:cNvSpPr>
          <p:nvPr>
            <p:ph type="body" idx="2"/>
          </p:nvPr>
        </p:nvSpPr>
        <p:spPr>
          <a:xfrm>
            <a:off x="6248400" y="1143000"/>
            <a:ext cx="2514600" cy="2286000"/>
          </a:xfrm>
        </p:spPr>
        <p:txBody>
          <a:bodyPr>
            <a:normAutofit/>
          </a:bodyPr>
          <a:lstStyle/>
          <a:p>
            <a:pPr>
              <a:lnSpc>
                <a:spcPct val="125000"/>
              </a:lnSpc>
              <a:spcBef>
                <a:spcPts val="400"/>
              </a:spcBef>
              <a:spcAft>
                <a:spcPts val="500"/>
              </a:spcAft>
            </a:pPr>
            <a:r>
              <a:rPr lang="en-US" sz="1600" dirty="0">
                <a:latin typeface="Interstate-Light" charset="0"/>
                <a:ea typeface="Interstate-Light" charset="0"/>
                <a:cs typeface="Interstate-Light" charset="0"/>
              </a:rPr>
              <a:t>Needing to leave </a:t>
            </a:r>
            <a:r>
              <a:rPr lang="en-US" sz="1600" dirty="0" smtClean="0">
                <a:latin typeface="Interstate-Light" charset="0"/>
                <a:ea typeface="Interstate-Light" charset="0"/>
                <a:cs typeface="Interstate-Light" charset="0"/>
              </a:rPr>
              <a:t>the jobsite </a:t>
            </a:r>
            <a:r>
              <a:rPr lang="en-US" sz="1600" dirty="0">
                <a:latin typeface="Interstate-Light" charset="0"/>
                <a:ea typeface="Interstate-Light" charset="0"/>
                <a:cs typeface="Interstate-Light" charset="0"/>
              </a:rPr>
              <a:t>for a </a:t>
            </a:r>
            <a:r>
              <a:rPr lang="en-US" sz="1600" dirty="0" smtClean="0">
                <a:latin typeface="Interstate-Light" charset="0"/>
                <a:ea typeface="Interstate-Light" charset="0"/>
                <a:cs typeface="Interstate-Light" charset="0"/>
              </a:rPr>
              <a:t>sanitary facility </a:t>
            </a:r>
            <a:r>
              <a:rPr lang="en-US" sz="1600" dirty="0">
                <a:latin typeface="Interstate-Light" charset="0"/>
                <a:ea typeface="Interstate-Light" charset="0"/>
                <a:cs typeface="Interstate-Light" charset="0"/>
              </a:rPr>
              <a:t>can take </a:t>
            </a:r>
            <a:r>
              <a:rPr lang="en-US" sz="1600" dirty="0" smtClean="0">
                <a:latin typeface="Interstate-Light" charset="0"/>
                <a:ea typeface="Interstate-Light" charset="0"/>
                <a:cs typeface="Interstate-Light" charset="0"/>
              </a:rPr>
              <a:t>longer than </a:t>
            </a:r>
            <a:r>
              <a:rPr lang="en-US" sz="1600" dirty="0">
                <a:latin typeface="Interstate-Light" charset="0"/>
                <a:ea typeface="Interstate-Light" charset="0"/>
                <a:cs typeface="Interstate-Light" charset="0"/>
              </a:rPr>
              <a:t>the allowed </a:t>
            </a:r>
            <a:r>
              <a:rPr lang="en-US" sz="1600" dirty="0" smtClean="0">
                <a:latin typeface="Interstate-Light" charset="0"/>
                <a:ea typeface="Interstate-Light" charset="0"/>
                <a:cs typeface="Interstate-Light" charset="0"/>
              </a:rPr>
              <a:t>break time </a:t>
            </a:r>
            <a:r>
              <a:rPr lang="en-US" sz="1600" dirty="0">
                <a:latin typeface="Interstate-Light" charset="0"/>
                <a:ea typeface="Interstate-Light" charset="0"/>
                <a:cs typeface="Interstate-Light" charset="0"/>
              </a:rPr>
              <a:t>and can lead </a:t>
            </a:r>
            <a:r>
              <a:rPr lang="en-US" sz="1600" dirty="0" smtClean="0">
                <a:latin typeface="Interstate-Light" charset="0"/>
                <a:ea typeface="Interstate-Light" charset="0"/>
                <a:cs typeface="Interstate-Light" charset="0"/>
              </a:rPr>
              <a:t>to disciplinary action.</a:t>
            </a:r>
            <a:endParaRPr lang="en-US" sz="1600" dirty="0">
              <a:latin typeface="Interstate-Light" charset="0"/>
              <a:ea typeface="Interstate-Light" charset="0"/>
              <a:cs typeface="Interstate-Light" charset="0"/>
            </a:endParaRPr>
          </a:p>
        </p:txBody>
      </p:sp>
    </p:spTree>
    <p:extLst>
      <p:ext uri="{BB962C8B-B14F-4D97-AF65-F5344CB8AC3E}">
        <p14:creationId xmlns:p14="http://schemas.microsoft.com/office/powerpoint/2010/main" val="932877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304800"/>
            <a:ext cx="9220200" cy="369332"/>
          </a:xfrm>
          <a:prstGeom prst="rect">
            <a:avLst/>
          </a:prstGeom>
          <a:noFill/>
        </p:spPr>
        <p:txBody>
          <a:bodyPr wrap="square" rtlCol="0">
            <a:spAutoFit/>
          </a:bodyPr>
          <a:lstStyle/>
          <a:p>
            <a:pPr>
              <a:spcBef>
                <a:spcPts val="600"/>
              </a:spcBef>
              <a:spcAft>
                <a:spcPts val="600"/>
              </a:spcAft>
            </a:pPr>
            <a:r>
              <a:rPr lang="en-US" b="1" dirty="0">
                <a:solidFill>
                  <a:srgbClr val="3D9D33"/>
                </a:solidFill>
                <a:latin typeface="Interstate-Bold"/>
                <a:cs typeface="Interstate-Bold"/>
              </a:rPr>
              <a:t>SANITATION IS POSSIBLE—AND THE LAW</a:t>
            </a:r>
          </a:p>
        </p:txBody>
      </p:sp>
      <p:sp>
        <p:nvSpPr>
          <p:cNvPr id="6" name="Content Placeholder 5"/>
          <p:cNvSpPr txBox="1">
            <a:spLocks/>
          </p:cNvSpPr>
          <p:nvPr/>
        </p:nvSpPr>
        <p:spPr>
          <a:xfrm>
            <a:off x="304800" y="1066800"/>
            <a:ext cx="4648200" cy="51054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1600" b="0" i="0" kern="1200">
                <a:solidFill>
                  <a:schemeClr val="tx1"/>
                </a:solidFill>
                <a:latin typeface="Interstate-Light"/>
                <a:ea typeface="+mn-ea"/>
                <a:cs typeface="Interstate-Light"/>
              </a:defRPr>
            </a:lvl1pPr>
            <a:lvl2pPr marL="640080" indent="-274320" algn="l" rtl="0" eaLnBrk="1" latinLnBrk="0" hangingPunct="1">
              <a:spcBef>
                <a:spcPts val="550"/>
              </a:spcBef>
              <a:buClr>
                <a:schemeClr val="accent1"/>
              </a:buClr>
              <a:buSzPct val="70000"/>
              <a:buFont typeface="Wingdings 2"/>
              <a:buChar char=""/>
              <a:defRPr kumimoji="0" sz="1600" b="0" i="0" kern="1200">
                <a:solidFill>
                  <a:schemeClr val="tx1"/>
                </a:solidFill>
                <a:latin typeface="Interstate-Light"/>
                <a:ea typeface="+mn-ea"/>
                <a:cs typeface="Interstate-Light"/>
              </a:defRPr>
            </a:lvl2pPr>
            <a:lvl3pPr marL="914400" indent="-228600" algn="l" rtl="0" eaLnBrk="1" latinLnBrk="0" hangingPunct="1">
              <a:spcBef>
                <a:spcPts val="500"/>
              </a:spcBef>
              <a:buClr>
                <a:schemeClr val="accent2"/>
              </a:buClr>
              <a:buSzPct val="75000"/>
              <a:buFont typeface="Wingdings"/>
              <a:buChar char=""/>
              <a:defRPr kumimoji="0" sz="1600" b="0" i="0" kern="1200">
                <a:solidFill>
                  <a:schemeClr val="tx1"/>
                </a:solidFill>
                <a:latin typeface="Interstate-Light"/>
                <a:ea typeface="+mn-ea"/>
                <a:cs typeface="Interstate-Light"/>
              </a:defRPr>
            </a:lvl3pPr>
            <a:lvl4pPr marL="1371600" indent="-228600" algn="l" rtl="0" eaLnBrk="1" latinLnBrk="0" hangingPunct="1">
              <a:spcBef>
                <a:spcPts val="400"/>
              </a:spcBef>
              <a:buClr>
                <a:schemeClr val="accent3"/>
              </a:buClr>
              <a:buSzPct val="75000"/>
              <a:buFont typeface="Wingdings"/>
              <a:buChar char=""/>
              <a:defRPr kumimoji="0" sz="1600" b="0" i="0" kern="1200">
                <a:solidFill>
                  <a:schemeClr val="tx1"/>
                </a:solidFill>
                <a:latin typeface="Interstate-Light"/>
                <a:ea typeface="+mn-ea"/>
                <a:cs typeface="Interstate-Light"/>
              </a:defRPr>
            </a:lvl4pPr>
            <a:lvl5pPr marL="1828800" indent="-228600" algn="l" rtl="0" eaLnBrk="1" latinLnBrk="0" hangingPunct="1">
              <a:spcBef>
                <a:spcPts val="400"/>
              </a:spcBef>
              <a:buClr>
                <a:schemeClr val="accent4"/>
              </a:buClr>
              <a:buSzPct val="65000"/>
              <a:buFont typeface="Wingdings"/>
              <a:buChar char=""/>
              <a:defRPr kumimoji="0" sz="1600" b="0" i="0" kern="1200">
                <a:solidFill>
                  <a:schemeClr val="tx1"/>
                </a:solidFill>
                <a:latin typeface="Interstate-Light"/>
                <a:ea typeface="+mn-ea"/>
                <a:cs typeface="Interstate-Light"/>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101000"/>
              </a:lnSpc>
              <a:spcBef>
                <a:spcPts val="600"/>
              </a:spcBef>
              <a:spcAft>
                <a:spcPts val="600"/>
              </a:spcAft>
              <a:buClr>
                <a:srgbClr val="C1005E"/>
              </a:buClr>
              <a:buNone/>
              <a:tabLst>
                <a:tab pos="1474788" algn="l"/>
              </a:tabLst>
            </a:pPr>
            <a:r>
              <a:rPr lang="en-US" b="1" dirty="0" smtClean="0">
                <a:solidFill>
                  <a:srgbClr val="3D9D33"/>
                </a:solidFill>
                <a:latin typeface="Interstate-Bold" charset="0"/>
                <a:ea typeface="Interstate-Bold" charset="0"/>
                <a:cs typeface="Interstate-Bold" charset="0"/>
              </a:rPr>
              <a:t>TOILETS AT CONSTRUCTION JOBSITES</a:t>
            </a:r>
          </a:p>
          <a:p>
            <a:pPr marL="0" indent="0">
              <a:lnSpc>
                <a:spcPct val="101000"/>
              </a:lnSpc>
              <a:spcBef>
                <a:spcPts val="600"/>
              </a:spcBef>
              <a:spcAft>
                <a:spcPts val="600"/>
              </a:spcAft>
              <a:buClr>
                <a:srgbClr val="C1005E"/>
              </a:buClr>
              <a:buNone/>
            </a:pPr>
            <a:r>
              <a:rPr lang="en-US" b="1" dirty="0" smtClean="0">
                <a:latin typeface="Interstate-Bold" charset="0"/>
                <a:ea typeface="Interstate-Bold" charset="0"/>
                <a:cs typeface="Interstate-Bold" charset="0"/>
              </a:rPr>
              <a:t>California </a:t>
            </a:r>
            <a:r>
              <a:rPr lang="en-US" b="1" dirty="0">
                <a:latin typeface="Interstate-Bold" charset="0"/>
                <a:ea typeface="Interstate-Bold" charset="0"/>
                <a:cs typeface="Interstate-Bold" charset="0"/>
              </a:rPr>
              <a:t>State Law </a:t>
            </a:r>
            <a:r>
              <a:rPr lang="en-US" b="1" dirty="0" smtClean="0">
                <a:latin typeface="Interstate-Bold" charset="0"/>
                <a:ea typeface="Interstate-Bold" charset="0"/>
                <a:cs typeface="Interstate-Bold" charset="0"/>
              </a:rPr>
              <a:t>1526(a</a:t>
            </a:r>
            <a:r>
              <a:rPr lang="en-US" b="1" dirty="0">
                <a:latin typeface="Interstate-Bold" charset="0"/>
                <a:ea typeface="Interstate-Bold" charset="0"/>
                <a:cs typeface="Interstate-Bold" charset="0"/>
              </a:rPr>
              <a:t>)</a:t>
            </a:r>
          </a:p>
          <a:p>
            <a:pPr>
              <a:lnSpc>
                <a:spcPct val="101000"/>
              </a:lnSpc>
              <a:spcBef>
                <a:spcPts val="600"/>
              </a:spcBef>
              <a:spcAft>
                <a:spcPts val="600"/>
              </a:spcAft>
              <a:buClr>
                <a:srgbClr val="C1005E"/>
              </a:buClr>
              <a:buFont typeface="HiraMinProN-W3" charset="-128"/>
              <a:buChar char="＞"/>
            </a:pPr>
            <a:r>
              <a:rPr lang="en-US" dirty="0"/>
              <a:t>A minimum of one separate </a:t>
            </a:r>
            <a:r>
              <a:rPr lang="en-US" dirty="0" smtClean="0"/>
              <a:t>toilet facility </a:t>
            </a:r>
            <a:r>
              <a:rPr lang="en-US" dirty="0"/>
              <a:t>shall be provided for each </a:t>
            </a:r>
            <a:r>
              <a:rPr lang="en-US" dirty="0" smtClean="0"/>
              <a:t>20 employees </a:t>
            </a:r>
            <a:r>
              <a:rPr lang="en-US" dirty="0"/>
              <a:t>or fraction thereof of each </a:t>
            </a:r>
            <a:r>
              <a:rPr lang="en-US" dirty="0" smtClean="0"/>
              <a:t>sex. Such </a:t>
            </a:r>
            <a:r>
              <a:rPr lang="en-US" dirty="0"/>
              <a:t>facilities may include both </a:t>
            </a:r>
            <a:r>
              <a:rPr lang="en-US" dirty="0" smtClean="0"/>
              <a:t>toilets and </a:t>
            </a:r>
            <a:r>
              <a:rPr lang="en-US" dirty="0"/>
              <a:t>urinals provided that the number </a:t>
            </a:r>
            <a:r>
              <a:rPr lang="en-US" dirty="0" smtClean="0"/>
              <a:t>of toilets </a:t>
            </a:r>
            <a:r>
              <a:rPr lang="en-US" dirty="0"/>
              <a:t>shall not be less than one half </a:t>
            </a:r>
            <a:r>
              <a:rPr lang="en-US" dirty="0" smtClean="0"/>
              <a:t>of the </a:t>
            </a:r>
            <a:r>
              <a:rPr lang="en-US" dirty="0"/>
              <a:t>minimum required number </a:t>
            </a:r>
            <a:r>
              <a:rPr lang="en-US" dirty="0" smtClean="0"/>
              <a:t>of facilities</a:t>
            </a:r>
            <a:r>
              <a:rPr lang="en-US" dirty="0"/>
              <a:t>.</a:t>
            </a:r>
          </a:p>
          <a:p>
            <a:pPr>
              <a:lnSpc>
                <a:spcPct val="101000"/>
              </a:lnSpc>
              <a:spcBef>
                <a:spcPts val="600"/>
              </a:spcBef>
              <a:spcAft>
                <a:spcPts val="600"/>
              </a:spcAft>
              <a:buClr>
                <a:srgbClr val="C1005E"/>
              </a:buClr>
              <a:buFont typeface="HiraMinProN-W3" charset="-128"/>
              <a:buChar char="＞"/>
            </a:pPr>
            <a:r>
              <a:rPr lang="en-US" dirty="0" smtClean="0"/>
              <a:t>(</a:t>
            </a:r>
            <a:r>
              <a:rPr lang="en-US" dirty="0"/>
              <a:t>b) Under temporary field conditions, </a:t>
            </a:r>
            <a:r>
              <a:rPr lang="en-US" dirty="0" smtClean="0"/>
              <a:t>not less </a:t>
            </a:r>
            <a:r>
              <a:rPr lang="en-US" dirty="0"/>
              <a:t>than one toilet shall be available.</a:t>
            </a:r>
          </a:p>
          <a:p>
            <a:pPr>
              <a:lnSpc>
                <a:spcPct val="101000"/>
              </a:lnSpc>
              <a:spcBef>
                <a:spcPts val="600"/>
              </a:spcBef>
              <a:spcAft>
                <a:spcPts val="600"/>
              </a:spcAft>
              <a:buClr>
                <a:srgbClr val="C1005E"/>
              </a:buClr>
              <a:buFont typeface="HiraMinProN-W3" charset="-128"/>
              <a:buChar char="＞"/>
            </a:pPr>
            <a:r>
              <a:rPr lang="en-US" dirty="0" smtClean="0"/>
              <a:t>(</a:t>
            </a:r>
            <a:r>
              <a:rPr lang="en-US" dirty="0"/>
              <a:t>d) Toilet facilities shall be kept </a:t>
            </a:r>
            <a:r>
              <a:rPr lang="en-US" dirty="0" smtClean="0"/>
              <a:t>clean, maintained </a:t>
            </a:r>
            <a:r>
              <a:rPr lang="en-US" dirty="0"/>
              <a:t>in good working </a:t>
            </a:r>
            <a:r>
              <a:rPr lang="en-US" dirty="0" smtClean="0"/>
              <a:t>order, designed </a:t>
            </a:r>
            <a:r>
              <a:rPr lang="en-US" dirty="0"/>
              <a:t>and maintained in a </a:t>
            </a:r>
            <a:r>
              <a:rPr lang="en-US" dirty="0" smtClean="0"/>
              <a:t>manner which </a:t>
            </a:r>
            <a:r>
              <a:rPr lang="en-US" dirty="0"/>
              <a:t>will assure privacy and </a:t>
            </a:r>
            <a:r>
              <a:rPr lang="en-US" dirty="0" smtClean="0"/>
              <a:t>provided with </a:t>
            </a:r>
            <a:r>
              <a:rPr lang="en-US" dirty="0"/>
              <a:t>an adequate supply of toilet </a:t>
            </a:r>
            <a:r>
              <a:rPr lang="en-US" dirty="0" smtClean="0"/>
              <a:t>paper.</a:t>
            </a:r>
            <a:endParaRPr lang="en-US" sz="1200" i="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55397"/>
            <a:ext cx="3366376" cy="4485541"/>
          </a:xfrm>
          <a:prstGeom prst="rect">
            <a:avLst/>
          </a:prstGeom>
          <a:noFill/>
          <a:ln w="9525">
            <a:noFill/>
            <a:miter lim="800000"/>
            <a:headEnd/>
            <a:tailEnd/>
          </a:ln>
        </p:spPr>
      </p:pic>
    </p:spTree>
    <p:extLst>
      <p:ext uri="{BB962C8B-B14F-4D97-AF65-F5344CB8AC3E}">
        <p14:creationId xmlns:p14="http://schemas.microsoft.com/office/powerpoint/2010/main" val="14816384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9438</TotalTime>
  <Words>2693</Words>
  <Application>Microsoft Macintosh PowerPoint</Application>
  <PresentationFormat>On-screen Show (4:3)</PresentationFormat>
  <Paragraphs>261</Paragraphs>
  <Slides>34</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Calibri</vt:lpstr>
      <vt:lpstr>HGPｺﾞｼｯｸE</vt:lpstr>
      <vt:lpstr>HiraMinProN-W3</vt:lpstr>
      <vt:lpstr>Interstate - bold</vt:lpstr>
      <vt:lpstr>Interstate-Bold</vt:lpstr>
      <vt:lpstr>Interstate-Light</vt:lpstr>
      <vt:lpstr>Interstate-LightItalic</vt:lpstr>
      <vt:lpstr>Lucida Grande</vt:lpstr>
      <vt:lpstr>Tw Cen MT</vt:lpstr>
      <vt:lpstr>Wingdings</vt:lpstr>
      <vt:lpstr>Wingdings 2</vt:lpstr>
      <vt:lpstr>Arial</vt:lpstr>
      <vt:lpstr>Median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lauren Sugerman</dc:creator>
  <cp:lastModifiedBy>Deborah Kobes</cp:lastModifiedBy>
  <cp:revision>636</cp:revision>
  <cp:lastPrinted>2012-06-28T15:54:40Z</cp:lastPrinted>
  <dcterms:created xsi:type="dcterms:W3CDTF">2012-06-28T17:15:41Z</dcterms:created>
  <dcterms:modified xsi:type="dcterms:W3CDTF">2017-04-28T14:42:51Z</dcterms:modified>
</cp:coreProperties>
</file>