
<file path=[Content_Types].xml><?xml version="1.0" encoding="utf-8"?>
<Types xmlns="http://schemas.openxmlformats.org/package/2006/content-types">
  <Default Extension="xml" ContentType="application/xml"/>
  <Default Extension="bin" ContentType="application/vnd.openxmlformats-officedocument.oleObject"/>
  <Default Extension="jpeg" ContentType="image/jpeg"/>
  <Default Extension="rels" ContentType="application/vnd.openxmlformats-package.relationships+xml"/>
  <Default Extension="emf" ContentType="image/x-emf"/>
  <Default Extension="vml" ContentType="application/vnd.openxmlformats-officedocument.vmlDrawing"/>
  <Default Extension="png" ContentType="image/png"/>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comment1.xml" ContentType="application/vnd.openxmlformats-officedocument.presentationml.comment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15"/>
  </p:notesMasterIdLst>
  <p:handoutMasterIdLst>
    <p:handoutMasterId r:id="rId16"/>
  </p:handoutMasterIdLst>
  <p:sldIdLst>
    <p:sldId id="412" r:id="rId2"/>
    <p:sldId id="414" r:id="rId3"/>
    <p:sldId id="415" r:id="rId4"/>
    <p:sldId id="416" r:id="rId5"/>
    <p:sldId id="428" r:id="rId6"/>
    <p:sldId id="429" r:id="rId7"/>
    <p:sldId id="421" r:id="rId8"/>
    <p:sldId id="422" r:id="rId9"/>
    <p:sldId id="423" r:id="rId10"/>
    <p:sldId id="424" r:id="rId11"/>
    <p:sldId id="425" r:id="rId12"/>
    <p:sldId id="426" r:id="rId13"/>
    <p:sldId id="42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x85j@gmail.com" initials="a" lastIdx="3"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005E"/>
    <a:srgbClr val="169FEC"/>
    <a:srgbClr val="8FCC17"/>
    <a:srgbClr val="062C65"/>
    <a:srgbClr val="3D9D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35"/>
    <p:restoredTop sz="94542"/>
  </p:normalViewPr>
  <p:slideViewPr>
    <p:cSldViewPr>
      <p:cViewPr>
        <p:scale>
          <a:sx n="122" d="100"/>
          <a:sy n="122" d="100"/>
        </p:scale>
        <p:origin x="144" y="9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commentAuthors" Target="commentAuthors.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7-04-13T14:05:28.269" idx="1">
    <p:pos x="5952" y="-432"/>
    <p:text>Title block is an image, so I can't edit the title text -- new image needs to be made by designer.</p:text>
    <p:extLst>
      <p:ext uri="{C676402C-5697-4E1C-873F-D02D1690AC5C}">
        <p15:threadingInfo xmlns:p15="http://schemas.microsoft.com/office/powerpoint/2012/main" timeZoneBias="24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35E5DFA-3160-46A8-A83A-DEFA9F61248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922ADA01-122D-4A21-A888-9893DE843380}">
      <dgm:prSet custT="1"/>
      <dgm:spPr>
        <a:solidFill>
          <a:schemeClr val="accent4">
            <a:lumMod val="50000"/>
          </a:schemeClr>
        </a:solidFill>
      </dgm:spPr>
      <dgm:t>
        <a:bodyPr/>
        <a:lstStyle/>
        <a:p>
          <a:pPr rtl="0"/>
          <a:r>
            <a:rPr lang="en-US" sz="1600" b="0" i="0" dirty="0">
              <a:latin typeface="Interstate-Light"/>
              <a:cs typeface="Interstate-Light"/>
            </a:rPr>
            <a:t>Cleaning Lady</a:t>
          </a:r>
        </a:p>
      </dgm:t>
    </dgm:pt>
    <dgm:pt modelId="{086F766C-F66D-423E-978E-07B51749C8CF}" type="parTrans" cxnId="{649C8449-85E4-4DA0-A7F7-4322F454AF51}">
      <dgm:prSet/>
      <dgm:spPr/>
      <dgm:t>
        <a:bodyPr/>
        <a:lstStyle/>
        <a:p>
          <a:endParaRPr lang="en-US"/>
        </a:p>
      </dgm:t>
    </dgm:pt>
    <dgm:pt modelId="{CDD8BE58-CC30-4901-970E-437889E36A2A}" type="sibTrans" cxnId="{649C8449-85E4-4DA0-A7F7-4322F454AF51}">
      <dgm:prSet/>
      <dgm:spPr/>
      <dgm:t>
        <a:bodyPr/>
        <a:lstStyle/>
        <a:p>
          <a:endParaRPr lang="en-US"/>
        </a:p>
      </dgm:t>
    </dgm:pt>
    <dgm:pt modelId="{EB05F93D-D826-448C-8501-546F7BAFF1EC}">
      <dgm:prSet custT="1"/>
      <dgm:spPr>
        <a:solidFill>
          <a:schemeClr val="accent4">
            <a:lumMod val="50000"/>
          </a:schemeClr>
        </a:solidFill>
      </dgm:spPr>
      <dgm:t>
        <a:bodyPr/>
        <a:lstStyle/>
        <a:p>
          <a:pPr rtl="0"/>
          <a:r>
            <a:rPr lang="en-US" sz="1600" b="0" i="0" dirty="0">
              <a:latin typeface="Interstate-Light"/>
              <a:cs typeface="Interstate-Light"/>
            </a:rPr>
            <a:t>Clergyman</a:t>
          </a:r>
        </a:p>
      </dgm:t>
    </dgm:pt>
    <dgm:pt modelId="{CC9AC31E-7944-47D9-A134-278A68AFED9E}" type="parTrans" cxnId="{FA8FAFC7-2697-4D75-B281-F2D19CCF84B9}">
      <dgm:prSet/>
      <dgm:spPr/>
      <dgm:t>
        <a:bodyPr/>
        <a:lstStyle/>
        <a:p>
          <a:endParaRPr lang="en-US"/>
        </a:p>
      </dgm:t>
    </dgm:pt>
    <dgm:pt modelId="{5D41C919-65DD-4F65-9EF6-2D8D22081C25}" type="sibTrans" cxnId="{FA8FAFC7-2697-4D75-B281-F2D19CCF84B9}">
      <dgm:prSet/>
      <dgm:spPr/>
      <dgm:t>
        <a:bodyPr/>
        <a:lstStyle/>
        <a:p>
          <a:endParaRPr lang="en-US"/>
        </a:p>
      </dgm:t>
    </dgm:pt>
    <dgm:pt modelId="{A223F9E2-4841-46DB-8F6A-45275CB12A77}">
      <dgm:prSet custT="1"/>
      <dgm:spPr>
        <a:solidFill>
          <a:schemeClr val="accent4">
            <a:lumMod val="50000"/>
          </a:schemeClr>
        </a:solidFill>
      </dgm:spPr>
      <dgm:t>
        <a:bodyPr/>
        <a:lstStyle/>
        <a:p>
          <a:pPr rtl="0"/>
          <a:r>
            <a:rPr lang="en-US" sz="1600" b="0" i="0" dirty="0">
              <a:latin typeface="Interstate-Light"/>
              <a:cs typeface="Interstate-Light"/>
            </a:rPr>
            <a:t>Congressman</a:t>
          </a:r>
        </a:p>
      </dgm:t>
    </dgm:pt>
    <dgm:pt modelId="{D8F8A764-B866-493E-9C3E-5E7920E37115}" type="parTrans" cxnId="{80CF4CEA-F178-4C3C-8E2C-E7B432B141C2}">
      <dgm:prSet/>
      <dgm:spPr/>
      <dgm:t>
        <a:bodyPr/>
        <a:lstStyle/>
        <a:p>
          <a:endParaRPr lang="en-US"/>
        </a:p>
      </dgm:t>
    </dgm:pt>
    <dgm:pt modelId="{3B93398F-E195-42A9-BC88-B0B17CC22FF9}" type="sibTrans" cxnId="{80CF4CEA-F178-4C3C-8E2C-E7B432B141C2}">
      <dgm:prSet/>
      <dgm:spPr/>
      <dgm:t>
        <a:bodyPr/>
        <a:lstStyle/>
        <a:p>
          <a:endParaRPr lang="en-US"/>
        </a:p>
      </dgm:t>
    </dgm:pt>
    <dgm:pt modelId="{97D2E767-5C43-4765-9BA1-06C83E54F062}">
      <dgm:prSet custT="1"/>
      <dgm:spPr>
        <a:solidFill>
          <a:schemeClr val="accent4">
            <a:lumMod val="50000"/>
          </a:schemeClr>
        </a:solidFill>
      </dgm:spPr>
      <dgm:t>
        <a:bodyPr/>
        <a:lstStyle/>
        <a:p>
          <a:pPr rtl="0"/>
          <a:r>
            <a:rPr lang="en-US" sz="1600" b="0" i="0" dirty="0">
              <a:latin typeface="Interstate-Light"/>
              <a:cs typeface="Interstate-Light"/>
            </a:rPr>
            <a:t>Craftsman</a:t>
          </a:r>
        </a:p>
      </dgm:t>
    </dgm:pt>
    <dgm:pt modelId="{9E4AC241-EACC-4EBE-AE4E-042366910219}" type="parTrans" cxnId="{83AD06D2-4061-4AB4-AD23-DA5D2A1E05AE}">
      <dgm:prSet/>
      <dgm:spPr/>
      <dgm:t>
        <a:bodyPr/>
        <a:lstStyle/>
        <a:p>
          <a:endParaRPr lang="en-US"/>
        </a:p>
      </dgm:t>
    </dgm:pt>
    <dgm:pt modelId="{672DD0B4-EC8B-4564-A4DF-D139E973488E}" type="sibTrans" cxnId="{83AD06D2-4061-4AB4-AD23-DA5D2A1E05AE}">
      <dgm:prSet/>
      <dgm:spPr/>
      <dgm:t>
        <a:bodyPr/>
        <a:lstStyle/>
        <a:p>
          <a:endParaRPr lang="en-US"/>
        </a:p>
      </dgm:t>
    </dgm:pt>
    <dgm:pt modelId="{5C898DD7-2762-4641-939A-68BD5B7AAA74}">
      <dgm:prSet custT="1"/>
      <dgm:spPr>
        <a:solidFill>
          <a:schemeClr val="accent4">
            <a:lumMod val="50000"/>
          </a:schemeClr>
        </a:solidFill>
      </dgm:spPr>
      <dgm:t>
        <a:bodyPr/>
        <a:lstStyle/>
        <a:p>
          <a:pPr rtl="0"/>
          <a:r>
            <a:rPr lang="en-US" sz="1600" b="0" i="0" dirty="0">
              <a:latin typeface="Interstate-Light"/>
              <a:cs typeface="Interstate-Light"/>
            </a:rPr>
            <a:t>Fireman</a:t>
          </a:r>
        </a:p>
      </dgm:t>
    </dgm:pt>
    <dgm:pt modelId="{8A7D6541-A597-40FA-AF21-285754D6EB3C}" type="parTrans" cxnId="{9C1B8579-65D3-4DA8-B108-45129C24A3F4}">
      <dgm:prSet/>
      <dgm:spPr/>
      <dgm:t>
        <a:bodyPr/>
        <a:lstStyle/>
        <a:p>
          <a:endParaRPr lang="en-US"/>
        </a:p>
      </dgm:t>
    </dgm:pt>
    <dgm:pt modelId="{B16E8E5C-2C69-4E31-8F1F-07F6A8C0B0D4}" type="sibTrans" cxnId="{9C1B8579-65D3-4DA8-B108-45129C24A3F4}">
      <dgm:prSet/>
      <dgm:spPr/>
      <dgm:t>
        <a:bodyPr/>
        <a:lstStyle/>
        <a:p>
          <a:endParaRPr lang="en-US"/>
        </a:p>
      </dgm:t>
    </dgm:pt>
    <dgm:pt modelId="{D4A3F07B-9F72-47C7-9F47-E2CE60D2B932}">
      <dgm:prSet custT="1"/>
      <dgm:spPr>
        <a:solidFill>
          <a:schemeClr val="accent4">
            <a:lumMod val="50000"/>
          </a:schemeClr>
        </a:solidFill>
      </dgm:spPr>
      <dgm:t>
        <a:bodyPr/>
        <a:lstStyle/>
        <a:p>
          <a:pPr rtl="0"/>
          <a:r>
            <a:rPr lang="en-US" sz="1600" b="0" i="0" dirty="0">
              <a:latin typeface="Interstate-Light"/>
              <a:cs typeface="Interstate-Light"/>
            </a:rPr>
            <a:t>Foreman Supervisor/Manager</a:t>
          </a:r>
        </a:p>
      </dgm:t>
    </dgm:pt>
    <dgm:pt modelId="{53C7B6D4-B9EE-4D65-861A-8A7C097C74FC}" type="parTrans" cxnId="{6AC542FF-26CF-431D-A0B8-DD9F976B9059}">
      <dgm:prSet/>
      <dgm:spPr/>
      <dgm:t>
        <a:bodyPr/>
        <a:lstStyle/>
        <a:p>
          <a:endParaRPr lang="en-US"/>
        </a:p>
      </dgm:t>
    </dgm:pt>
    <dgm:pt modelId="{2157E3C3-E400-4BED-870B-F9143452BCB0}" type="sibTrans" cxnId="{6AC542FF-26CF-431D-A0B8-DD9F976B9059}">
      <dgm:prSet/>
      <dgm:spPr/>
      <dgm:t>
        <a:bodyPr/>
        <a:lstStyle/>
        <a:p>
          <a:endParaRPr lang="en-US"/>
        </a:p>
      </dgm:t>
    </dgm:pt>
    <dgm:pt modelId="{712983B0-1181-42F0-8805-8875B3611123}">
      <dgm:prSet custT="1"/>
      <dgm:spPr>
        <a:solidFill>
          <a:schemeClr val="accent4">
            <a:lumMod val="50000"/>
          </a:schemeClr>
        </a:solidFill>
      </dgm:spPr>
      <dgm:t>
        <a:bodyPr/>
        <a:lstStyle/>
        <a:p>
          <a:pPr rtl="0"/>
          <a:r>
            <a:rPr lang="en-US" sz="1600" b="0" i="0" dirty="0">
              <a:latin typeface="Interstate-Light"/>
              <a:cs typeface="Interstate-Light"/>
            </a:rPr>
            <a:t>Businessman</a:t>
          </a:r>
        </a:p>
      </dgm:t>
    </dgm:pt>
    <dgm:pt modelId="{62D1B7FF-752D-49A6-A690-A8D53CE9FF55}" type="sibTrans" cxnId="{7DDAD60A-B6C1-4452-B82D-A3E3A9368CEC}">
      <dgm:prSet/>
      <dgm:spPr/>
      <dgm:t>
        <a:bodyPr/>
        <a:lstStyle/>
        <a:p>
          <a:endParaRPr lang="en-US"/>
        </a:p>
      </dgm:t>
    </dgm:pt>
    <dgm:pt modelId="{DB35171A-8485-4D0E-9077-288AB1567042}" type="parTrans" cxnId="{7DDAD60A-B6C1-4452-B82D-A3E3A9368CEC}">
      <dgm:prSet/>
      <dgm:spPr/>
      <dgm:t>
        <a:bodyPr/>
        <a:lstStyle/>
        <a:p>
          <a:endParaRPr lang="en-US"/>
        </a:p>
      </dgm:t>
    </dgm:pt>
    <dgm:pt modelId="{7DEE1DE9-2A38-41A3-822E-4FD5AFCF3904}" type="pres">
      <dgm:prSet presAssocID="{A35E5DFA-3160-46A8-A83A-DEFA9F612484}" presName="linear" presStyleCnt="0">
        <dgm:presLayoutVars>
          <dgm:animLvl val="lvl"/>
          <dgm:resizeHandles val="exact"/>
        </dgm:presLayoutVars>
      </dgm:prSet>
      <dgm:spPr/>
      <dgm:t>
        <a:bodyPr/>
        <a:lstStyle/>
        <a:p>
          <a:endParaRPr lang="en-US"/>
        </a:p>
      </dgm:t>
    </dgm:pt>
    <dgm:pt modelId="{46FE7FA2-C563-4BD2-A7F2-2C553DA6EF28}" type="pres">
      <dgm:prSet presAssocID="{712983B0-1181-42F0-8805-8875B3611123}" presName="parentText" presStyleLbl="node1" presStyleIdx="0" presStyleCnt="7">
        <dgm:presLayoutVars>
          <dgm:chMax val="0"/>
          <dgm:bulletEnabled val="1"/>
        </dgm:presLayoutVars>
      </dgm:prSet>
      <dgm:spPr/>
      <dgm:t>
        <a:bodyPr/>
        <a:lstStyle/>
        <a:p>
          <a:endParaRPr lang="en-US"/>
        </a:p>
      </dgm:t>
    </dgm:pt>
    <dgm:pt modelId="{2BD6B806-7643-47B5-BF70-5C9D56D63BBF}" type="pres">
      <dgm:prSet presAssocID="{62D1B7FF-752D-49A6-A690-A8D53CE9FF55}" presName="spacer" presStyleCnt="0"/>
      <dgm:spPr/>
    </dgm:pt>
    <dgm:pt modelId="{CD68C81B-4578-4E8B-8A5C-AC4157DA12E2}" type="pres">
      <dgm:prSet presAssocID="{922ADA01-122D-4A21-A888-9893DE843380}" presName="parentText" presStyleLbl="node1" presStyleIdx="1" presStyleCnt="7" custLinFactNeighborY="-14222">
        <dgm:presLayoutVars>
          <dgm:chMax val="0"/>
          <dgm:bulletEnabled val="1"/>
        </dgm:presLayoutVars>
      </dgm:prSet>
      <dgm:spPr/>
      <dgm:t>
        <a:bodyPr/>
        <a:lstStyle/>
        <a:p>
          <a:endParaRPr lang="en-US"/>
        </a:p>
      </dgm:t>
    </dgm:pt>
    <dgm:pt modelId="{70F0D538-1D9A-47F3-9512-FA278192C27C}" type="pres">
      <dgm:prSet presAssocID="{CDD8BE58-CC30-4901-970E-437889E36A2A}" presName="spacer" presStyleCnt="0"/>
      <dgm:spPr/>
    </dgm:pt>
    <dgm:pt modelId="{859CCAC2-6AF0-48A0-A27A-82EE153A1F90}" type="pres">
      <dgm:prSet presAssocID="{EB05F93D-D826-448C-8501-546F7BAFF1EC}" presName="parentText" presStyleLbl="node1" presStyleIdx="2" presStyleCnt="7">
        <dgm:presLayoutVars>
          <dgm:chMax val="0"/>
          <dgm:bulletEnabled val="1"/>
        </dgm:presLayoutVars>
      </dgm:prSet>
      <dgm:spPr/>
      <dgm:t>
        <a:bodyPr/>
        <a:lstStyle/>
        <a:p>
          <a:endParaRPr lang="en-US"/>
        </a:p>
      </dgm:t>
    </dgm:pt>
    <dgm:pt modelId="{9E1AE74C-8363-4939-B10A-BE0E48A8944F}" type="pres">
      <dgm:prSet presAssocID="{5D41C919-65DD-4F65-9EF6-2D8D22081C25}" presName="spacer" presStyleCnt="0"/>
      <dgm:spPr/>
    </dgm:pt>
    <dgm:pt modelId="{21BDB5B7-4D19-4C9D-A72F-2BDB881BD318}" type="pres">
      <dgm:prSet presAssocID="{A223F9E2-4841-46DB-8F6A-45275CB12A77}" presName="parentText" presStyleLbl="node1" presStyleIdx="3" presStyleCnt="7">
        <dgm:presLayoutVars>
          <dgm:chMax val="0"/>
          <dgm:bulletEnabled val="1"/>
        </dgm:presLayoutVars>
      </dgm:prSet>
      <dgm:spPr/>
      <dgm:t>
        <a:bodyPr/>
        <a:lstStyle/>
        <a:p>
          <a:endParaRPr lang="en-US"/>
        </a:p>
      </dgm:t>
    </dgm:pt>
    <dgm:pt modelId="{F82FBF44-67FA-4114-950B-F8ACC3D895F7}" type="pres">
      <dgm:prSet presAssocID="{3B93398F-E195-42A9-BC88-B0B17CC22FF9}" presName="spacer" presStyleCnt="0"/>
      <dgm:spPr/>
    </dgm:pt>
    <dgm:pt modelId="{8F14FF52-125F-4AA7-8304-98C4C83C45B8}" type="pres">
      <dgm:prSet presAssocID="{97D2E767-5C43-4765-9BA1-06C83E54F062}" presName="parentText" presStyleLbl="node1" presStyleIdx="4" presStyleCnt="7">
        <dgm:presLayoutVars>
          <dgm:chMax val="0"/>
          <dgm:bulletEnabled val="1"/>
        </dgm:presLayoutVars>
      </dgm:prSet>
      <dgm:spPr/>
      <dgm:t>
        <a:bodyPr/>
        <a:lstStyle/>
        <a:p>
          <a:endParaRPr lang="en-US"/>
        </a:p>
      </dgm:t>
    </dgm:pt>
    <dgm:pt modelId="{1E88C277-01F6-448D-9FD5-1B0BD6841B78}" type="pres">
      <dgm:prSet presAssocID="{672DD0B4-EC8B-4564-A4DF-D139E973488E}" presName="spacer" presStyleCnt="0"/>
      <dgm:spPr/>
    </dgm:pt>
    <dgm:pt modelId="{17476F57-5F83-408A-9A2E-9B217858E3C2}" type="pres">
      <dgm:prSet presAssocID="{5C898DD7-2762-4641-939A-68BD5B7AAA74}" presName="parentText" presStyleLbl="node1" presStyleIdx="5" presStyleCnt="7">
        <dgm:presLayoutVars>
          <dgm:chMax val="0"/>
          <dgm:bulletEnabled val="1"/>
        </dgm:presLayoutVars>
      </dgm:prSet>
      <dgm:spPr/>
      <dgm:t>
        <a:bodyPr/>
        <a:lstStyle/>
        <a:p>
          <a:endParaRPr lang="en-US"/>
        </a:p>
      </dgm:t>
    </dgm:pt>
    <dgm:pt modelId="{11A07F58-00C1-479F-83F5-7EFB109D803E}" type="pres">
      <dgm:prSet presAssocID="{B16E8E5C-2C69-4E31-8F1F-07F6A8C0B0D4}" presName="spacer" presStyleCnt="0"/>
      <dgm:spPr/>
    </dgm:pt>
    <dgm:pt modelId="{4B77DEC3-AD18-499E-8C69-09E0C504B6C0}" type="pres">
      <dgm:prSet presAssocID="{D4A3F07B-9F72-47C7-9F47-E2CE60D2B932}" presName="parentText" presStyleLbl="node1" presStyleIdx="6" presStyleCnt="7">
        <dgm:presLayoutVars>
          <dgm:chMax val="0"/>
          <dgm:bulletEnabled val="1"/>
        </dgm:presLayoutVars>
      </dgm:prSet>
      <dgm:spPr/>
      <dgm:t>
        <a:bodyPr/>
        <a:lstStyle/>
        <a:p>
          <a:endParaRPr lang="en-US"/>
        </a:p>
      </dgm:t>
    </dgm:pt>
  </dgm:ptLst>
  <dgm:cxnLst>
    <dgm:cxn modelId="{9C1B8579-65D3-4DA8-B108-45129C24A3F4}" srcId="{A35E5DFA-3160-46A8-A83A-DEFA9F612484}" destId="{5C898DD7-2762-4641-939A-68BD5B7AAA74}" srcOrd="5" destOrd="0" parTransId="{8A7D6541-A597-40FA-AF21-285754D6EB3C}" sibTransId="{B16E8E5C-2C69-4E31-8F1F-07F6A8C0B0D4}"/>
    <dgm:cxn modelId="{32F9D536-F36A-A341-A388-121AAE18EEAE}" type="presOf" srcId="{D4A3F07B-9F72-47C7-9F47-E2CE60D2B932}" destId="{4B77DEC3-AD18-499E-8C69-09E0C504B6C0}" srcOrd="0" destOrd="0" presId="urn:microsoft.com/office/officeart/2005/8/layout/vList2"/>
    <dgm:cxn modelId="{FA8FAFC7-2697-4D75-B281-F2D19CCF84B9}" srcId="{A35E5DFA-3160-46A8-A83A-DEFA9F612484}" destId="{EB05F93D-D826-448C-8501-546F7BAFF1EC}" srcOrd="2" destOrd="0" parTransId="{CC9AC31E-7944-47D9-A134-278A68AFED9E}" sibTransId="{5D41C919-65DD-4F65-9EF6-2D8D22081C25}"/>
    <dgm:cxn modelId="{7DDAD60A-B6C1-4452-B82D-A3E3A9368CEC}" srcId="{A35E5DFA-3160-46A8-A83A-DEFA9F612484}" destId="{712983B0-1181-42F0-8805-8875B3611123}" srcOrd="0" destOrd="0" parTransId="{DB35171A-8485-4D0E-9077-288AB1567042}" sibTransId="{62D1B7FF-752D-49A6-A690-A8D53CE9FF55}"/>
    <dgm:cxn modelId="{83AD06D2-4061-4AB4-AD23-DA5D2A1E05AE}" srcId="{A35E5DFA-3160-46A8-A83A-DEFA9F612484}" destId="{97D2E767-5C43-4765-9BA1-06C83E54F062}" srcOrd="4" destOrd="0" parTransId="{9E4AC241-EACC-4EBE-AE4E-042366910219}" sibTransId="{672DD0B4-EC8B-4564-A4DF-D139E973488E}"/>
    <dgm:cxn modelId="{80CF4CEA-F178-4C3C-8E2C-E7B432B141C2}" srcId="{A35E5DFA-3160-46A8-A83A-DEFA9F612484}" destId="{A223F9E2-4841-46DB-8F6A-45275CB12A77}" srcOrd="3" destOrd="0" parTransId="{D8F8A764-B866-493E-9C3E-5E7920E37115}" sibTransId="{3B93398F-E195-42A9-BC88-B0B17CC22FF9}"/>
    <dgm:cxn modelId="{2D2158A4-5E64-944B-BE1C-206EF3572CB4}" type="presOf" srcId="{A223F9E2-4841-46DB-8F6A-45275CB12A77}" destId="{21BDB5B7-4D19-4C9D-A72F-2BDB881BD318}" srcOrd="0" destOrd="0" presId="urn:microsoft.com/office/officeart/2005/8/layout/vList2"/>
    <dgm:cxn modelId="{A4C28AE5-EE4F-6E44-A807-97B4469B12C4}" type="presOf" srcId="{EB05F93D-D826-448C-8501-546F7BAFF1EC}" destId="{859CCAC2-6AF0-48A0-A27A-82EE153A1F90}" srcOrd="0" destOrd="0" presId="urn:microsoft.com/office/officeart/2005/8/layout/vList2"/>
    <dgm:cxn modelId="{649C8449-85E4-4DA0-A7F7-4322F454AF51}" srcId="{A35E5DFA-3160-46A8-A83A-DEFA9F612484}" destId="{922ADA01-122D-4A21-A888-9893DE843380}" srcOrd="1" destOrd="0" parTransId="{086F766C-F66D-423E-978E-07B51749C8CF}" sibTransId="{CDD8BE58-CC30-4901-970E-437889E36A2A}"/>
    <dgm:cxn modelId="{1A4A97EA-2BC8-F245-BB0C-1D2AB29A838D}" type="presOf" srcId="{A35E5DFA-3160-46A8-A83A-DEFA9F612484}" destId="{7DEE1DE9-2A38-41A3-822E-4FD5AFCF3904}" srcOrd="0" destOrd="0" presId="urn:microsoft.com/office/officeart/2005/8/layout/vList2"/>
    <dgm:cxn modelId="{6AC542FF-26CF-431D-A0B8-DD9F976B9059}" srcId="{A35E5DFA-3160-46A8-A83A-DEFA9F612484}" destId="{D4A3F07B-9F72-47C7-9F47-E2CE60D2B932}" srcOrd="6" destOrd="0" parTransId="{53C7B6D4-B9EE-4D65-861A-8A7C097C74FC}" sibTransId="{2157E3C3-E400-4BED-870B-F9143452BCB0}"/>
    <dgm:cxn modelId="{5B3950CF-E1D1-C841-9A2F-8A0623DECCAE}" type="presOf" srcId="{97D2E767-5C43-4765-9BA1-06C83E54F062}" destId="{8F14FF52-125F-4AA7-8304-98C4C83C45B8}" srcOrd="0" destOrd="0" presId="urn:microsoft.com/office/officeart/2005/8/layout/vList2"/>
    <dgm:cxn modelId="{96B64578-98C6-1E44-A86D-55B59935B417}" type="presOf" srcId="{712983B0-1181-42F0-8805-8875B3611123}" destId="{46FE7FA2-C563-4BD2-A7F2-2C553DA6EF28}" srcOrd="0" destOrd="0" presId="urn:microsoft.com/office/officeart/2005/8/layout/vList2"/>
    <dgm:cxn modelId="{BD9E1A98-81ED-2B46-92B1-870F17C5A837}" type="presOf" srcId="{5C898DD7-2762-4641-939A-68BD5B7AAA74}" destId="{17476F57-5F83-408A-9A2E-9B217858E3C2}" srcOrd="0" destOrd="0" presId="urn:microsoft.com/office/officeart/2005/8/layout/vList2"/>
    <dgm:cxn modelId="{AF5D977A-D6E1-0648-B39D-AF3AFA7964FA}" type="presOf" srcId="{922ADA01-122D-4A21-A888-9893DE843380}" destId="{CD68C81B-4578-4E8B-8A5C-AC4157DA12E2}" srcOrd="0" destOrd="0" presId="urn:microsoft.com/office/officeart/2005/8/layout/vList2"/>
    <dgm:cxn modelId="{FC25E145-AB1F-BA40-B090-E72087DEE625}" type="presParOf" srcId="{7DEE1DE9-2A38-41A3-822E-4FD5AFCF3904}" destId="{46FE7FA2-C563-4BD2-A7F2-2C553DA6EF28}" srcOrd="0" destOrd="0" presId="urn:microsoft.com/office/officeart/2005/8/layout/vList2"/>
    <dgm:cxn modelId="{3C577F2B-F1B4-984C-854A-F68160604CA8}" type="presParOf" srcId="{7DEE1DE9-2A38-41A3-822E-4FD5AFCF3904}" destId="{2BD6B806-7643-47B5-BF70-5C9D56D63BBF}" srcOrd="1" destOrd="0" presId="urn:microsoft.com/office/officeart/2005/8/layout/vList2"/>
    <dgm:cxn modelId="{C9FA488A-BF46-084E-AAA0-28DC72848C7A}" type="presParOf" srcId="{7DEE1DE9-2A38-41A3-822E-4FD5AFCF3904}" destId="{CD68C81B-4578-4E8B-8A5C-AC4157DA12E2}" srcOrd="2" destOrd="0" presId="urn:microsoft.com/office/officeart/2005/8/layout/vList2"/>
    <dgm:cxn modelId="{112FCEB1-6A64-A54B-A84B-81C4FB91A2B5}" type="presParOf" srcId="{7DEE1DE9-2A38-41A3-822E-4FD5AFCF3904}" destId="{70F0D538-1D9A-47F3-9512-FA278192C27C}" srcOrd="3" destOrd="0" presId="urn:microsoft.com/office/officeart/2005/8/layout/vList2"/>
    <dgm:cxn modelId="{EE6C9660-8B30-A343-81E8-B785BA43B025}" type="presParOf" srcId="{7DEE1DE9-2A38-41A3-822E-4FD5AFCF3904}" destId="{859CCAC2-6AF0-48A0-A27A-82EE153A1F90}" srcOrd="4" destOrd="0" presId="urn:microsoft.com/office/officeart/2005/8/layout/vList2"/>
    <dgm:cxn modelId="{8383A850-54CF-A74D-82A5-487E089D7897}" type="presParOf" srcId="{7DEE1DE9-2A38-41A3-822E-4FD5AFCF3904}" destId="{9E1AE74C-8363-4939-B10A-BE0E48A8944F}" srcOrd="5" destOrd="0" presId="urn:microsoft.com/office/officeart/2005/8/layout/vList2"/>
    <dgm:cxn modelId="{BA4A10F4-9E0F-BB45-8339-514088518206}" type="presParOf" srcId="{7DEE1DE9-2A38-41A3-822E-4FD5AFCF3904}" destId="{21BDB5B7-4D19-4C9D-A72F-2BDB881BD318}" srcOrd="6" destOrd="0" presId="urn:microsoft.com/office/officeart/2005/8/layout/vList2"/>
    <dgm:cxn modelId="{A11CC753-D711-5F47-9D87-973563147780}" type="presParOf" srcId="{7DEE1DE9-2A38-41A3-822E-4FD5AFCF3904}" destId="{F82FBF44-67FA-4114-950B-F8ACC3D895F7}" srcOrd="7" destOrd="0" presId="urn:microsoft.com/office/officeart/2005/8/layout/vList2"/>
    <dgm:cxn modelId="{B36A9BEE-98AB-BD4B-BE85-8A314D9B04CC}" type="presParOf" srcId="{7DEE1DE9-2A38-41A3-822E-4FD5AFCF3904}" destId="{8F14FF52-125F-4AA7-8304-98C4C83C45B8}" srcOrd="8" destOrd="0" presId="urn:microsoft.com/office/officeart/2005/8/layout/vList2"/>
    <dgm:cxn modelId="{6F164A53-4D31-0F4D-8322-0F8BE8BC69F8}" type="presParOf" srcId="{7DEE1DE9-2A38-41A3-822E-4FD5AFCF3904}" destId="{1E88C277-01F6-448D-9FD5-1B0BD6841B78}" srcOrd="9" destOrd="0" presId="urn:microsoft.com/office/officeart/2005/8/layout/vList2"/>
    <dgm:cxn modelId="{0A517B36-AE74-054E-AF86-AB565A081F86}" type="presParOf" srcId="{7DEE1DE9-2A38-41A3-822E-4FD5AFCF3904}" destId="{17476F57-5F83-408A-9A2E-9B217858E3C2}" srcOrd="10" destOrd="0" presId="urn:microsoft.com/office/officeart/2005/8/layout/vList2"/>
    <dgm:cxn modelId="{A33A6769-81E8-FD42-BFDA-E2E0A96D4B5F}" type="presParOf" srcId="{7DEE1DE9-2A38-41A3-822E-4FD5AFCF3904}" destId="{11A07F58-00C1-479F-83F5-7EFB109D803E}" srcOrd="11" destOrd="0" presId="urn:microsoft.com/office/officeart/2005/8/layout/vList2"/>
    <dgm:cxn modelId="{3050E672-85EE-1048-AC98-EB2FBF79A040}" type="presParOf" srcId="{7DEE1DE9-2A38-41A3-822E-4FD5AFCF3904}" destId="{4B77DEC3-AD18-499E-8C69-09E0C504B6C0}"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AC51CA2-9ECB-43DE-B942-FC6B62E98B0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4DFFF22-3A8D-4243-9E8E-E05C8DFF4910}">
      <dgm:prSet custT="1"/>
      <dgm:spPr>
        <a:solidFill>
          <a:schemeClr val="accent4">
            <a:lumMod val="50000"/>
          </a:schemeClr>
        </a:solidFill>
      </dgm:spPr>
      <dgm:t>
        <a:bodyPr/>
        <a:lstStyle/>
        <a:p>
          <a:pPr rtl="0"/>
          <a:r>
            <a:rPr lang="en-US" sz="1600" b="0" i="0" dirty="0">
              <a:latin typeface="Interstate-Light"/>
              <a:cs typeface="Interstate-Light"/>
            </a:rPr>
            <a:t>Middleman</a:t>
          </a:r>
        </a:p>
      </dgm:t>
    </dgm:pt>
    <dgm:pt modelId="{1C790C63-7D25-4A6A-8825-4107582D57C0}" type="parTrans" cxnId="{0AA81E14-0E07-4AAD-A038-15C1D010C456}">
      <dgm:prSet/>
      <dgm:spPr/>
      <dgm:t>
        <a:bodyPr/>
        <a:lstStyle/>
        <a:p>
          <a:endParaRPr lang="en-US"/>
        </a:p>
      </dgm:t>
    </dgm:pt>
    <dgm:pt modelId="{F81C29C0-9ACF-4ADF-BF89-0325E6D215B2}" type="sibTrans" cxnId="{0AA81E14-0E07-4AAD-A038-15C1D010C456}">
      <dgm:prSet/>
      <dgm:spPr/>
      <dgm:t>
        <a:bodyPr/>
        <a:lstStyle/>
        <a:p>
          <a:endParaRPr lang="en-US"/>
        </a:p>
      </dgm:t>
    </dgm:pt>
    <dgm:pt modelId="{D3E95FB3-6341-4256-9DD4-FF1E6EC84E02}">
      <dgm:prSet custT="1"/>
      <dgm:spPr>
        <a:solidFill>
          <a:schemeClr val="accent4">
            <a:lumMod val="50000"/>
          </a:schemeClr>
        </a:solidFill>
      </dgm:spPr>
      <dgm:t>
        <a:bodyPr/>
        <a:lstStyle/>
        <a:p>
          <a:pPr rtl="0"/>
          <a:r>
            <a:rPr lang="en-US" sz="1600" b="0" i="0" dirty="0">
              <a:latin typeface="Interstate-Light"/>
              <a:cs typeface="Interstate-Light"/>
            </a:rPr>
            <a:t>Man Hours</a:t>
          </a:r>
        </a:p>
      </dgm:t>
    </dgm:pt>
    <dgm:pt modelId="{C3C08EE1-EE73-499B-9638-21C523A8CA09}" type="parTrans" cxnId="{51E5358C-BB47-499C-A806-E18B3D2F9C00}">
      <dgm:prSet/>
      <dgm:spPr/>
      <dgm:t>
        <a:bodyPr/>
        <a:lstStyle/>
        <a:p>
          <a:endParaRPr lang="en-US"/>
        </a:p>
      </dgm:t>
    </dgm:pt>
    <dgm:pt modelId="{CF38D1F8-83D6-4DB9-8FDA-E7323D228607}" type="sibTrans" cxnId="{51E5358C-BB47-499C-A806-E18B3D2F9C00}">
      <dgm:prSet/>
      <dgm:spPr/>
      <dgm:t>
        <a:bodyPr/>
        <a:lstStyle/>
        <a:p>
          <a:endParaRPr lang="en-US"/>
        </a:p>
      </dgm:t>
    </dgm:pt>
    <dgm:pt modelId="{4504E1BD-469E-42C1-A2D6-A8D7033A44F9}">
      <dgm:prSet custT="1"/>
      <dgm:spPr>
        <a:solidFill>
          <a:schemeClr val="accent4">
            <a:lumMod val="50000"/>
          </a:schemeClr>
        </a:solidFill>
      </dgm:spPr>
      <dgm:t>
        <a:bodyPr/>
        <a:lstStyle/>
        <a:p>
          <a:pPr rtl="0"/>
          <a:r>
            <a:rPr lang="en-US" sz="1600" b="0" i="0" dirty="0">
              <a:latin typeface="Interstate-Light"/>
              <a:cs typeface="Interstate-Light"/>
            </a:rPr>
            <a:t>Manpower</a:t>
          </a:r>
        </a:p>
      </dgm:t>
    </dgm:pt>
    <dgm:pt modelId="{103EC972-73D4-430A-B438-3B0ED7D7B127}" type="parTrans" cxnId="{782D6C08-58F7-45FC-AE04-774FA7371AC2}">
      <dgm:prSet/>
      <dgm:spPr/>
      <dgm:t>
        <a:bodyPr/>
        <a:lstStyle/>
        <a:p>
          <a:endParaRPr lang="en-US"/>
        </a:p>
      </dgm:t>
    </dgm:pt>
    <dgm:pt modelId="{B9361349-1937-43AD-B6CC-62D9C358DCAF}" type="sibTrans" cxnId="{782D6C08-58F7-45FC-AE04-774FA7371AC2}">
      <dgm:prSet/>
      <dgm:spPr/>
      <dgm:t>
        <a:bodyPr/>
        <a:lstStyle/>
        <a:p>
          <a:endParaRPr lang="en-US"/>
        </a:p>
      </dgm:t>
    </dgm:pt>
    <dgm:pt modelId="{418D3164-CC2D-4544-AC86-7ECFB95E7B8E}">
      <dgm:prSet custT="1"/>
      <dgm:spPr>
        <a:solidFill>
          <a:schemeClr val="accent4">
            <a:lumMod val="50000"/>
          </a:schemeClr>
        </a:solidFill>
      </dgm:spPr>
      <dgm:t>
        <a:bodyPr/>
        <a:lstStyle/>
        <a:p>
          <a:pPr rtl="0"/>
          <a:r>
            <a:rPr lang="en-US" sz="1600" b="0" i="0" dirty="0">
              <a:latin typeface="Interstate-Light"/>
              <a:cs typeface="Interstate-Light"/>
            </a:rPr>
            <a:t>Manning</a:t>
          </a:r>
        </a:p>
      </dgm:t>
    </dgm:pt>
    <dgm:pt modelId="{9A557520-E611-4596-96C4-498FF072E5D2}" type="parTrans" cxnId="{1BC9C3B1-D5CC-454E-A237-A61C81C9B1B9}">
      <dgm:prSet/>
      <dgm:spPr/>
      <dgm:t>
        <a:bodyPr/>
        <a:lstStyle/>
        <a:p>
          <a:endParaRPr lang="en-US"/>
        </a:p>
      </dgm:t>
    </dgm:pt>
    <dgm:pt modelId="{318B9064-0D6D-460A-BF15-F9B173BE20A7}" type="sibTrans" cxnId="{1BC9C3B1-D5CC-454E-A237-A61C81C9B1B9}">
      <dgm:prSet/>
      <dgm:spPr/>
      <dgm:t>
        <a:bodyPr/>
        <a:lstStyle/>
        <a:p>
          <a:endParaRPr lang="en-US"/>
        </a:p>
      </dgm:t>
    </dgm:pt>
    <dgm:pt modelId="{06E2CF62-54A3-4DCD-9616-92CDB782537C}">
      <dgm:prSet custT="1"/>
      <dgm:spPr>
        <a:solidFill>
          <a:schemeClr val="accent4">
            <a:lumMod val="50000"/>
          </a:schemeClr>
        </a:solidFill>
      </dgm:spPr>
      <dgm:t>
        <a:bodyPr/>
        <a:lstStyle/>
        <a:p>
          <a:pPr rtl="0"/>
          <a:r>
            <a:rPr lang="en-US" sz="1600" b="0" i="0" dirty="0">
              <a:latin typeface="Interstate-Light"/>
              <a:cs typeface="Interstate-Light"/>
            </a:rPr>
            <a:t>Salesman</a:t>
          </a:r>
        </a:p>
      </dgm:t>
    </dgm:pt>
    <dgm:pt modelId="{BE71621F-6366-475D-9FDA-835A7FFF14E0}" type="parTrans" cxnId="{B26D5EF3-FEBF-45D5-BAA7-53962DEEE3E7}">
      <dgm:prSet/>
      <dgm:spPr/>
      <dgm:t>
        <a:bodyPr/>
        <a:lstStyle/>
        <a:p>
          <a:endParaRPr lang="en-US"/>
        </a:p>
      </dgm:t>
    </dgm:pt>
    <dgm:pt modelId="{7B31717A-CD82-4911-BF37-CE0AC52AF40C}" type="sibTrans" cxnId="{B26D5EF3-FEBF-45D5-BAA7-53962DEEE3E7}">
      <dgm:prSet/>
      <dgm:spPr/>
      <dgm:t>
        <a:bodyPr/>
        <a:lstStyle/>
        <a:p>
          <a:endParaRPr lang="en-US"/>
        </a:p>
      </dgm:t>
    </dgm:pt>
    <dgm:pt modelId="{2558636F-96C6-461C-A881-66642622B736}">
      <dgm:prSet custT="1"/>
      <dgm:spPr>
        <a:solidFill>
          <a:schemeClr val="accent4">
            <a:lumMod val="50000"/>
          </a:schemeClr>
        </a:solidFill>
      </dgm:spPr>
      <dgm:t>
        <a:bodyPr/>
        <a:lstStyle/>
        <a:p>
          <a:pPr rtl="0"/>
          <a:r>
            <a:rPr lang="en-US" sz="1600" b="0" i="0" dirty="0">
              <a:latin typeface="Interstate-Light"/>
              <a:cs typeface="Interstate-Light"/>
            </a:rPr>
            <a:t>Stewardess</a:t>
          </a:r>
        </a:p>
      </dgm:t>
    </dgm:pt>
    <dgm:pt modelId="{5EE32555-D19F-4FCD-825F-50494F7D60DB}" type="parTrans" cxnId="{53C6C7C3-B33B-4C9E-96AA-B6371C269EFD}">
      <dgm:prSet/>
      <dgm:spPr/>
      <dgm:t>
        <a:bodyPr/>
        <a:lstStyle/>
        <a:p>
          <a:endParaRPr lang="en-US"/>
        </a:p>
      </dgm:t>
    </dgm:pt>
    <dgm:pt modelId="{EA07994B-A2EA-49AC-BD4F-56573632E1B3}" type="sibTrans" cxnId="{53C6C7C3-B33B-4C9E-96AA-B6371C269EFD}">
      <dgm:prSet/>
      <dgm:spPr/>
      <dgm:t>
        <a:bodyPr/>
        <a:lstStyle/>
        <a:p>
          <a:endParaRPr lang="en-US"/>
        </a:p>
      </dgm:t>
    </dgm:pt>
    <dgm:pt modelId="{C308727E-3C82-48D9-A312-A637E62DF24D}">
      <dgm:prSet custT="1"/>
      <dgm:spPr>
        <a:solidFill>
          <a:schemeClr val="accent4">
            <a:lumMod val="50000"/>
          </a:schemeClr>
        </a:solidFill>
      </dgm:spPr>
      <dgm:t>
        <a:bodyPr/>
        <a:lstStyle/>
        <a:p>
          <a:pPr rtl="0"/>
          <a:r>
            <a:rPr lang="en-US" sz="1600" b="0" i="0" dirty="0">
              <a:latin typeface="Interstate-Light"/>
              <a:cs typeface="Interstate-Light"/>
            </a:rPr>
            <a:t>Weatherman</a:t>
          </a:r>
        </a:p>
      </dgm:t>
    </dgm:pt>
    <dgm:pt modelId="{55FCF9CA-C1CC-443A-BF8F-2E66A40A8E79}" type="parTrans" cxnId="{42947C17-FE4C-40DA-A926-EDC67C167677}">
      <dgm:prSet/>
      <dgm:spPr/>
      <dgm:t>
        <a:bodyPr/>
        <a:lstStyle/>
        <a:p>
          <a:endParaRPr lang="en-US"/>
        </a:p>
      </dgm:t>
    </dgm:pt>
    <dgm:pt modelId="{2F2FD915-6B87-4764-87D1-2D0CFA2F8864}" type="sibTrans" cxnId="{42947C17-FE4C-40DA-A926-EDC67C167677}">
      <dgm:prSet/>
      <dgm:spPr/>
      <dgm:t>
        <a:bodyPr/>
        <a:lstStyle/>
        <a:p>
          <a:endParaRPr lang="en-US"/>
        </a:p>
      </dgm:t>
    </dgm:pt>
    <dgm:pt modelId="{2AD4D66A-CA49-41B2-A67E-A31357396803}">
      <dgm:prSet custT="1"/>
      <dgm:spPr>
        <a:solidFill>
          <a:schemeClr val="accent4">
            <a:lumMod val="50000"/>
          </a:schemeClr>
        </a:solidFill>
      </dgm:spPr>
      <dgm:t>
        <a:bodyPr/>
        <a:lstStyle/>
        <a:p>
          <a:pPr rtl="0"/>
          <a:r>
            <a:rPr lang="en-US" sz="1600" b="0" i="0" dirty="0">
              <a:latin typeface="Interstate-Light"/>
              <a:cs typeface="Interstate-Light"/>
            </a:rPr>
            <a:t>Workmen’s Compensation</a:t>
          </a:r>
        </a:p>
      </dgm:t>
    </dgm:pt>
    <dgm:pt modelId="{030F4598-2EEB-4B80-BDF8-406D147B0819}" type="parTrans" cxnId="{B54E47E9-6656-4D15-9166-CAB104A01CB1}">
      <dgm:prSet/>
      <dgm:spPr/>
      <dgm:t>
        <a:bodyPr/>
        <a:lstStyle/>
        <a:p>
          <a:endParaRPr lang="en-US"/>
        </a:p>
      </dgm:t>
    </dgm:pt>
    <dgm:pt modelId="{817DC156-F3A7-4D15-8492-2EDAB2491C84}" type="sibTrans" cxnId="{B54E47E9-6656-4D15-9166-CAB104A01CB1}">
      <dgm:prSet/>
      <dgm:spPr/>
      <dgm:t>
        <a:bodyPr/>
        <a:lstStyle/>
        <a:p>
          <a:endParaRPr lang="en-US"/>
        </a:p>
      </dgm:t>
    </dgm:pt>
    <dgm:pt modelId="{6AFAA1B4-22D2-437B-95FC-104AB913F134}" type="pres">
      <dgm:prSet presAssocID="{DAC51CA2-9ECB-43DE-B942-FC6B62E98B00}" presName="linear" presStyleCnt="0">
        <dgm:presLayoutVars>
          <dgm:animLvl val="lvl"/>
          <dgm:resizeHandles val="exact"/>
        </dgm:presLayoutVars>
      </dgm:prSet>
      <dgm:spPr/>
      <dgm:t>
        <a:bodyPr/>
        <a:lstStyle/>
        <a:p>
          <a:endParaRPr lang="en-US"/>
        </a:p>
      </dgm:t>
    </dgm:pt>
    <dgm:pt modelId="{EBE7ED9A-8535-4BE2-B5E6-F206DC978183}" type="pres">
      <dgm:prSet presAssocID="{44DFFF22-3A8D-4243-9E8E-E05C8DFF4910}" presName="parentText" presStyleLbl="node1" presStyleIdx="0" presStyleCnt="8">
        <dgm:presLayoutVars>
          <dgm:chMax val="0"/>
          <dgm:bulletEnabled val="1"/>
        </dgm:presLayoutVars>
      </dgm:prSet>
      <dgm:spPr/>
      <dgm:t>
        <a:bodyPr/>
        <a:lstStyle/>
        <a:p>
          <a:endParaRPr lang="en-US"/>
        </a:p>
      </dgm:t>
    </dgm:pt>
    <dgm:pt modelId="{0AAB09BA-329D-4C55-9A7A-7CBAFCA5715A}" type="pres">
      <dgm:prSet presAssocID="{F81C29C0-9ACF-4ADF-BF89-0325E6D215B2}" presName="spacer" presStyleCnt="0"/>
      <dgm:spPr/>
    </dgm:pt>
    <dgm:pt modelId="{0A1655C6-3AEF-49D7-A234-C02DEE63795D}" type="pres">
      <dgm:prSet presAssocID="{D3E95FB3-6341-4256-9DD4-FF1E6EC84E02}" presName="parentText" presStyleLbl="node1" presStyleIdx="1" presStyleCnt="8">
        <dgm:presLayoutVars>
          <dgm:chMax val="0"/>
          <dgm:bulletEnabled val="1"/>
        </dgm:presLayoutVars>
      </dgm:prSet>
      <dgm:spPr/>
      <dgm:t>
        <a:bodyPr/>
        <a:lstStyle/>
        <a:p>
          <a:endParaRPr lang="en-US"/>
        </a:p>
      </dgm:t>
    </dgm:pt>
    <dgm:pt modelId="{B544934D-CA2D-4096-9A99-B38384750A77}" type="pres">
      <dgm:prSet presAssocID="{CF38D1F8-83D6-4DB9-8FDA-E7323D228607}" presName="spacer" presStyleCnt="0"/>
      <dgm:spPr/>
    </dgm:pt>
    <dgm:pt modelId="{0728F79F-E7BE-4D16-B202-7EFD78243D18}" type="pres">
      <dgm:prSet presAssocID="{4504E1BD-469E-42C1-A2D6-A8D7033A44F9}" presName="parentText" presStyleLbl="node1" presStyleIdx="2" presStyleCnt="8">
        <dgm:presLayoutVars>
          <dgm:chMax val="0"/>
          <dgm:bulletEnabled val="1"/>
        </dgm:presLayoutVars>
      </dgm:prSet>
      <dgm:spPr/>
      <dgm:t>
        <a:bodyPr/>
        <a:lstStyle/>
        <a:p>
          <a:endParaRPr lang="en-US"/>
        </a:p>
      </dgm:t>
    </dgm:pt>
    <dgm:pt modelId="{8B69E73B-8499-40BB-9A65-62D502B90AD7}" type="pres">
      <dgm:prSet presAssocID="{B9361349-1937-43AD-B6CC-62D9C358DCAF}" presName="spacer" presStyleCnt="0"/>
      <dgm:spPr/>
    </dgm:pt>
    <dgm:pt modelId="{BF6296E2-9B61-4502-81F2-56CF7952EBAA}" type="pres">
      <dgm:prSet presAssocID="{418D3164-CC2D-4544-AC86-7ECFB95E7B8E}" presName="parentText" presStyleLbl="node1" presStyleIdx="3" presStyleCnt="8">
        <dgm:presLayoutVars>
          <dgm:chMax val="0"/>
          <dgm:bulletEnabled val="1"/>
        </dgm:presLayoutVars>
      </dgm:prSet>
      <dgm:spPr/>
      <dgm:t>
        <a:bodyPr/>
        <a:lstStyle/>
        <a:p>
          <a:endParaRPr lang="en-US"/>
        </a:p>
      </dgm:t>
    </dgm:pt>
    <dgm:pt modelId="{017DD3A6-6518-4FAE-844D-9FB96B10BCB4}" type="pres">
      <dgm:prSet presAssocID="{318B9064-0D6D-460A-BF15-F9B173BE20A7}" presName="spacer" presStyleCnt="0"/>
      <dgm:spPr/>
    </dgm:pt>
    <dgm:pt modelId="{FC6E5E09-D8C5-407E-9929-DC9939829F99}" type="pres">
      <dgm:prSet presAssocID="{06E2CF62-54A3-4DCD-9616-92CDB782537C}" presName="parentText" presStyleLbl="node1" presStyleIdx="4" presStyleCnt="8">
        <dgm:presLayoutVars>
          <dgm:chMax val="0"/>
          <dgm:bulletEnabled val="1"/>
        </dgm:presLayoutVars>
      </dgm:prSet>
      <dgm:spPr/>
      <dgm:t>
        <a:bodyPr/>
        <a:lstStyle/>
        <a:p>
          <a:endParaRPr lang="en-US"/>
        </a:p>
      </dgm:t>
    </dgm:pt>
    <dgm:pt modelId="{2F92E169-B5CE-48EE-89AD-E571025EA4CF}" type="pres">
      <dgm:prSet presAssocID="{7B31717A-CD82-4911-BF37-CE0AC52AF40C}" presName="spacer" presStyleCnt="0"/>
      <dgm:spPr/>
    </dgm:pt>
    <dgm:pt modelId="{AF8687E6-06AC-46F2-80CD-421011E22883}" type="pres">
      <dgm:prSet presAssocID="{2558636F-96C6-461C-A881-66642622B736}" presName="parentText" presStyleLbl="node1" presStyleIdx="5" presStyleCnt="8">
        <dgm:presLayoutVars>
          <dgm:chMax val="0"/>
          <dgm:bulletEnabled val="1"/>
        </dgm:presLayoutVars>
      </dgm:prSet>
      <dgm:spPr/>
      <dgm:t>
        <a:bodyPr/>
        <a:lstStyle/>
        <a:p>
          <a:endParaRPr lang="en-US"/>
        </a:p>
      </dgm:t>
    </dgm:pt>
    <dgm:pt modelId="{F4140707-51E4-405A-A628-18C31DD5E838}" type="pres">
      <dgm:prSet presAssocID="{EA07994B-A2EA-49AC-BD4F-56573632E1B3}" presName="spacer" presStyleCnt="0"/>
      <dgm:spPr/>
    </dgm:pt>
    <dgm:pt modelId="{A7716730-7D40-494B-A76B-E0F537919CFD}" type="pres">
      <dgm:prSet presAssocID="{C308727E-3C82-48D9-A312-A637E62DF24D}" presName="parentText" presStyleLbl="node1" presStyleIdx="6" presStyleCnt="8">
        <dgm:presLayoutVars>
          <dgm:chMax val="0"/>
          <dgm:bulletEnabled val="1"/>
        </dgm:presLayoutVars>
      </dgm:prSet>
      <dgm:spPr/>
      <dgm:t>
        <a:bodyPr/>
        <a:lstStyle/>
        <a:p>
          <a:endParaRPr lang="en-US"/>
        </a:p>
      </dgm:t>
    </dgm:pt>
    <dgm:pt modelId="{25105A0D-9B7B-4C94-94EA-6D903AADB273}" type="pres">
      <dgm:prSet presAssocID="{2F2FD915-6B87-4764-87D1-2D0CFA2F8864}" presName="spacer" presStyleCnt="0"/>
      <dgm:spPr/>
    </dgm:pt>
    <dgm:pt modelId="{D2761A2A-CB26-4271-87BE-F1F0A9625DE5}" type="pres">
      <dgm:prSet presAssocID="{2AD4D66A-CA49-41B2-A67E-A31357396803}" presName="parentText" presStyleLbl="node1" presStyleIdx="7" presStyleCnt="8">
        <dgm:presLayoutVars>
          <dgm:chMax val="0"/>
          <dgm:bulletEnabled val="1"/>
        </dgm:presLayoutVars>
      </dgm:prSet>
      <dgm:spPr/>
      <dgm:t>
        <a:bodyPr/>
        <a:lstStyle/>
        <a:p>
          <a:endParaRPr lang="en-US"/>
        </a:p>
      </dgm:t>
    </dgm:pt>
  </dgm:ptLst>
  <dgm:cxnLst>
    <dgm:cxn modelId="{2BDA4D38-FF11-2547-BBE4-EB1FEA61BF7F}" type="presOf" srcId="{DAC51CA2-9ECB-43DE-B942-FC6B62E98B00}" destId="{6AFAA1B4-22D2-437B-95FC-104AB913F134}" srcOrd="0" destOrd="0" presId="urn:microsoft.com/office/officeart/2005/8/layout/vList2"/>
    <dgm:cxn modelId="{782D6C08-58F7-45FC-AE04-774FA7371AC2}" srcId="{DAC51CA2-9ECB-43DE-B942-FC6B62E98B00}" destId="{4504E1BD-469E-42C1-A2D6-A8D7033A44F9}" srcOrd="2" destOrd="0" parTransId="{103EC972-73D4-430A-B438-3B0ED7D7B127}" sibTransId="{B9361349-1937-43AD-B6CC-62D9C358DCAF}"/>
    <dgm:cxn modelId="{51E5358C-BB47-499C-A806-E18B3D2F9C00}" srcId="{DAC51CA2-9ECB-43DE-B942-FC6B62E98B00}" destId="{D3E95FB3-6341-4256-9DD4-FF1E6EC84E02}" srcOrd="1" destOrd="0" parTransId="{C3C08EE1-EE73-499B-9638-21C523A8CA09}" sibTransId="{CF38D1F8-83D6-4DB9-8FDA-E7323D228607}"/>
    <dgm:cxn modelId="{849A98BC-CFC3-A142-A5CE-DC1586D2D216}" type="presOf" srcId="{2AD4D66A-CA49-41B2-A67E-A31357396803}" destId="{D2761A2A-CB26-4271-87BE-F1F0A9625DE5}" srcOrd="0" destOrd="0" presId="urn:microsoft.com/office/officeart/2005/8/layout/vList2"/>
    <dgm:cxn modelId="{E6E3A56A-45E7-B04F-9BF8-9510F3F074D5}" type="presOf" srcId="{2558636F-96C6-461C-A881-66642622B736}" destId="{AF8687E6-06AC-46F2-80CD-421011E22883}" srcOrd="0" destOrd="0" presId="urn:microsoft.com/office/officeart/2005/8/layout/vList2"/>
    <dgm:cxn modelId="{53C6C7C3-B33B-4C9E-96AA-B6371C269EFD}" srcId="{DAC51CA2-9ECB-43DE-B942-FC6B62E98B00}" destId="{2558636F-96C6-461C-A881-66642622B736}" srcOrd="5" destOrd="0" parTransId="{5EE32555-D19F-4FCD-825F-50494F7D60DB}" sibTransId="{EA07994B-A2EA-49AC-BD4F-56573632E1B3}"/>
    <dgm:cxn modelId="{42947C17-FE4C-40DA-A926-EDC67C167677}" srcId="{DAC51CA2-9ECB-43DE-B942-FC6B62E98B00}" destId="{C308727E-3C82-48D9-A312-A637E62DF24D}" srcOrd="6" destOrd="0" parTransId="{55FCF9CA-C1CC-443A-BF8F-2E66A40A8E79}" sibTransId="{2F2FD915-6B87-4764-87D1-2D0CFA2F8864}"/>
    <dgm:cxn modelId="{B26D5EF3-FEBF-45D5-BAA7-53962DEEE3E7}" srcId="{DAC51CA2-9ECB-43DE-B942-FC6B62E98B00}" destId="{06E2CF62-54A3-4DCD-9616-92CDB782537C}" srcOrd="4" destOrd="0" parTransId="{BE71621F-6366-475D-9FDA-835A7FFF14E0}" sibTransId="{7B31717A-CD82-4911-BF37-CE0AC52AF40C}"/>
    <dgm:cxn modelId="{19FE4A78-B15B-B94C-B17C-C78FADCF669C}" type="presOf" srcId="{06E2CF62-54A3-4DCD-9616-92CDB782537C}" destId="{FC6E5E09-D8C5-407E-9929-DC9939829F99}" srcOrd="0" destOrd="0" presId="urn:microsoft.com/office/officeart/2005/8/layout/vList2"/>
    <dgm:cxn modelId="{2DBAA7BC-2A27-1445-BBE2-6ACF00DA2D1C}" type="presOf" srcId="{44DFFF22-3A8D-4243-9E8E-E05C8DFF4910}" destId="{EBE7ED9A-8535-4BE2-B5E6-F206DC978183}" srcOrd="0" destOrd="0" presId="urn:microsoft.com/office/officeart/2005/8/layout/vList2"/>
    <dgm:cxn modelId="{1857ACAA-7630-AC48-AAD8-B3C0327324CC}" type="presOf" srcId="{D3E95FB3-6341-4256-9DD4-FF1E6EC84E02}" destId="{0A1655C6-3AEF-49D7-A234-C02DEE63795D}" srcOrd="0" destOrd="0" presId="urn:microsoft.com/office/officeart/2005/8/layout/vList2"/>
    <dgm:cxn modelId="{B54E47E9-6656-4D15-9166-CAB104A01CB1}" srcId="{DAC51CA2-9ECB-43DE-B942-FC6B62E98B00}" destId="{2AD4D66A-CA49-41B2-A67E-A31357396803}" srcOrd="7" destOrd="0" parTransId="{030F4598-2EEB-4B80-BDF8-406D147B0819}" sibTransId="{817DC156-F3A7-4D15-8492-2EDAB2491C84}"/>
    <dgm:cxn modelId="{1BC9C3B1-D5CC-454E-A237-A61C81C9B1B9}" srcId="{DAC51CA2-9ECB-43DE-B942-FC6B62E98B00}" destId="{418D3164-CC2D-4544-AC86-7ECFB95E7B8E}" srcOrd="3" destOrd="0" parTransId="{9A557520-E611-4596-96C4-498FF072E5D2}" sibTransId="{318B9064-0D6D-460A-BF15-F9B173BE20A7}"/>
    <dgm:cxn modelId="{D6210D2F-B1D0-6540-B16F-58CD4092B169}" type="presOf" srcId="{C308727E-3C82-48D9-A312-A637E62DF24D}" destId="{A7716730-7D40-494B-A76B-E0F537919CFD}" srcOrd="0" destOrd="0" presId="urn:microsoft.com/office/officeart/2005/8/layout/vList2"/>
    <dgm:cxn modelId="{526C3391-7FD9-094F-B151-3BB6C27F73C9}" type="presOf" srcId="{4504E1BD-469E-42C1-A2D6-A8D7033A44F9}" destId="{0728F79F-E7BE-4D16-B202-7EFD78243D18}" srcOrd="0" destOrd="0" presId="urn:microsoft.com/office/officeart/2005/8/layout/vList2"/>
    <dgm:cxn modelId="{0AA81E14-0E07-4AAD-A038-15C1D010C456}" srcId="{DAC51CA2-9ECB-43DE-B942-FC6B62E98B00}" destId="{44DFFF22-3A8D-4243-9E8E-E05C8DFF4910}" srcOrd="0" destOrd="0" parTransId="{1C790C63-7D25-4A6A-8825-4107582D57C0}" sibTransId="{F81C29C0-9ACF-4ADF-BF89-0325E6D215B2}"/>
    <dgm:cxn modelId="{FF163044-2313-9146-8284-304F79F3A12A}" type="presOf" srcId="{418D3164-CC2D-4544-AC86-7ECFB95E7B8E}" destId="{BF6296E2-9B61-4502-81F2-56CF7952EBAA}" srcOrd="0" destOrd="0" presId="urn:microsoft.com/office/officeart/2005/8/layout/vList2"/>
    <dgm:cxn modelId="{C8269321-8FF2-DC4C-AC56-CB42974457B7}" type="presParOf" srcId="{6AFAA1B4-22D2-437B-95FC-104AB913F134}" destId="{EBE7ED9A-8535-4BE2-B5E6-F206DC978183}" srcOrd="0" destOrd="0" presId="urn:microsoft.com/office/officeart/2005/8/layout/vList2"/>
    <dgm:cxn modelId="{C5771BAA-0EE4-AD48-BA12-DF8F41D2F41E}" type="presParOf" srcId="{6AFAA1B4-22D2-437B-95FC-104AB913F134}" destId="{0AAB09BA-329D-4C55-9A7A-7CBAFCA5715A}" srcOrd="1" destOrd="0" presId="urn:microsoft.com/office/officeart/2005/8/layout/vList2"/>
    <dgm:cxn modelId="{9C4C78CD-4CDA-B949-AFE6-D2740D08494D}" type="presParOf" srcId="{6AFAA1B4-22D2-437B-95FC-104AB913F134}" destId="{0A1655C6-3AEF-49D7-A234-C02DEE63795D}" srcOrd="2" destOrd="0" presId="urn:microsoft.com/office/officeart/2005/8/layout/vList2"/>
    <dgm:cxn modelId="{105D260F-2976-1240-AE0D-A858FD683D15}" type="presParOf" srcId="{6AFAA1B4-22D2-437B-95FC-104AB913F134}" destId="{B544934D-CA2D-4096-9A99-B38384750A77}" srcOrd="3" destOrd="0" presId="urn:microsoft.com/office/officeart/2005/8/layout/vList2"/>
    <dgm:cxn modelId="{B6F36C1A-5F56-0844-AA4A-E9EBF75351B1}" type="presParOf" srcId="{6AFAA1B4-22D2-437B-95FC-104AB913F134}" destId="{0728F79F-E7BE-4D16-B202-7EFD78243D18}" srcOrd="4" destOrd="0" presId="urn:microsoft.com/office/officeart/2005/8/layout/vList2"/>
    <dgm:cxn modelId="{C7EC8906-19C6-EA4A-8AC8-834E63545F6F}" type="presParOf" srcId="{6AFAA1B4-22D2-437B-95FC-104AB913F134}" destId="{8B69E73B-8499-40BB-9A65-62D502B90AD7}" srcOrd="5" destOrd="0" presId="urn:microsoft.com/office/officeart/2005/8/layout/vList2"/>
    <dgm:cxn modelId="{F86F18A4-B24D-764F-8AD5-D7255E926DA1}" type="presParOf" srcId="{6AFAA1B4-22D2-437B-95FC-104AB913F134}" destId="{BF6296E2-9B61-4502-81F2-56CF7952EBAA}" srcOrd="6" destOrd="0" presId="urn:microsoft.com/office/officeart/2005/8/layout/vList2"/>
    <dgm:cxn modelId="{1C0889A3-FF71-4F4B-BCE8-EFEF08BD663A}" type="presParOf" srcId="{6AFAA1B4-22D2-437B-95FC-104AB913F134}" destId="{017DD3A6-6518-4FAE-844D-9FB96B10BCB4}" srcOrd="7" destOrd="0" presId="urn:microsoft.com/office/officeart/2005/8/layout/vList2"/>
    <dgm:cxn modelId="{B85371C1-8D2A-334C-88AD-5C417259B4E7}" type="presParOf" srcId="{6AFAA1B4-22D2-437B-95FC-104AB913F134}" destId="{FC6E5E09-D8C5-407E-9929-DC9939829F99}" srcOrd="8" destOrd="0" presId="urn:microsoft.com/office/officeart/2005/8/layout/vList2"/>
    <dgm:cxn modelId="{9F0EDCE6-A5E5-A446-A6B7-1076DF8D9897}" type="presParOf" srcId="{6AFAA1B4-22D2-437B-95FC-104AB913F134}" destId="{2F92E169-B5CE-48EE-89AD-E571025EA4CF}" srcOrd="9" destOrd="0" presId="urn:microsoft.com/office/officeart/2005/8/layout/vList2"/>
    <dgm:cxn modelId="{2BA09402-4392-1E4B-B969-84B46C56CB70}" type="presParOf" srcId="{6AFAA1B4-22D2-437B-95FC-104AB913F134}" destId="{AF8687E6-06AC-46F2-80CD-421011E22883}" srcOrd="10" destOrd="0" presId="urn:microsoft.com/office/officeart/2005/8/layout/vList2"/>
    <dgm:cxn modelId="{45104BEE-0D1D-9B49-961A-E6ACF54A7FE9}" type="presParOf" srcId="{6AFAA1B4-22D2-437B-95FC-104AB913F134}" destId="{F4140707-51E4-405A-A628-18C31DD5E838}" srcOrd="11" destOrd="0" presId="urn:microsoft.com/office/officeart/2005/8/layout/vList2"/>
    <dgm:cxn modelId="{BFF11393-D2C6-3E49-8838-6E3557F88B6E}" type="presParOf" srcId="{6AFAA1B4-22D2-437B-95FC-104AB913F134}" destId="{A7716730-7D40-494B-A76B-E0F537919CFD}" srcOrd="12" destOrd="0" presId="urn:microsoft.com/office/officeart/2005/8/layout/vList2"/>
    <dgm:cxn modelId="{3D06496B-DE26-8D44-BF25-48C3E4BDA3A8}" type="presParOf" srcId="{6AFAA1B4-22D2-437B-95FC-104AB913F134}" destId="{25105A0D-9B7B-4C94-94EA-6D903AADB273}" srcOrd="13" destOrd="0" presId="urn:microsoft.com/office/officeart/2005/8/layout/vList2"/>
    <dgm:cxn modelId="{685F296A-5999-F843-8D4C-26AE2DC66871}" type="presParOf" srcId="{6AFAA1B4-22D2-437B-95FC-104AB913F134}" destId="{D2761A2A-CB26-4271-87BE-F1F0A9625DE5}" srcOrd="14" destOrd="0" presId="urn:microsoft.com/office/officeart/2005/8/layout/vList2"/>
  </dgm:cxnLst>
  <dgm:bg>
    <a:noFill/>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42E3532-A5FE-48D9-B486-DB349D5B99F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9F15FFA-7331-4EF0-9A81-3EB57B7B21AC}">
      <dgm:prSet custT="1"/>
      <dgm:spPr>
        <a:solidFill>
          <a:schemeClr val="accent4">
            <a:lumMod val="50000"/>
          </a:schemeClr>
        </a:solidFill>
      </dgm:spPr>
      <dgm:t>
        <a:bodyPr/>
        <a:lstStyle/>
        <a:p>
          <a:pPr rtl="0"/>
          <a:r>
            <a:rPr lang="en-US" sz="1600" b="0" i="0" dirty="0">
              <a:latin typeface="Interstate-Light"/>
              <a:cs typeface="Interstate-Light"/>
            </a:rPr>
            <a:t>Business Manager/Executive</a:t>
          </a:r>
        </a:p>
      </dgm:t>
    </dgm:pt>
    <dgm:pt modelId="{EB712322-089F-4BC1-9447-83BAC31DC910}" type="parTrans" cxnId="{8C2D18A0-5245-4BCE-A578-1DD7B6213CD1}">
      <dgm:prSet/>
      <dgm:spPr/>
      <dgm:t>
        <a:bodyPr/>
        <a:lstStyle/>
        <a:p>
          <a:endParaRPr lang="en-US"/>
        </a:p>
      </dgm:t>
    </dgm:pt>
    <dgm:pt modelId="{104D6150-3351-4DD0-B07D-98967EC7D52E}" type="sibTrans" cxnId="{8C2D18A0-5245-4BCE-A578-1DD7B6213CD1}">
      <dgm:prSet/>
      <dgm:spPr/>
      <dgm:t>
        <a:bodyPr/>
        <a:lstStyle/>
        <a:p>
          <a:endParaRPr lang="en-US"/>
        </a:p>
      </dgm:t>
    </dgm:pt>
    <dgm:pt modelId="{1A1990C0-8506-47A3-86EA-8FF6007DA770}">
      <dgm:prSet custT="1"/>
      <dgm:spPr>
        <a:solidFill>
          <a:schemeClr val="accent4">
            <a:lumMod val="50000"/>
          </a:schemeClr>
        </a:solidFill>
      </dgm:spPr>
      <dgm:t>
        <a:bodyPr/>
        <a:lstStyle/>
        <a:p>
          <a:pPr rtl="0"/>
          <a:r>
            <a:rPr lang="en-US" sz="1600" b="0" i="0" dirty="0">
              <a:latin typeface="Interstate-Light"/>
              <a:cs typeface="Interstate-Light"/>
            </a:rPr>
            <a:t>Housekeeper/Custodian</a:t>
          </a:r>
        </a:p>
      </dgm:t>
    </dgm:pt>
    <dgm:pt modelId="{7A2EADBE-656E-4BC6-8736-C876CFAD33F8}" type="parTrans" cxnId="{02EC77F0-FFF8-4401-9DF6-EBFF011DCB7A}">
      <dgm:prSet/>
      <dgm:spPr/>
      <dgm:t>
        <a:bodyPr/>
        <a:lstStyle/>
        <a:p>
          <a:endParaRPr lang="en-US"/>
        </a:p>
      </dgm:t>
    </dgm:pt>
    <dgm:pt modelId="{97EC9321-2C80-4E50-826C-69A2D7342CFE}" type="sibTrans" cxnId="{02EC77F0-FFF8-4401-9DF6-EBFF011DCB7A}">
      <dgm:prSet/>
      <dgm:spPr/>
      <dgm:t>
        <a:bodyPr/>
        <a:lstStyle/>
        <a:p>
          <a:endParaRPr lang="en-US"/>
        </a:p>
      </dgm:t>
    </dgm:pt>
    <dgm:pt modelId="{474D61CA-5A6C-4D94-B9A1-C888672220CF}">
      <dgm:prSet custT="1"/>
      <dgm:spPr>
        <a:solidFill>
          <a:schemeClr val="accent4">
            <a:lumMod val="50000"/>
          </a:schemeClr>
        </a:solidFill>
      </dgm:spPr>
      <dgm:t>
        <a:bodyPr/>
        <a:lstStyle/>
        <a:p>
          <a:pPr rtl="0"/>
          <a:r>
            <a:rPr lang="en-US" sz="1600" b="0" i="0" dirty="0">
              <a:latin typeface="Interstate-Light"/>
              <a:cs typeface="Interstate-Light"/>
            </a:rPr>
            <a:t>Clergy</a:t>
          </a:r>
        </a:p>
      </dgm:t>
    </dgm:pt>
    <dgm:pt modelId="{2E6E734C-330F-4FFF-B413-231B366979E3}" type="parTrans" cxnId="{69C02D80-38DF-4BA5-AB6C-7445E3D0A7D4}">
      <dgm:prSet/>
      <dgm:spPr/>
      <dgm:t>
        <a:bodyPr/>
        <a:lstStyle/>
        <a:p>
          <a:endParaRPr lang="en-US"/>
        </a:p>
      </dgm:t>
    </dgm:pt>
    <dgm:pt modelId="{7F28D73F-1B93-4F88-B110-997EABBB82D1}" type="sibTrans" cxnId="{69C02D80-38DF-4BA5-AB6C-7445E3D0A7D4}">
      <dgm:prSet/>
      <dgm:spPr/>
      <dgm:t>
        <a:bodyPr/>
        <a:lstStyle/>
        <a:p>
          <a:endParaRPr lang="en-US"/>
        </a:p>
      </dgm:t>
    </dgm:pt>
    <dgm:pt modelId="{4A4D8F6B-8298-4CD4-9C2F-FA77FE8ED137}">
      <dgm:prSet custT="1"/>
      <dgm:spPr>
        <a:solidFill>
          <a:schemeClr val="accent4">
            <a:lumMod val="50000"/>
          </a:schemeClr>
        </a:solidFill>
      </dgm:spPr>
      <dgm:t>
        <a:bodyPr/>
        <a:lstStyle/>
        <a:p>
          <a:pPr rtl="0"/>
          <a:r>
            <a:rPr lang="en-US" sz="1600" b="0" i="0" dirty="0">
              <a:latin typeface="Interstate-Light"/>
              <a:cs typeface="Interstate-Light"/>
            </a:rPr>
            <a:t>Congressperson/Congressional Representative</a:t>
          </a:r>
        </a:p>
      </dgm:t>
    </dgm:pt>
    <dgm:pt modelId="{664C6EB4-7D30-4BF7-8C55-794C1BF93082}" type="parTrans" cxnId="{5033A0BC-CCDF-44CB-A898-3EFD2F227976}">
      <dgm:prSet/>
      <dgm:spPr/>
      <dgm:t>
        <a:bodyPr/>
        <a:lstStyle/>
        <a:p>
          <a:endParaRPr lang="en-US"/>
        </a:p>
      </dgm:t>
    </dgm:pt>
    <dgm:pt modelId="{ADB44E7C-4C2B-4EA1-B740-437748044AA9}" type="sibTrans" cxnId="{5033A0BC-CCDF-44CB-A898-3EFD2F227976}">
      <dgm:prSet/>
      <dgm:spPr/>
      <dgm:t>
        <a:bodyPr/>
        <a:lstStyle/>
        <a:p>
          <a:endParaRPr lang="en-US"/>
        </a:p>
      </dgm:t>
    </dgm:pt>
    <dgm:pt modelId="{B6B6748C-489F-455E-BCC0-5C3DE32F7142}">
      <dgm:prSet custT="1"/>
      <dgm:spPr>
        <a:solidFill>
          <a:schemeClr val="accent4">
            <a:lumMod val="50000"/>
          </a:schemeClr>
        </a:solidFill>
      </dgm:spPr>
      <dgm:t>
        <a:bodyPr/>
        <a:lstStyle/>
        <a:p>
          <a:pPr rtl="0"/>
          <a:r>
            <a:rPr lang="en-US" sz="1600" b="0" i="0" dirty="0">
              <a:latin typeface="Interstate-Light"/>
              <a:cs typeface="Interstate-Light"/>
            </a:rPr>
            <a:t>Skilled Worker/Artisan</a:t>
          </a:r>
        </a:p>
      </dgm:t>
    </dgm:pt>
    <dgm:pt modelId="{8D56C5FE-3E30-428D-8BCE-5D74D4AA112C}" type="parTrans" cxnId="{CA4C16FF-C6D3-4520-9457-7CDC22F0FB7E}">
      <dgm:prSet/>
      <dgm:spPr/>
      <dgm:t>
        <a:bodyPr/>
        <a:lstStyle/>
        <a:p>
          <a:endParaRPr lang="en-US"/>
        </a:p>
      </dgm:t>
    </dgm:pt>
    <dgm:pt modelId="{E2BBA1C1-5E17-4AE7-B067-87A13A0BEE16}" type="sibTrans" cxnId="{CA4C16FF-C6D3-4520-9457-7CDC22F0FB7E}">
      <dgm:prSet/>
      <dgm:spPr/>
      <dgm:t>
        <a:bodyPr/>
        <a:lstStyle/>
        <a:p>
          <a:endParaRPr lang="en-US"/>
        </a:p>
      </dgm:t>
    </dgm:pt>
    <dgm:pt modelId="{0B77D747-3AF9-4DED-A423-AA5F94600379}">
      <dgm:prSet custT="1"/>
      <dgm:spPr>
        <a:solidFill>
          <a:schemeClr val="accent4">
            <a:lumMod val="50000"/>
          </a:schemeClr>
        </a:solidFill>
      </dgm:spPr>
      <dgm:t>
        <a:bodyPr/>
        <a:lstStyle/>
        <a:p>
          <a:pPr rtl="0"/>
          <a:r>
            <a:rPr lang="en-US" sz="1600" b="0" i="0" dirty="0">
              <a:latin typeface="Interstate-Light"/>
              <a:cs typeface="Interstate-Light"/>
            </a:rPr>
            <a:t>Firefighter</a:t>
          </a:r>
        </a:p>
      </dgm:t>
    </dgm:pt>
    <dgm:pt modelId="{79C2563D-0C79-4599-B69F-F98F88E1C42E}" type="parTrans" cxnId="{F0E5A3C3-FB2D-4C5A-939D-598C2CBF27F0}">
      <dgm:prSet/>
      <dgm:spPr/>
      <dgm:t>
        <a:bodyPr/>
        <a:lstStyle/>
        <a:p>
          <a:endParaRPr lang="en-US"/>
        </a:p>
      </dgm:t>
    </dgm:pt>
    <dgm:pt modelId="{77766FE6-A647-4B60-9616-077CE9152BCE}" type="sibTrans" cxnId="{F0E5A3C3-FB2D-4C5A-939D-598C2CBF27F0}">
      <dgm:prSet/>
      <dgm:spPr/>
      <dgm:t>
        <a:bodyPr/>
        <a:lstStyle/>
        <a:p>
          <a:endParaRPr lang="en-US"/>
        </a:p>
      </dgm:t>
    </dgm:pt>
    <dgm:pt modelId="{A73020C1-C526-48FD-B0D3-4E511A9DACA2}">
      <dgm:prSet custT="1"/>
      <dgm:spPr>
        <a:solidFill>
          <a:schemeClr val="accent4">
            <a:lumMod val="50000"/>
          </a:schemeClr>
        </a:solidFill>
      </dgm:spPr>
      <dgm:t>
        <a:bodyPr/>
        <a:lstStyle/>
        <a:p>
          <a:pPr rtl="0"/>
          <a:r>
            <a:rPr lang="en-US" sz="1600" b="0" i="0" dirty="0">
              <a:latin typeface="Interstate-Light"/>
              <a:cs typeface="Interstate-Light"/>
            </a:rPr>
            <a:t>Supervisor/Manager</a:t>
          </a:r>
        </a:p>
      </dgm:t>
    </dgm:pt>
    <dgm:pt modelId="{C8070A2E-5BB3-492B-8371-D73D86E17CB8}" type="parTrans" cxnId="{AED3BC49-D432-4BC5-A600-0EF7DF96F1D2}">
      <dgm:prSet/>
      <dgm:spPr/>
      <dgm:t>
        <a:bodyPr/>
        <a:lstStyle/>
        <a:p>
          <a:endParaRPr lang="en-US"/>
        </a:p>
      </dgm:t>
    </dgm:pt>
    <dgm:pt modelId="{A210DE89-B810-430A-AEB9-7829930CBF65}" type="sibTrans" cxnId="{AED3BC49-D432-4BC5-A600-0EF7DF96F1D2}">
      <dgm:prSet/>
      <dgm:spPr/>
      <dgm:t>
        <a:bodyPr/>
        <a:lstStyle/>
        <a:p>
          <a:endParaRPr lang="en-US"/>
        </a:p>
      </dgm:t>
    </dgm:pt>
    <dgm:pt modelId="{92E7C688-9C4D-49C6-A06F-359E85E86EAD}" type="pres">
      <dgm:prSet presAssocID="{B42E3532-A5FE-48D9-B486-DB349D5B99F2}" presName="linear" presStyleCnt="0">
        <dgm:presLayoutVars>
          <dgm:animLvl val="lvl"/>
          <dgm:resizeHandles val="exact"/>
        </dgm:presLayoutVars>
      </dgm:prSet>
      <dgm:spPr/>
      <dgm:t>
        <a:bodyPr/>
        <a:lstStyle/>
        <a:p>
          <a:endParaRPr lang="en-US"/>
        </a:p>
      </dgm:t>
    </dgm:pt>
    <dgm:pt modelId="{B294B771-AE42-4318-B63C-CD1843FAF6C3}" type="pres">
      <dgm:prSet presAssocID="{C9F15FFA-7331-4EF0-9A81-3EB57B7B21AC}" presName="parentText" presStyleLbl="node1" presStyleIdx="0" presStyleCnt="7">
        <dgm:presLayoutVars>
          <dgm:chMax val="0"/>
          <dgm:bulletEnabled val="1"/>
        </dgm:presLayoutVars>
      </dgm:prSet>
      <dgm:spPr/>
      <dgm:t>
        <a:bodyPr/>
        <a:lstStyle/>
        <a:p>
          <a:endParaRPr lang="en-US"/>
        </a:p>
      </dgm:t>
    </dgm:pt>
    <dgm:pt modelId="{4B207510-0578-4261-A198-CA66B6845723}" type="pres">
      <dgm:prSet presAssocID="{104D6150-3351-4DD0-B07D-98967EC7D52E}" presName="spacer" presStyleCnt="0"/>
      <dgm:spPr/>
    </dgm:pt>
    <dgm:pt modelId="{475D8208-D6D9-4507-96E7-7BBE20CE9F79}" type="pres">
      <dgm:prSet presAssocID="{1A1990C0-8506-47A3-86EA-8FF6007DA770}" presName="parentText" presStyleLbl="node1" presStyleIdx="1" presStyleCnt="7">
        <dgm:presLayoutVars>
          <dgm:chMax val="0"/>
          <dgm:bulletEnabled val="1"/>
        </dgm:presLayoutVars>
      </dgm:prSet>
      <dgm:spPr/>
      <dgm:t>
        <a:bodyPr/>
        <a:lstStyle/>
        <a:p>
          <a:endParaRPr lang="en-US"/>
        </a:p>
      </dgm:t>
    </dgm:pt>
    <dgm:pt modelId="{8F620EA3-D400-4AE7-9342-B21526828727}" type="pres">
      <dgm:prSet presAssocID="{97EC9321-2C80-4E50-826C-69A2D7342CFE}" presName="spacer" presStyleCnt="0"/>
      <dgm:spPr/>
    </dgm:pt>
    <dgm:pt modelId="{FFC1DA22-2B1C-4198-BABB-F1D6231FF28C}" type="pres">
      <dgm:prSet presAssocID="{474D61CA-5A6C-4D94-B9A1-C888672220CF}" presName="parentText" presStyleLbl="node1" presStyleIdx="2" presStyleCnt="7">
        <dgm:presLayoutVars>
          <dgm:chMax val="0"/>
          <dgm:bulletEnabled val="1"/>
        </dgm:presLayoutVars>
      </dgm:prSet>
      <dgm:spPr/>
      <dgm:t>
        <a:bodyPr/>
        <a:lstStyle/>
        <a:p>
          <a:endParaRPr lang="en-US"/>
        </a:p>
      </dgm:t>
    </dgm:pt>
    <dgm:pt modelId="{AA6F6C36-658D-4DB3-8A4D-D16906E3359C}" type="pres">
      <dgm:prSet presAssocID="{7F28D73F-1B93-4F88-B110-997EABBB82D1}" presName="spacer" presStyleCnt="0"/>
      <dgm:spPr/>
    </dgm:pt>
    <dgm:pt modelId="{C7F5B5CE-560B-4E7C-91AC-905E52583D56}" type="pres">
      <dgm:prSet presAssocID="{4A4D8F6B-8298-4CD4-9C2F-FA77FE8ED137}" presName="parentText" presStyleLbl="node1" presStyleIdx="3" presStyleCnt="7">
        <dgm:presLayoutVars>
          <dgm:chMax val="0"/>
          <dgm:bulletEnabled val="1"/>
        </dgm:presLayoutVars>
      </dgm:prSet>
      <dgm:spPr/>
      <dgm:t>
        <a:bodyPr/>
        <a:lstStyle/>
        <a:p>
          <a:endParaRPr lang="en-US"/>
        </a:p>
      </dgm:t>
    </dgm:pt>
    <dgm:pt modelId="{AF49C050-CAE2-46BC-B02D-035C5E6BB890}" type="pres">
      <dgm:prSet presAssocID="{ADB44E7C-4C2B-4EA1-B740-437748044AA9}" presName="spacer" presStyleCnt="0"/>
      <dgm:spPr/>
    </dgm:pt>
    <dgm:pt modelId="{85AB8826-301D-4EAE-A47E-2C8B693521BB}" type="pres">
      <dgm:prSet presAssocID="{B6B6748C-489F-455E-BCC0-5C3DE32F7142}" presName="parentText" presStyleLbl="node1" presStyleIdx="4" presStyleCnt="7">
        <dgm:presLayoutVars>
          <dgm:chMax val="0"/>
          <dgm:bulletEnabled val="1"/>
        </dgm:presLayoutVars>
      </dgm:prSet>
      <dgm:spPr/>
      <dgm:t>
        <a:bodyPr/>
        <a:lstStyle/>
        <a:p>
          <a:endParaRPr lang="en-US"/>
        </a:p>
      </dgm:t>
    </dgm:pt>
    <dgm:pt modelId="{D4365459-C222-4233-91D6-FE2176BCA1C8}" type="pres">
      <dgm:prSet presAssocID="{E2BBA1C1-5E17-4AE7-B067-87A13A0BEE16}" presName="spacer" presStyleCnt="0"/>
      <dgm:spPr/>
    </dgm:pt>
    <dgm:pt modelId="{C76FD8E0-5F3E-44C6-88DE-B4E840895185}" type="pres">
      <dgm:prSet presAssocID="{0B77D747-3AF9-4DED-A423-AA5F94600379}" presName="parentText" presStyleLbl="node1" presStyleIdx="5" presStyleCnt="7">
        <dgm:presLayoutVars>
          <dgm:chMax val="0"/>
          <dgm:bulletEnabled val="1"/>
        </dgm:presLayoutVars>
      </dgm:prSet>
      <dgm:spPr/>
      <dgm:t>
        <a:bodyPr/>
        <a:lstStyle/>
        <a:p>
          <a:endParaRPr lang="en-US"/>
        </a:p>
      </dgm:t>
    </dgm:pt>
    <dgm:pt modelId="{5FD58505-5561-44F6-9DCC-6037AA30918F}" type="pres">
      <dgm:prSet presAssocID="{77766FE6-A647-4B60-9616-077CE9152BCE}" presName="spacer" presStyleCnt="0"/>
      <dgm:spPr/>
    </dgm:pt>
    <dgm:pt modelId="{77C6115E-1028-4E79-9D3E-E5E229C53DDA}" type="pres">
      <dgm:prSet presAssocID="{A73020C1-C526-48FD-B0D3-4E511A9DACA2}" presName="parentText" presStyleLbl="node1" presStyleIdx="6" presStyleCnt="7">
        <dgm:presLayoutVars>
          <dgm:chMax val="0"/>
          <dgm:bulletEnabled val="1"/>
        </dgm:presLayoutVars>
      </dgm:prSet>
      <dgm:spPr/>
      <dgm:t>
        <a:bodyPr/>
        <a:lstStyle/>
        <a:p>
          <a:endParaRPr lang="en-US"/>
        </a:p>
      </dgm:t>
    </dgm:pt>
  </dgm:ptLst>
  <dgm:cxnLst>
    <dgm:cxn modelId="{6144157C-D642-BD40-B7B4-06BEA3C7056D}" type="presOf" srcId="{474D61CA-5A6C-4D94-B9A1-C888672220CF}" destId="{FFC1DA22-2B1C-4198-BABB-F1D6231FF28C}" srcOrd="0" destOrd="0" presId="urn:microsoft.com/office/officeart/2005/8/layout/vList2"/>
    <dgm:cxn modelId="{AED3BC49-D432-4BC5-A600-0EF7DF96F1D2}" srcId="{B42E3532-A5FE-48D9-B486-DB349D5B99F2}" destId="{A73020C1-C526-48FD-B0D3-4E511A9DACA2}" srcOrd="6" destOrd="0" parTransId="{C8070A2E-5BB3-492B-8371-D73D86E17CB8}" sibTransId="{A210DE89-B810-430A-AEB9-7829930CBF65}"/>
    <dgm:cxn modelId="{69C02D80-38DF-4BA5-AB6C-7445E3D0A7D4}" srcId="{B42E3532-A5FE-48D9-B486-DB349D5B99F2}" destId="{474D61CA-5A6C-4D94-B9A1-C888672220CF}" srcOrd="2" destOrd="0" parTransId="{2E6E734C-330F-4FFF-B413-231B366979E3}" sibTransId="{7F28D73F-1B93-4F88-B110-997EABBB82D1}"/>
    <dgm:cxn modelId="{7CFA6221-4718-124B-B5B6-B5546A3C1EB9}" type="presOf" srcId="{4A4D8F6B-8298-4CD4-9C2F-FA77FE8ED137}" destId="{C7F5B5CE-560B-4E7C-91AC-905E52583D56}" srcOrd="0" destOrd="0" presId="urn:microsoft.com/office/officeart/2005/8/layout/vList2"/>
    <dgm:cxn modelId="{CA4C16FF-C6D3-4520-9457-7CDC22F0FB7E}" srcId="{B42E3532-A5FE-48D9-B486-DB349D5B99F2}" destId="{B6B6748C-489F-455E-BCC0-5C3DE32F7142}" srcOrd="4" destOrd="0" parTransId="{8D56C5FE-3E30-428D-8BCE-5D74D4AA112C}" sibTransId="{E2BBA1C1-5E17-4AE7-B067-87A13A0BEE16}"/>
    <dgm:cxn modelId="{F0E5A3C3-FB2D-4C5A-939D-598C2CBF27F0}" srcId="{B42E3532-A5FE-48D9-B486-DB349D5B99F2}" destId="{0B77D747-3AF9-4DED-A423-AA5F94600379}" srcOrd="5" destOrd="0" parTransId="{79C2563D-0C79-4599-B69F-F98F88E1C42E}" sibTransId="{77766FE6-A647-4B60-9616-077CE9152BCE}"/>
    <dgm:cxn modelId="{02EC77F0-FFF8-4401-9DF6-EBFF011DCB7A}" srcId="{B42E3532-A5FE-48D9-B486-DB349D5B99F2}" destId="{1A1990C0-8506-47A3-86EA-8FF6007DA770}" srcOrd="1" destOrd="0" parTransId="{7A2EADBE-656E-4BC6-8736-C876CFAD33F8}" sibTransId="{97EC9321-2C80-4E50-826C-69A2D7342CFE}"/>
    <dgm:cxn modelId="{41C8DB11-39B6-3149-AA89-920EC7AC469E}" type="presOf" srcId="{B42E3532-A5FE-48D9-B486-DB349D5B99F2}" destId="{92E7C688-9C4D-49C6-A06F-359E85E86EAD}" srcOrd="0" destOrd="0" presId="urn:microsoft.com/office/officeart/2005/8/layout/vList2"/>
    <dgm:cxn modelId="{8C2D18A0-5245-4BCE-A578-1DD7B6213CD1}" srcId="{B42E3532-A5FE-48D9-B486-DB349D5B99F2}" destId="{C9F15FFA-7331-4EF0-9A81-3EB57B7B21AC}" srcOrd="0" destOrd="0" parTransId="{EB712322-089F-4BC1-9447-83BAC31DC910}" sibTransId="{104D6150-3351-4DD0-B07D-98967EC7D52E}"/>
    <dgm:cxn modelId="{5033A0BC-CCDF-44CB-A898-3EFD2F227976}" srcId="{B42E3532-A5FE-48D9-B486-DB349D5B99F2}" destId="{4A4D8F6B-8298-4CD4-9C2F-FA77FE8ED137}" srcOrd="3" destOrd="0" parTransId="{664C6EB4-7D30-4BF7-8C55-794C1BF93082}" sibTransId="{ADB44E7C-4C2B-4EA1-B740-437748044AA9}"/>
    <dgm:cxn modelId="{4868F906-7143-7848-8FA2-F61E654828EA}" type="presOf" srcId="{B6B6748C-489F-455E-BCC0-5C3DE32F7142}" destId="{85AB8826-301D-4EAE-A47E-2C8B693521BB}" srcOrd="0" destOrd="0" presId="urn:microsoft.com/office/officeart/2005/8/layout/vList2"/>
    <dgm:cxn modelId="{BFE21539-8C80-F244-8698-2A5FF5566181}" type="presOf" srcId="{A73020C1-C526-48FD-B0D3-4E511A9DACA2}" destId="{77C6115E-1028-4E79-9D3E-E5E229C53DDA}" srcOrd="0" destOrd="0" presId="urn:microsoft.com/office/officeart/2005/8/layout/vList2"/>
    <dgm:cxn modelId="{9BAF953D-29F6-7948-85A9-16878ADA1DE6}" type="presOf" srcId="{1A1990C0-8506-47A3-86EA-8FF6007DA770}" destId="{475D8208-D6D9-4507-96E7-7BBE20CE9F79}" srcOrd="0" destOrd="0" presId="urn:microsoft.com/office/officeart/2005/8/layout/vList2"/>
    <dgm:cxn modelId="{D6ADCAAE-CBFF-C84C-8C44-92CD4CB2F09A}" type="presOf" srcId="{0B77D747-3AF9-4DED-A423-AA5F94600379}" destId="{C76FD8E0-5F3E-44C6-88DE-B4E840895185}" srcOrd="0" destOrd="0" presId="urn:microsoft.com/office/officeart/2005/8/layout/vList2"/>
    <dgm:cxn modelId="{C27DA8B6-EEC8-C540-9E3F-D4F25F491264}" type="presOf" srcId="{C9F15FFA-7331-4EF0-9A81-3EB57B7B21AC}" destId="{B294B771-AE42-4318-B63C-CD1843FAF6C3}" srcOrd="0" destOrd="0" presId="urn:microsoft.com/office/officeart/2005/8/layout/vList2"/>
    <dgm:cxn modelId="{992CA8B0-BC77-DF4A-AC22-3F482D7A2B16}" type="presParOf" srcId="{92E7C688-9C4D-49C6-A06F-359E85E86EAD}" destId="{B294B771-AE42-4318-B63C-CD1843FAF6C3}" srcOrd="0" destOrd="0" presId="urn:microsoft.com/office/officeart/2005/8/layout/vList2"/>
    <dgm:cxn modelId="{51598592-7EFE-A14A-9083-5ECCD8638733}" type="presParOf" srcId="{92E7C688-9C4D-49C6-A06F-359E85E86EAD}" destId="{4B207510-0578-4261-A198-CA66B6845723}" srcOrd="1" destOrd="0" presId="urn:microsoft.com/office/officeart/2005/8/layout/vList2"/>
    <dgm:cxn modelId="{A99B4AC5-3126-574B-9BF8-A0A5BB467D89}" type="presParOf" srcId="{92E7C688-9C4D-49C6-A06F-359E85E86EAD}" destId="{475D8208-D6D9-4507-96E7-7BBE20CE9F79}" srcOrd="2" destOrd="0" presId="urn:microsoft.com/office/officeart/2005/8/layout/vList2"/>
    <dgm:cxn modelId="{064CCFB2-D0F6-AD4D-B3F8-9E9D5618B6B4}" type="presParOf" srcId="{92E7C688-9C4D-49C6-A06F-359E85E86EAD}" destId="{8F620EA3-D400-4AE7-9342-B21526828727}" srcOrd="3" destOrd="0" presId="urn:microsoft.com/office/officeart/2005/8/layout/vList2"/>
    <dgm:cxn modelId="{29868152-10FE-DF45-AA20-43B1AC5D36F1}" type="presParOf" srcId="{92E7C688-9C4D-49C6-A06F-359E85E86EAD}" destId="{FFC1DA22-2B1C-4198-BABB-F1D6231FF28C}" srcOrd="4" destOrd="0" presId="urn:microsoft.com/office/officeart/2005/8/layout/vList2"/>
    <dgm:cxn modelId="{D2EC247D-E8DA-DF4A-BD25-BCED19FAAE39}" type="presParOf" srcId="{92E7C688-9C4D-49C6-A06F-359E85E86EAD}" destId="{AA6F6C36-658D-4DB3-8A4D-D16906E3359C}" srcOrd="5" destOrd="0" presId="urn:microsoft.com/office/officeart/2005/8/layout/vList2"/>
    <dgm:cxn modelId="{0A2B62A8-14A3-7440-B99A-C57D0EF26AAF}" type="presParOf" srcId="{92E7C688-9C4D-49C6-A06F-359E85E86EAD}" destId="{C7F5B5CE-560B-4E7C-91AC-905E52583D56}" srcOrd="6" destOrd="0" presId="urn:microsoft.com/office/officeart/2005/8/layout/vList2"/>
    <dgm:cxn modelId="{439D3998-3831-EF45-B0EB-53E1990D024B}" type="presParOf" srcId="{92E7C688-9C4D-49C6-A06F-359E85E86EAD}" destId="{AF49C050-CAE2-46BC-B02D-035C5E6BB890}" srcOrd="7" destOrd="0" presId="urn:microsoft.com/office/officeart/2005/8/layout/vList2"/>
    <dgm:cxn modelId="{8C8B62AA-3066-E74A-A9CE-E33823EED2FF}" type="presParOf" srcId="{92E7C688-9C4D-49C6-A06F-359E85E86EAD}" destId="{85AB8826-301D-4EAE-A47E-2C8B693521BB}" srcOrd="8" destOrd="0" presId="urn:microsoft.com/office/officeart/2005/8/layout/vList2"/>
    <dgm:cxn modelId="{9772A253-594F-6E41-9739-9F413144E27E}" type="presParOf" srcId="{92E7C688-9C4D-49C6-A06F-359E85E86EAD}" destId="{D4365459-C222-4233-91D6-FE2176BCA1C8}" srcOrd="9" destOrd="0" presId="urn:microsoft.com/office/officeart/2005/8/layout/vList2"/>
    <dgm:cxn modelId="{40C3155D-B64C-2142-A10C-5B4AF6D6EC8A}" type="presParOf" srcId="{92E7C688-9C4D-49C6-A06F-359E85E86EAD}" destId="{C76FD8E0-5F3E-44C6-88DE-B4E840895185}" srcOrd="10" destOrd="0" presId="urn:microsoft.com/office/officeart/2005/8/layout/vList2"/>
    <dgm:cxn modelId="{278A29A2-BB00-F74F-B6F6-75D31CBA6E5A}" type="presParOf" srcId="{92E7C688-9C4D-49C6-A06F-359E85E86EAD}" destId="{5FD58505-5561-44F6-9DCC-6037AA30918F}" srcOrd="11" destOrd="0" presId="urn:microsoft.com/office/officeart/2005/8/layout/vList2"/>
    <dgm:cxn modelId="{EFD66478-31D2-B24E-A773-9D6DBD8F9541}" type="presParOf" srcId="{92E7C688-9C4D-49C6-A06F-359E85E86EAD}" destId="{77C6115E-1028-4E79-9D3E-E5E229C53DDA}"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B571468-2FF8-4C63-B800-D25DCAE099C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28C6563A-2D61-4065-9AE7-2B59F0D20DD8}">
      <dgm:prSet custT="1"/>
      <dgm:spPr>
        <a:solidFill>
          <a:schemeClr val="accent4">
            <a:lumMod val="50000"/>
          </a:schemeClr>
        </a:solidFill>
      </dgm:spPr>
      <dgm:t>
        <a:bodyPr/>
        <a:lstStyle/>
        <a:p>
          <a:pPr rtl="0"/>
          <a:r>
            <a:rPr lang="en-US" sz="1600" b="0" i="0" dirty="0">
              <a:latin typeface="Interstate-Light"/>
              <a:cs typeface="Interstate-Light"/>
            </a:rPr>
            <a:t>Liaison/Intermediary</a:t>
          </a:r>
        </a:p>
      </dgm:t>
    </dgm:pt>
    <dgm:pt modelId="{47D22BDD-0A8F-43F9-AC13-09F48CBEBE26}" type="parTrans" cxnId="{471B5E7B-74B6-4917-A940-6BE2FD369D9D}">
      <dgm:prSet/>
      <dgm:spPr/>
      <dgm:t>
        <a:bodyPr/>
        <a:lstStyle/>
        <a:p>
          <a:endParaRPr lang="en-US"/>
        </a:p>
      </dgm:t>
    </dgm:pt>
    <dgm:pt modelId="{1D6B96D7-642D-4463-B6E8-21984BD7E357}" type="sibTrans" cxnId="{471B5E7B-74B6-4917-A940-6BE2FD369D9D}">
      <dgm:prSet/>
      <dgm:spPr/>
      <dgm:t>
        <a:bodyPr/>
        <a:lstStyle/>
        <a:p>
          <a:endParaRPr lang="en-US"/>
        </a:p>
      </dgm:t>
    </dgm:pt>
    <dgm:pt modelId="{56B8C775-7BFA-4AF9-8C6A-348E61301365}">
      <dgm:prSet custT="1"/>
      <dgm:spPr>
        <a:solidFill>
          <a:schemeClr val="accent4">
            <a:lumMod val="50000"/>
          </a:schemeClr>
        </a:solidFill>
      </dgm:spPr>
      <dgm:t>
        <a:bodyPr/>
        <a:lstStyle/>
        <a:p>
          <a:pPr rtl="0"/>
          <a:r>
            <a:rPr lang="en-US" sz="1600" b="0" i="0" dirty="0">
              <a:latin typeface="Interstate-Light"/>
              <a:cs typeface="Interstate-Light"/>
            </a:rPr>
            <a:t>Working Hours</a:t>
          </a:r>
        </a:p>
      </dgm:t>
    </dgm:pt>
    <dgm:pt modelId="{FBDA4680-0F0F-4035-A9E7-E2F3CA4A9607}" type="parTrans" cxnId="{46224B4C-7641-4FBF-9517-643B9CDEE91F}">
      <dgm:prSet/>
      <dgm:spPr/>
      <dgm:t>
        <a:bodyPr/>
        <a:lstStyle/>
        <a:p>
          <a:endParaRPr lang="en-US"/>
        </a:p>
      </dgm:t>
    </dgm:pt>
    <dgm:pt modelId="{071A3058-A5E3-48C0-845B-34841C28AB39}" type="sibTrans" cxnId="{46224B4C-7641-4FBF-9517-643B9CDEE91F}">
      <dgm:prSet/>
      <dgm:spPr/>
      <dgm:t>
        <a:bodyPr/>
        <a:lstStyle/>
        <a:p>
          <a:endParaRPr lang="en-US"/>
        </a:p>
      </dgm:t>
    </dgm:pt>
    <dgm:pt modelId="{3C56D200-F486-4790-BAFB-8F7D777275BD}">
      <dgm:prSet custT="1"/>
      <dgm:spPr>
        <a:solidFill>
          <a:schemeClr val="accent4">
            <a:lumMod val="50000"/>
          </a:schemeClr>
        </a:solidFill>
      </dgm:spPr>
      <dgm:t>
        <a:bodyPr/>
        <a:lstStyle/>
        <a:p>
          <a:pPr rtl="0"/>
          <a:r>
            <a:rPr lang="en-US" sz="1600" b="0" i="0" dirty="0">
              <a:latin typeface="Interstate-Light"/>
              <a:cs typeface="Interstate-Light"/>
            </a:rPr>
            <a:t>Staffing</a:t>
          </a:r>
        </a:p>
      </dgm:t>
    </dgm:pt>
    <dgm:pt modelId="{4C7484E2-B47B-4DD2-9B2D-80E7EE3D7517}" type="parTrans" cxnId="{3FCF3814-F61A-40A6-ADB5-9D14B45C6439}">
      <dgm:prSet/>
      <dgm:spPr/>
      <dgm:t>
        <a:bodyPr/>
        <a:lstStyle/>
        <a:p>
          <a:endParaRPr lang="en-US"/>
        </a:p>
      </dgm:t>
    </dgm:pt>
    <dgm:pt modelId="{FDCD9112-E9C7-4FC7-8145-197F4AE45890}" type="sibTrans" cxnId="{3FCF3814-F61A-40A6-ADB5-9D14B45C6439}">
      <dgm:prSet/>
      <dgm:spPr/>
      <dgm:t>
        <a:bodyPr/>
        <a:lstStyle/>
        <a:p>
          <a:endParaRPr lang="en-US"/>
        </a:p>
      </dgm:t>
    </dgm:pt>
    <dgm:pt modelId="{8DFD15D2-FB7A-4745-947B-9828BBE66E05}">
      <dgm:prSet custT="1"/>
      <dgm:spPr>
        <a:solidFill>
          <a:schemeClr val="accent4">
            <a:lumMod val="50000"/>
          </a:schemeClr>
        </a:solidFill>
      </dgm:spPr>
      <dgm:t>
        <a:bodyPr/>
        <a:lstStyle/>
        <a:p>
          <a:pPr rtl="0"/>
          <a:r>
            <a:rPr lang="en-US" sz="1600" b="0" i="0" dirty="0">
              <a:latin typeface="Interstate-Light"/>
              <a:cs typeface="Interstate-Light"/>
            </a:rPr>
            <a:t>Labor Force/Human Resources/Workers</a:t>
          </a:r>
        </a:p>
      </dgm:t>
    </dgm:pt>
    <dgm:pt modelId="{2D0F4536-8484-4F90-B818-3A79A76D606E}" type="parTrans" cxnId="{5D4EBAB8-A6A1-4041-B8B0-BA6A4F5823B5}">
      <dgm:prSet/>
      <dgm:spPr/>
      <dgm:t>
        <a:bodyPr/>
        <a:lstStyle/>
        <a:p>
          <a:endParaRPr lang="en-US"/>
        </a:p>
      </dgm:t>
    </dgm:pt>
    <dgm:pt modelId="{5D2A92BF-98D9-4FC8-9443-E685BD8A7070}" type="sibTrans" cxnId="{5D4EBAB8-A6A1-4041-B8B0-BA6A4F5823B5}">
      <dgm:prSet/>
      <dgm:spPr/>
      <dgm:t>
        <a:bodyPr/>
        <a:lstStyle/>
        <a:p>
          <a:endParaRPr lang="en-US"/>
        </a:p>
      </dgm:t>
    </dgm:pt>
    <dgm:pt modelId="{49B792E8-1A4B-4FD2-884F-4369BF0F11B8}">
      <dgm:prSet custT="1"/>
      <dgm:spPr>
        <a:solidFill>
          <a:schemeClr val="accent4">
            <a:lumMod val="50000"/>
          </a:schemeClr>
        </a:solidFill>
      </dgm:spPr>
      <dgm:t>
        <a:bodyPr/>
        <a:lstStyle/>
        <a:p>
          <a:pPr rtl="0"/>
          <a:r>
            <a:rPr lang="en-US" sz="1600" b="0" i="0" dirty="0">
              <a:latin typeface="Interstate-Light"/>
              <a:cs typeface="Interstate-Light"/>
            </a:rPr>
            <a:t>Sales Agent/Associate</a:t>
          </a:r>
        </a:p>
      </dgm:t>
    </dgm:pt>
    <dgm:pt modelId="{A8A45A4B-9931-48B0-B7CC-18892487E641}" type="parTrans" cxnId="{C1CFFDD8-83D2-4FC7-980A-8B251B5A3F78}">
      <dgm:prSet/>
      <dgm:spPr/>
      <dgm:t>
        <a:bodyPr/>
        <a:lstStyle/>
        <a:p>
          <a:endParaRPr lang="en-US"/>
        </a:p>
      </dgm:t>
    </dgm:pt>
    <dgm:pt modelId="{A44F2E65-3D29-4703-A15B-DFEA85A4C602}" type="sibTrans" cxnId="{C1CFFDD8-83D2-4FC7-980A-8B251B5A3F78}">
      <dgm:prSet/>
      <dgm:spPr/>
      <dgm:t>
        <a:bodyPr/>
        <a:lstStyle/>
        <a:p>
          <a:endParaRPr lang="en-US"/>
        </a:p>
      </dgm:t>
    </dgm:pt>
    <dgm:pt modelId="{52701E08-3086-485B-9E1F-152D1C55B59B}">
      <dgm:prSet custT="1"/>
      <dgm:spPr>
        <a:solidFill>
          <a:schemeClr val="accent4">
            <a:lumMod val="50000"/>
          </a:schemeClr>
        </a:solidFill>
      </dgm:spPr>
      <dgm:t>
        <a:bodyPr/>
        <a:lstStyle/>
        <a:p>
          <a:pPr rtl="0"/>
          <a:r>
            <a:rPr lang="en-US" sz="1600" b="0" i="0" dirty="0">
              <a:latin typeface="Interstate-Light"/>
              <a:cs typeface="Interstate-Light"/>
            </a:rPr>
            <a:t>Flight Attendant</a:t>
          </a:r>
        </a:p>
      </dgm:t>
    </dgm:pt>
    <dgm:pt modelId="{CE339B93-B534-4D31-B856-5910D1AB2805}" type="parTrans" cxnId="{DE3517A2-1869-44D6-A6B5-682916F4F8DA}">
      <dgm:prSet/>
      <dgm:spPr/>
      <dgm:t>
        <a:bodyPr/>
        <a:lstStyle/>
        <a:p>
          <a:endParaRPr lang="en-US"/>
        </a:p>
      </dgm:t>
    </dgm:pt>
    <dgm:pt modelId="{0B884131-45BC-4124-AD8E-84B2B8DC65EB}" type="sibTrans" cxnId="{DE3517A2-1869-44D6-A6B5-682916F4F8DA}">
      <dgm:prSet/>
      <dgm:spPr/>
      <dgm:t>
        <a:bodyPr/>
        <a:lstStyle/>
        <a:p>
          <a:endParaRPr lang="en-US"/>
        </a:p>
      </dgm:t>
    </dgm:pt>
    <dgm:pt modelId="{A626D52A-10C1-41D1-89FC-D26D5FA1FBD7}">
      <dgm:prSet custT="1"/>
      <dgm:spPr>
        <a:solidFill>
          <a:schemeClr val="accent4">
            <a:lumMod val="50000"/>
          </a:schemeClr>
        </a:solidFill>
      </dgm:spPr>
      <dgm:t>
        <a:bodyPr/>
        <a:lstStyle/>
        <a:p>
          <a:pPr rtl="0"/>
          <a:r>
            <a:rPr lang="en-US" sz="1600" b="0" i="0" dirty="0">
              <a:latin typeface="Interstate-Light"/>
              <a:cs typeface="Interstate-Light"/>
            </a:rPr>
            <a:t>Weather Forecaster/Meteorologist</a:t>
          </a:r>
        </a:p>
      </dgm:t>
    </dgm:pt>
    <dgm:pt modelId="{555E2A31-005E-4ECD-9B62-A9FC1B378487}" type="parTrans" cxnId="{7F94A8E4-FA83-4400-876D-B075A24E0B22}">
      <dgm:prSet/>
      <dgm:spPr/>
      <dgm:t>
        <a:bodyPr/>
        <a:lstStyle/>
        <a:p>
          <a:endParaRPr lang="en-US"/>
        </a:p>
      </dgm:t>
    </dgm:pt>
    <dgm:pt modelId="{3E6AF033-A0EE-4507-92FA-95858D3A8E79}" type="sibTrans" cxnId="{7F94A8E4-FA83-4400-876D-B075A24E0B22}">
      <dgm:prSet/>
      <dgm:spPr/>
      <dgm:t>
        <a:bodyPr/>
        <a:lstStyle/>
        <a:p>
          <a:endParaRPr lang="en-US"/>
        </a:p>
      </dgm:t>
    </dgm:pt>
    <dgm:pt modelId="{8E9B9731-0A15-4293-937C-73C845BEE736}">
      <dgm:prSet custT="1"/>
      <dgm:spPr>
        <a:solidFill>
          <a:schemeClr val="accent4">
            <a:lumMod val="50000"/>
          </a:schemeClr>
        </a:solidFill>
      </dgm:spPr>
      <dgm:t>
        <a:bodyPr/>
        <a:lstStyle/>
        <a:p>
          <a:pPr rtl="0"/>
          <a:r>
            <a:rPr lang="en-US" sz="1600" b="0" i="0" dirty="0">
              <a:latin typeface="Interstate-Light"/>
              <a:cs typeface="Interstate-Light"/>
            </a:rPr>
            <a:t>Worker’s Compensation</a:t>
          </a:r>
        </a:p>
      </dgm:t>
    </dgm:pt>
    <dgm:pt modelId="{2670C675-6321-4216-B838-93623309296C}" type="parTrans" cxnId="{B103D384-9918-4CA5-843B-D6E8748BC479}">
      <dgm:prSet/>
      <dgm:spPr/>
      <dgm:t>
        <a:bodyPr/>
        <a:lstStyle/>
        <a:p>
          <a:endParaRPr lang="en-US"/>
        </a:p>
      </dgm:t>
    </dgm:pt>
    <dgm:pt modelId="{D77D57DA-3E67-411B-A949-03B78E556B93}" type="sibTrans" cxnId="{B103D384-9918-4CA5-843B-D6E8748BC479}">
      <dgm:prSet/>
      <dgm:spPr/>
      <dgm:t>
        <a:bodyPr/>
        <a:lstStyle/>
        <a:p>
          <a:endParaRPr lang="en-US"/>
        </a:p>
      </dgm:t>
    </dgm:pt>
    <dgm:pt modelId="{E44E677C-24AF-4EED-8282-F0B8ACA76911}" type="pres">
      <dgm:prSet presAssocID="{FB571468-2FF8-4C63-B800-D25DCAE099C8}" presName="linear" presStyleCnt="0">
        <dgm:presLayoutVars>
          <dgm:animLvl val="lvl"/>
          <dgm:resizeHandles val="exact"/>
        </dgm:presLayoutVars>
      </dgm:prSet>
      <dgm:spPr/>
      <dgm:t>
        <a:bodyPr/>
        <a:lstStyle/>
        <a:p>
          <a:endParaRPr lang="en-US"/>
        </a:p>
      </dgm:t>
    </dgm:pt>
    <dgm:pt modelId="{EB3F6ECE-F672-4D30-B505-1D9D5B7EB7DA}" type="pres">
      <dgm:prSet presAssocID="{28C6563A-2D61-4065-9AE7-2B59F0D20DD8}" presName="parentText" presStyleLbl="node1" presStyleIdx="0" presStyleCnt="8">
        <dgm:presLayoutVars>
          <dgm:chMax val="0"/>
          <dgm:bulletEnabled val="1"/>
        </dgm:presLayoutVars>
      </dgm:prSet>
      <dgm:spPr/>
      <dgm:t>
        <a:bodyPr/>
        <a:lstStyle/>
        <a:p>
          <a:endParaRPr lang="en-US"/>
        </a:p>
      </dgm:t>
    </dgm:pt>
    <dgm:pt modelId="{0F314AC2-849B-4051-8B2E-7257D114AE35}" type="pres">
      <dgm:prSet presAssocID="{1D6B96D7-642D-4463-B6E8-21984BD7E357}" presName="spacer" presStyleCnt="0"/>
      <dgm:spPr/>
    </dgm:pt>
    <dgm:pt modelId="{14113703-2625-4916-83F1-6B132884FDD2}" type="pres">
      <dgm:prSet presAssocID="{56B8C775-7BFA-4AF9-8C6A-348E61301365}" presName="parentText" presStyleLbl="node1" presStyleIdx="1" presStyleCnt="8">
        <dgm:presLayoutVars>
          <dgm:chMax val="0"/>
          <dgm:bulletEnabled val="1"/>
        </dgm:presLayoutVars>
      </dgm:prSet>
      <dgm:spPr/>
      <dgm:t>
        <a:bodyPr/>
        <a:lstStyle/>
        <a:p>
          <a:endParaRPr lang="en-US"/>
        </a:p>
      </dgm:t>
    </dgm:pt>
    <dgm:pt modelId="{9641AD9F-E765-41AF-B220-F1AAD0A0F7AC}" type="pres">
      <dgm:prSet presAssocID="{071A3058-A5E3-48C0-845B-34841C28AB39}" presName="spacer" presStyleCnt="0"/>
      <dgm:spPr/>
    </dgm:pt>
    <dgm:pt modelId="{7B0AD7DE-34CE-472C-A8AF-55EF18A3291B}" type="pres">
      <dgm:prSet presAssocID="{3C56D200-F486-4790-BAFB-8F7D777275BD}" presName="parentText" presStyleLbl="node1" presStyleIdx="2" presStyleCnt="8">
        <dgm:presLayoutVars>
          <dgm:chMax val="0"/>
          <dgm:bulletEnabled val="1"/>
        </dgm:presLayoutVars>
      </dgm:prSet>
      <dgm:spPr/>
      <dgm:t>
        <a:bodyPr/>
        <a:lstStyle/>
        <a:p>
          <a:endParaRPr lang="en-US"/>
        </a:p>
      </dgm:t>
    </dgm:pt>
    <dgm:pt modelId="{739B2AF2-6785-4A6C-80CB-FE0FFA94AAB4}" type="pres">
      <dgm:prSet presAssocID="{FDCD9112-E9C7-4FC7-8145-197F4AE45890}" presName="spacer" presStyleCnt="0"/>
      <dgm:spPr/>
    </dgm:pt>
    <dgm:pt modelId="{508EAA93-7731-4077-A61D-9884D2CF6B10}" type="pres">
      <dgm:prSet presAssocID="{8DFD15D2-FB7A-4745-947B-9828BBE66E05}" presName="parentText" presStyleLbl="node1" presStyleIdx="3" presStyleCnt="8">
        <dgm:presLayoutVars>
          <dgm:chMax val="0"/>
          <dgm:bulletEnabled val="1"/>
        </dgm:presLayoutVars>
      </dgm:prSet>
      <dgm:spPr/>
      <dgm:t>
        <a:bodyPr/>
        <a:lstStyle/>
        <a:p>
          <a:endParaRPr lang="en-US"/>
        </a:p>
      </dgm:t>
    </dgm:pt>
    <dgm:pt modelId="{8F86AA27-5C0B-4910-AA20-DFD0D2FFB239}" type="pres">
      <dgm:prSet presAssocID="{5D2A92BF-98D9-4FC8-9443-E685BD8A7070}" presName="spacer" presStyleCnt="0"/>
      <dgm:spPr/>
    </dgm:pt>
    <dgm:pt modelId="{175DEF90-E54D-442C-9D57-51384117B84F}" type="pres">
      <dgm:prSet presAssocID="{49B792E8-1A4B-4FD2-884F-4369BF0F11B8}" presName="parentText" presStyleLbl="node1" presStyleIdx="4" presStyleCnt="8">
        <dgm:presLayoutVars>
          <dgm:chMax val="0"/>
          <dgm:bulletEnabled val="1"/>
        </dgm:presLayoutVars>
      </dgm:prSet>
      <dgm:spPr/>
      <dgm:t>
        <a:bodyPr/>
        <a:lstStyle/>
        <a:p>
          <a:endParaRPr lang="en-US"/>
        </a:p>
      </dgm:t>
    </dgm:pt>
    <dgm:pt modelId="{755FD670-7B94-4112-89E0-3C82F6CA626C}" type="pres">
      <dgm:prSet presAssocID="{A44F2E65-3D29-4703-A15B-DFEA85A4C602}" presName="spacer" presStyleCnt="0"/>
      <dgm:spPr/>
    </dgm:pt>
    <dgm:pt modelId="{CF487AB2-202F-4BBA-992C-966D7D50F59A}" type="pres">
      <dgm:prSet presAssocID="{52701E08-3086-485B-9E1F-152D1C55B59B}" presName="parentText" presStyleLbl="node1" presStyleIdx="5" presStyleCnt="8">
        <dgm:presLayoutVars>
          <dgm:chMax val="0"/>
          <dgm:bulletEnabled val="1"/>
        </dgm:presLayoutVars>
      </dgm:prSet>
      <dgm:spPr/>
      <dgm:t>
        <a:bodyPr/>
        <a:lstStyle/>
        <a:p>
          <a:endParaRPr lang="en-US"/>
        </a:p>
      </dgm:t>
    </dgm:pt>
    <dgm:pt modelId="{A0E012CD-14E4-46E3-8820-B837C6CCABCA}" type="pres">
      <dgm:prSet presAssocID="{0B884131-45BC-4124-AD8E-84B2B8DC65EB}" presName="spacer" presStyleCnt="0"/>
      <dgm:spPr/>
    </dgm:pt>
    <dgm:pt modelId="{4B118181-E322-47A5-8D58-A6A97EDD2DA9}" type="pres">
      <dgm:prSet presAssocID="{A626D52A-10C1-41D1-89FC-D26D5FA1FBD7}" presName="parentText" presStyleLbl="node1" presStyleIdx="6" presStyleCnt="8">
        <dgm:presLayoutVars>
          <dgm:chMax val="0"/>
          <dgm:bulletEnabled val="1"/>
        </dgm:presLayoutVars>
      </dgm:prSet>
      <dgm:spPr/>
      <dgm:t>
        <a:bodyPr/>
        <a:lstStyle/>
        <a:p>
          <a:endParaRPr lang="en-US"/>
        </a:p>
      </dgm:t>
    </dgm:pt>
    <dgm:pt modelId="{F0D245B2-66EF-465D-9B9C-13513144D176}" type="pres">
      <dgm:prSet presAssocID="{3E6AF033-A0EE-4507-92FA-95858D3A8E79}" presName="spacer" presStyleCnt="0"/>
      <dgm:spPr/>
    </dgm:pt>
    <dgm:pt modelId="{F1283712-6014-4841-B564-5B31A6F273C5}" type="pres">
      <dgm:prSet presAssocID="{8E9B9731-0A15-4293-937C-73C845BEE736}" presName="parentText" presStyleLbl="node1" presStyleIdx="7" presStyleCnt="8">
        <dgm:presLayoutVars>
          <dgm:chMax val="0"/>
          <dgm:bulletEnabled val="1"/>
        </dgm:presLayoutVars>
      </dgm:prSet>
      <dgm:spPr/>
      <dgm:t>
        <a:bodyPr/>
        <a:lstStyle/>
        <a:p>
          <a:endParaRPr lang="en-US"/>
        </a:p>
      </dgm:t>
    </dgm:pt>
  </dgm:ptLst>
  <dgm:cxnLst>
    <dgm:cxn modelId="{B9088CE1-9323-964C-AA49-D0896A284AC6}" type="presOf" srcId="{28C6563A-2D61-4065-9AE7-2B59F0D20DD8}" destId="{EB3F6ECE-F672-4D30-B505-1D9D5B7EB7DA}" srcOrd="0" destOrd="0" presId="urn:microsoft.com/office/officeart/2005/8/layout/vList2"/>
    <dgm:cxn modelId="{87B7F51A-E39E-B445-8F87-741D38B0F7A2}" type="presOf" srcId="{3C56D200-F486-4790-BAFB-8F7D777275BD}" destId="{7B0AD7DE-34CE-472C-A8AF-55EF18A3291B}" srcOrd="0" destOrd="0" presId="urn:microsoft.com/office/officeart/2005/8/layout/vList2"/>
    <dgm:cxn modelId="{C6520011-94EE-3D48-8B71-212DF8ACCD03}" type="presOf" srcId="{56B8C775-7BFA-4AF9-8C6A-348E61301365}" destId="{14113703-2625-4916-83F1-6B132884FDD2}" srcOrd="0" destOrd="0" presId="urn:microsoft.com/office/officeart/2005/8/layout/vList2"/>
    <dgm:cxn modelId="{2D4C9DFB-BD27-1643-B3CF-7E1715D741B4}" type="presOf" srcId="{49B792E8-1A4B-4FD2-884F-4369BF0F11B8}" destId="{175DEF90-E54D-442C-9D57-51384117B84F}" srcOrd="0" destOrd="0" presId="urn:microsoft.com/office/officeart/2005/8/layout/vList2"/>
    <dgm:cxn modelId="{729BEE31-580B-0541-8B3B-62D48036E6C0}" type="presOf" srcId="{8E9B9731-0A15-4293-937C-73C845BEE736}" destId="{F1283712-6014-4841-B564-5B31A6F273C5}" srcOrd="0" destOrd="0" presId="urn:microsoft.com/office/officeart/2005/8/layout/vList2"/>
    <dgm:cxn modelId="{DE3517A2-1869-44D6-A6B5-682916F4F8DA}" srcId="{FB571468-2FF8-4C63-B800-D25DCAE099C8}" destId="{52701E08-3086-485B-9E1F-152D1C55B59B}" srcOrd="5" destOrd="0" parTransId="{CE339B93-B534-4D31-B856-5910D1AB2805}" sibTransId="{0B884131-45BC-4124-AD8E-84B2B8DC65EB}"/>
    <dgm:cxn modelId="{3FCF3814-F61A-40A6-ADB5-9D14B45C6439}" srcId="{FB571468-2FF8-4C63-B800-D25DCAE099C8}" destId="{3C56D200-F486-4790-BAFB-8F7D777275BD}" srcOrd="2" destOrd="0" parTransId="{4C7484E2-B47B-4DD2-9B2D-80E7EE3D7517}" sibTransId="{FDCD9112-E9C7-4FC7-8145-197F4AE45890}"/>
    <dgm:cxn modelId="{46224B4C-7641-4FBF-9517-643B9CDEE91F}" srcId="{FB571468-2FF8-4C63-B800-D25DCAE099C8}" destId="{56B8C775-7BFA-4AF9-8C6A-348E61301365}" srcOrd="1" destOrd="0" parTransId="{FBDA4680-0F0F-4035-A9E7-E2F3CA4A9607}" sibTransId="{071A3058-A5E3-48C0-845B-34841C28AB39}"/>
    <dgm:cxn modelId="{C559929A-339F-2241-BED3-1DE475A7B446}" type="presOf" srcId="{8DFD15D2-FB7A-4745-947B-9828BBE66E05}" destId="{508EAA93-7731-4077-A61D-9884D2CF6B10}" srcOrd="0" destOrd="0" presId="urn:microsoft.com/office/officeart/2005/8/layout/vList2"/>
    <dgm:cxn modelId="{5D4EBAB8-A6A1-4041-B8B0-BA6A4F5823B5}" srcId="{FB571468-2FF8-4C63-B800-D25DCAE099C8}" destId="{8DFD15D2-FB7A-4745-947B-9828BBE66E05}" srcOrd="3" destOrd="0" parTransId="{2D0F4536-8484-4F90-B818-3A79A76D606E}" sibTransId="{5D2A92BF-98D9-4FC8-9443-E685BD8A7070}"/>
    <dgm:cxn modelId="{C1CFFDD8-83D2-4FC7-980A-8B251B5A3F78}" srcId="{FB571468-2FF8-4C63-B800-D25DCAE099C8}" destId="{49B792E8-1A4B-4FD2-884F-4369BF0F11B8}" srcOrd="4" destOrd="0" parTransId="{A8A45A4B-9931-48B0-B7CC-18892487E641}" sibTransId="{A44F2E65-3D29-4703-A15B-DFEA85A4C602}"/>
    <dgm:cxn modelId="{B103D384-9918-4CA5-843B-D6E8748BC479}" srcId="{FB571468-2FF8-4C63-B800-D25DCAE099C8}" destId="{8E9B9731-0A15-4293-937C-73C845BEE736}" srcOrd="7" destOrd="0" parTransId="{2670C675-6321-4216-B838-93623309296C}" sibTransId="{D77D57DA-3E67-411B-A949-03B78E556B93}"/>
    <dgm:cxn modelId="{7F94A8E4-FA83-4400-876D-B075A24E0B22}" srcId="{FB571468-2FF8-4C63-B800-D25DCAE099C8}" destId="{A626D52A-10C1-41D1-89FC-D26D5FA1FBD7}" srcOrd="6" destOrd="0" parTransId="{555E2A31-005E-4ECD-9B62-A9FC1B378487}" sibTransId="{3E6AF033-A0EE-4507-92FA-95858D3A8E79}"/>
    <dgm:cxn modelId="{E7323AA2-20E4-1245-A7A2-142CA7BAE818}" type="presOf" srcId="{A626D52A-10C1-41D1-89FC-D26D5FA1FBD7}" destId="{4B118181-E322-47A5-8D58-A6A97EDD2DA9}" srcOrd="0" destOrd="0" presId="urn:microsoft.com/office/officeart/2005/8/layout/vList2"/>
    <dgm:cxn modelId="{E5775D70-104B-E542-BEC2-5A7E6AC7CCE6}" type="presOf" srcId="{52701E08-3086-485B-9E1F-152D1C55B59B}" destId="{CF487AB2-202F-4BBA-992C-966D7D50F59A}" srcOrd="0" destOrd="0" presId="urn:microsoft.com/office/officeart/2005/8/layout/vList2"/>
    <dgm:cxn modelId="{471B5E7B-74B6-4917-A940-6BE2FD369D9D}" srcId="{FB571468-2FF8-4C63-B800-D25DCAE099C8}" destId="{28C6563A-2D61-4065-9AE7-2B59F0D20DD8}" srcOrd="0" destOrd="0" parTransId="{47D22BDD-0A8F-43F9-AC13-09F48CBEBE26}" sibTransId="{1D6B96D7-642D-4463-B6E8-21984BD7E357}"/>
    <dgm:cxn modelId="{9ECA8A29-69FB-074E-A089-007B5837F717}" type="presOf" srcId="{FB571468-2FF8-4C63-B800-D25DCAE099C8}" destId="{E44E677C-24AF-4EED-8282-F0B8ACA76911}" srcOrd="0" destOrd="0" presId="urn:microsoft.com/office/officeart/2005/8/layout/vList2"/>
    <dgm:cxn modelId="{BA1D28BA-F4EB-4C49-BF60-E436133BD8FA}" type="presParOf" srcId="{E44E677C-24AF-4EED-8282-F0B8ACA76911}" destId="{EB3F6ECE-F672-4D30-B505-1D9D5B7EB7DA}" srcOrd="0" destOrd="0" presId="urn:microsoft.com/office/officeart/2005/8/layout/vList2"/>
    <dgm:cxn modelId="{15A50200-E921-A840-A7DE-D007310818F7}" type="presParOf" srcId="{E44E677C-24AF-4EED-8282-F0B8ACA76911}" destId="{0F314AC2-849B-4051-8B2E-7257D114AE35}" srcOrd="1" destOrd="0" presId="urn:microsoft.com/office/officeart/2005/8/layout/vList2"/>
    <dgm:cxn modelId="{F3EB9504-1D39-6C43-9A80-33F2DC7D3B02}" type="presParOf" srcId="{E44E677C-24AF-4EED-8282-F0B8ACA76911}" destId="{14113703-2625-4916-83F1-6B132884FDD2}" srcOrd="2" destOrd="0" presId="urn:microsoft.com/office/officeart/2005/8/layout/vList2"/>
    <dgm:cxn modelId="{9C9C62E6-16F5-9944-BDE6-02CF7799BFAE}" type="presParOf" srcId="{E44E677C-24AF-4EED-8282-F0B8ACA76911}" destId="{9641AD9F-E765-41AF-B220-F1AAD0A0F7AC}" srcOrd="3" destOrd="0" presId="urn:microsoft.com/office/officeart/2005/8/layout/vList2"/>
    <dgm:cxn modelId="{EEFA35A7-CFE8-3548-844A-B785BDD075B0}" type="presParOf" srcId="{E44E677C-24AF-4EED-8282-F0B8ACA76911}" destId="{7B0AD7DE-34CE-472C-A8AF-55EF18A3291B}" srcOrd="4" destOrd="0" presId="urn:microsoft.com/office/officeart/2005/8/layout/vList2"/>
    <dgm:cxn modelId="{6C7B07A5-553B-ED46-BA94-11D99E4501B5}" type="presParOf" srcId="{E44E677C-24AF-4EED-8282-F0B8ACA76911}" destId="{739B2AF2-6785-4A6C-80CB-FE0FFA94AAB4}" srcOrd="5" destOrd="0" presId="urn:microsoft.com/office/officeart/2005/8/layout/vList2"/>
    <dgm:cxn modelId="{18197215-05D6-2548-A9E8-0DFEAE2DFF0A}" type="presParOf" srcId="{E44E677C-24AF-4EED-8282-F0B8ACA76911}" destId="{508EAA93-7731-4077-A61D-9884D2CF6B10}" srcOrd="6" destOrd="0" presId="urn:microsoft.com/office/officeart/2005/8/layout/vList2"/>
    <dgm:cxn modelId="{1830D29F-39A9-0643-A4A8-29BCA1B79E13}" type="presParOf" srcId="{E44E677C-24AF-4EED-8282-F0B8ACA76911}" destId="{8F86AA27-5C0B-4910-AA20-DFD0D2FFB239}" srcOrd="7" destOrd="0" presId="urn:microsoft.com/office/officeart/2005/8/layout/vList2"/>
    <dgm:cxn modelId="{B75E561F-2301-C842-90BF-AF72A2FE468E}" type="presParOf" srcId="{E44E677C-24AF-4EED-8282-F0B8ACA76911}" destId="{175DEF90-E54D-442C-9D57-51384117B84F}" srcOrd="8" destOrd="0" presId="urn:microsoft.com/office/officeart/2005/8/layout/vList2"/>
    <dgm:cxn modelId="{B2E3B4C4-EBA8-084B-B78D-96C7A3FB3276}" type="presParOf" srcId="{E44E677C-24AF-4EED-8282-F0B8ACA76911}" destId="{755FD670-7B94-4112-89E0-3C82F6CA626C}" srcOrd="9" destOrd="0" presId="urn:microsoft.com/office/officeart/2005/8/layout/vList2"/>
    <dgm:cxn modelId="{59FFCC18-1AEE-2145-AA44-CFC7DB682231}" type="presParOf" srcId="{E44E677C-24AF-4EED-8282-F0B8ACA76911}" destId="{CF487AB2-202F-4BBA-992C-966D7D50F59A}" srcOrd="10" destOrd="0" presId="urn:microsoft.com/office/officeart/2005/8/layout/vList2"/>
    <dgm:cxn modelId="{E9A64E40-9725-8842-B9DB-D049CF25350C}" type="presParOf" srcId="{E44E677C-24AF-4EED-8282-F0B8ACA76911}" destId="{A0E012CD-14E4-46E3-8820-B837C6CCABCA}" srcOrd="11" destOrd="0" presId="urn:microsoft.com/office/officeart/2005/8/layout/vList2"/>
    <dgm:cxn modelId="{13CA573B-F214-4046-AECE-42B5E4F43C3A}" type="presParOf" srcId="{E44E677C-24AF-4EED-8282-F0B8ACA76911}" destId="{4B118181-E322-47A5-8D58-A6A97EDD2DA9}" srcOrd="12" destOrd="0" presId="urn:microsoft.com/office/officeart/2005/8/layout/vList2"/>
    <dgm:cxn modelId="{40EE7CDA-8F84-8E42-9E6B-2A1DB66545DD}" type="presParOf" srcId="{E44E677C-24AF-4EED-8282-F0B8ACA76911}" destId="{F0D245B2-66EF-465D-9B9C-13513144D176}" srcOrd="13" destOrd="0" presId="urn:microsoft.com/office/officeart/2005/8/layout/vList2"/>
    <dgm:cxn modelId="{5ED62C75-9628-394F-BF96-0787686B9AAB}" type="presParOf" srcId="{E44E677C-24AF-4EED-8282-F0B8ACA76911}" destId="{F1283712-6014-4841-B564-5B31A6F273C5}" srcOrd="14"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FE7FA2-C563-4BD2-A7F2-2C553DA6EF28}">
      <dsp:nvSpPr>
        <dsp:cNvPr id="0" name=""/>
        <dsp:cNvSpPr/>
      </dsp:nvSpPr>
      <dsp:spPr>
        <a:xfrm>
          <a:off x="0" y="61200"/>
          <a:ext cx="3886200" cy="561600"/>
        </a:xfrm>
        <a:prstGeom prst="roundRect">
          <a:avLst/>
        </a:prstGeom>
        <a:solidFill>
          <a:schemeClr val="accent4">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0" i="0" kern="1200" dirty="0">
              <a:latin typeface="Interstate-Light"/>
              <a:cs typeface="Interstate-Light"/>
            </a:rPr>
            <a:t>Businessman</a:t>
          </a:r>
        </a:p>
      </dsp:txBody>
      <dsp:txXfrm>
        <a:off x="27415" y="88615"/>
        <a:ext cx="3831370" cy="506770"/>
      </dsp:txXfrm>
    </dsp:sp>
    <dsp:sp modelId="{CD68C81B-4578-4E8B-8A5C-AC4157DA12E2}">
      <dsp:nvSpPr>
        <dsp:cNvPr id="0" name=""/>
        <dsp:cNvSpPr/>
      </dsp:nvSpPr>
      <dsp:spPr>
        <a:xfrm>
          <a:off x="0" y="696912"/>
          <a:ext cx="3886200" cy="561600"/>
        </a:xfrm>
        <a:prstGeom prst="roundRect">
          <a:avLst/>
        </a:prstGeom>
        <a:solidFill>
          <a:schemeClr val="accent4">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0" i="0" kern="1200" dirty="0">
              <a:latin typeface="Interstate-Light"/>
              <a:cs typeface="Interstate-Light"/>
            </a:rPr>
            <a:t>Cleaning Lady</a:t>
          </a:r>
        </a:p>
      </dsp:txBody>
      <dsp:txXfrm>
        <a:off x="27415" y="724327"/>
        <a:ext cx="3831370" cy="506770"/>
      </dsp:txXfrm>
    </dsp:sp>
    <dsp:sp modelId="{859CCAC2-6AF0-48A0-A27A-82EE153A1F90}">
      <dsp:nvSpPr>
        <dsp:cNvPr id="0" name=""/>
        <dsp:cNvSpPr/>
      </dsp:nvSpPr>
      <dsp:spPr>
        <a:xfrm>
          <a:off x="0" y="1357200"/>
          <a:ext cx="3886200" cy="561600"/>
        </a:xfrm>
        <a:prstGeom prst="roundRect">
          <a:avLst/>
        </a:prstGeom>
        <a:solidFill>
          <a:schemeClr val="accent4">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0" i="0" kern="1200" dirty="0">
              <a:latin typeface="Interstate-Light"/>
              <a:cs typeface="Interstate-Light"/>
            </a:rPr>
            <a:t>Clergyman</a:t>
          </a:r>
        </a:p>
      </dsp:txBody>
      <dsp:txXfrm>
        <a:off x="27415" y="1384615"/>
        <a:ext cx="3831370" cy="506770"/>
      </dsp:txXfrm>
    </dsp:sp>
    <dsp:sp modelId="{21BDB5B7-4D19-4C9D-A72F-2BDB881BD318}">
      <dsp:nvSpPr>
        <dsp:cNvPr id="0" name=""/>
        <dsp:cNvSpPr/>
      </dsp:nvSpPr>
      <dsp:spPr>
        <a:xfrm>
          <a:off x="0" y="2005200"/>
          <a:ext cx="3886200" cy="561600"/>
        </a:xfrm>
        <a:prstGeom prst="roundRect">
          <a:avLst/>
        </a:prstGeom>
        <a:solidFill>
          <a:schemeClr val="accent4">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0" i="0" kern="1200" dirty="0">
              <a:latin typeface="Interstate-Light"/>
              <a:cs typeface="Interstate-Light"/>
            </a:rPr>
            <a:t>Congressman</a:t>
          </a:r>
        </a:p>
      </dsp:txBody>
      <dsp:txXfrm>
        <a:off x="27415" y="2032615"/>
        <a:ext cx="3831370" cy="506770"/>
      </dsp:txXfrm>
    </dsp:sp>
    <dsp:sp modelId="{8F14FF52-125F-4AA7-8304-98C4C83C45B8}">
      <dsp:nvSpPr>
        <dsp:cNvPr id="0" name=""/>
        <dsp:cNvSpPr/>
      </dsp:nvSpPr>
      <dsp:spPr>
        <a:xfrm>
          <a:off x="0" y="2653200"/>
          <a:ext cx="3886200" cy="561600"/>
        </a:xfrm>
        <a:prstGeom prst="roundRect">
          <a:avLst/>
        </a:prstGeom>
        <a:solidFill>
          <a:schemeClr val="accent4">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0" i="0" kern="1200" dirty="0">
              <a:latin typeface="Interstate-Light"/>
              <a:cs typeface="Interstate-Light"/>
            </a:rPr>
            <a:t>Craftsman</a:t>
          </a:r>
        </a:p>
      </dsp:txBody>
      <dsp:txXfrm>
        <a:off x="27415" y="2680615"/>
        <a:ext cx="3831370" cy="506770"/>
      </dsp:txXfrm>
    </dsp:sp>
    <dsp:sp modelId="{17476F57-5F83-408A-9A2E-9B217858E3C2}">
      <dsp:nvSpPr>
        <dsp:cNvPr id="0" name=""/>
        <dsp:cNvSpPr/>
      </dsp:nvSpPr>
      <dsp:spPr>
        <a:xfrm>
          <a:off x="0" y="3301200"/>
          <a:ext cx="3886200" cy="561600"/>
        </a:xfrm>
        <a:prstGeom prst="roundRect">
          <a:avLst/>
        </a:prstGeom>
        <a:solidFill>
          <a:schemeClr val="accent4">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0" i="0" kern="1200" dirty="0">
              <a:latin typeface="Interstate-Light"/>
              <a:cs typeface="Interstate-Light"/>
            </a:rPr>
            <a:t>Fireman</a:t>
          </a:r>
        </a:p>
      </dsp:txBody>
      <dsp:txXfrm>
        <a:off x="27415" y="3328615"/>
        <a:ext cx="3831370" cy="506770"/>
      </dsp:txXfrm>
    </dsp:sp>
    <dsp:sp modelId="{4B77DEC3-AD18-499E-8C69-09E0C504B6C0}">
      <dsp:nvSpPr>
        <dsp:cNvPr id="0" name=""/>
        <dsp:cNvSpPr/>
      </dsp:nvSpPr>
      <dsp:spPr>
        <a:xfrm>
          <a:off x="0" y="3949200"/>
          <a:ext cx="3886200" cy="561600"/>
        </a:xfrm>
        <a:prstGeom prst="roundRect">
          <a:avLst/>
        </a:prstGeom>
        <a:solidFill>
          <a:schemeClr val="accent4">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0" i="0" kern="1200" dirty="0">
              <a:latin typeface="Interstate-Light"/>
              <a:cs typeface="Interstate-Light"/>
            </a:rPr>
            <a:t>Foreman Supervisor/Manager</a:t>
          </a:r>
        </a:p>
      </dsp:txBody>
      <dsp:txXfrm>
        <a:off x="27415" y="3976615"/>
        <a:ext cx="3831370" cy="50677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E7ED9A-8535-4BE2-B5E6-F206DC978183}">
      <dsp:nvSpPr>
        <dsp:cNvPr id="0" name=""/>
        <dsp:cNvSpPr/>
      </dsp:nvSpPr>
      <dsp:spPr>
        <a:xfrm>
          <a:off x="0" y="77040"/>
          <a:ext cx="3886200" cy="486720"/>
        </a:xfrm>
        <a:prstGeom prst="roundRect">
          <a:avLst/>
        </a:prstGeom>
        <a:solidFill>
          <a:schemeClr val="accent4">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0" i="0" kern="1200" dirty="0">
              <a:latin typeface="Interstate-Light"/>
              <a:cs typeface="Interstate-Light"/>
            </a:rPr>
            <a:t>Middleman</a:t>
          </a:r>
        </a:p>
      </dsp:txBody>
      <dsp:txXfrm>
        <a:off x="23760" y="100800"/>
        <a:ext cx="3838680" cy="439200"/>
      </dsp:txXfrm>
    </dsp:sp>
    <dsp:sp modelId="{0A1655C6-3AEF-49D7-A234-C02DEE63795D}">
      <dsp:nvSpPr>
        <dsp:cNvPr id="0" name=""/>
        <dsp:cNvSpPr/>
      </dsp:nvSpPr>
      <dsp:spPr>
        <a:xfrm>
          <a:off x="0" y="638640"/>
          <a:ext cx="3886200" cy="486720"/>
        </a:xfrm>
        <a:prstGeom prst="roundRect">
          <a:avLst/>
        </a:prstGeom>
        <a:solidFill>
          <a:schemeClr val="accent4">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0" i="0" kern="1200" dirty="0">
              <a:latin typeface="Interstate-Light"/>
              <a:cs typeface="Interstate-Light"/>
            </a:rPr>
            <a:t>Man Hours</a:t>
          </a:r>
        </a:p>
      </dsp:txBody>
      <dsp:txXfrm>
        <a:off x="23760" y="662400"/>
        <a:ext cx="3838680" cy="439200"/>
      </dsp:txXfrm>
    </dsp:sp>
    <dsp:sp modelId="{0728F79F-E7BE-4D16-B202-7EFD78243D18}">
      <dsp:nvSpPr>
        <dsp:cNvPr id="0" name=""/>
        <dsp:cNvSpPr/>
      </dsp:nvSpPr>
      <dsp:spPr>
        <a:xfrm>
          <a:off x="0" y="1200240"/>
          <a:ext cx="3886200" cy="486720"/>
        </a:xfrm>
        <a:prstGeom prst="roundRect">
          <a:avLst/>
        </a:prstGeom>
        <a:solidFill>
          <a:schemeClr val="accent4">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0" i="0" kern="1200" dirty="0">
              <a:latin typeface="Interstate-Light"/>
              <a:cs typeface="Interstate-Light"/>
            </a:rPr>
            <a:t>Manpower</a:t>
          </a:r>
        </a:p>
      </dsp:txBody>
      <dsp:txXfrm>
        <a:off x="23760" y="1224000"/>
        <a:ext cx="3838680" cy="439200"/>
      </dsp:txXfrm>
    </dsp:sp>
    <dsp:sp modelId="{BF6296E2-9B61-4502-81F2-56CF7952EBAA}">
      <dsp:nvSpPr>
        <dsp:cNvPr id="0" name=""/>
        <dsp:cNvSpPr/>
      </dsp:nvSpPr>
      <dsp:spPr>
        <a:xfrm>
          <a:off x="0" y="1761840"/>
          <a:ext cx="3886200" cy="486720"/>
        </a:xfrm>
        <a:prstGeom prst="roundRect">
          <a:avLst/>
        </a:prstGeom>
        <a:solidFill>
          <a:schemeClr val="accent4">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0" i="0" kern="1200" dirty="0">
              <a:latin typeface="Interstate-Light"/>
              <a:cs typeface="Interstate-Light"/>
            </a:rPr>
            <a:t>Manning</a:t>
          </a:r>
        </a:p>
      </dsp:txBody>
      <dsp:txXfrm>
        <a:off x="23760" y="1785600"/>
        <a:ext cx="3838680" cy="439200"/>
      </dsp:txXfrm>
    </dsp:sp>
    <dsp:sp modelId="{FC6E5E09-D8C5-407E-9929-DC9939829F99}">
      <dsp:nvSpPr>
        <dsp:cNvPr id="0" name=""/>
        <dsp:cNvSpPr/>
      </dsp:nvSpPr>
      <dsp:spPr>
        <a:xfrm>
          <a:off x="0" y="2323440"/>
          <a:ext cx="3886200" cy="486720"/>
        </a:xfrm>
        <a:prstGeom prst="roundRect">
          <a:avLst/>
        </a:prstGeom>
        <a:solidFill>
          <a:schemeClr val="accent4">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0" i="0" kern="1200" dirty="0">
              <a:latin typeface="Interstate-Light"/>
              <a:cs typeface="Interstate-Light"/>
            </a:rPr>
            <a:t>Salesman</a:t>
          </a:r>
        </a:p>
      </dsp:txBody>
      <dsp:txXfrm>
        <a:off x="23760" y="2347200"/>
        <a:ext cx="3838680" cy="439200"/>
      </dsp:txXfrm>
    </dsp:sp>
    <dsp:sp modelId="{AF8687E6-06AC-46F2-80CD-421011E22883}">
      <dsp:nvSpPr>
        <dsp:cNvPr id="0" name=""/>
        <dsp:cNvSpPr/>
      </dsp:nvSpPr>
      <dsp:spPr>
        <a:xfrm>
          <a:off x="0" y="2885040"/>
          <a:ext cx="3886200" cy="486720"/>
        </a:xfrm>
        <a:prstGeom prst="roundRect">
          <a:avLst/>
        </a:prstGeom>
        <a:solidFill>
          <a:schemeClr val="accent4">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0" i="0" kern="1200" dirty="0">
              <a:latin typeface="Interstate-Light"/>
              <a:cs typeface="Interstate-Light"/>
            </a:rPr>
            <a:t>Stewardess</a:t>
          </a:r>
        </a:p>
      </dsp:txBody>
      <dsp:txXfrm>
        <a:off x="23760" y="2908800"/>
        <a:ext cx="3838680" cy="439200"/>
      </dsp:txXfrm>
    </dsp:sp>
    <dsp:sp modelId="{A7716730-7D40-494B-A76B-E0F537919CFD}">
      <dsp:nvSpPr>
        <dsp:cNvPr id="0" name=""/>
        <dsp:cNvSpPr/>
      </dsp:nvSpPr>
      <dsp:spPr>
        <a:xfrm>
          <a:off x="0" y="3446640"/>
          <a:ext cx="3886200" cy="486720"/>
        </a:xfrm>
        <a:prstGeom prst="roundRect">
          <a:avLst/>
        </a:prstGeom>
        <a:solidFill>
          <a:schemeClr val="accent4">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0" i="0" kern="1200" dirty="0">
              <a:latin typeface="Interstate-Light"/>
              <a:cs typeface="Interstate-Light"/>
            </a:rPr>
            <a:t>Weatherman</a:t>
          </a:r>
        </a:p>
      </dsp:txBody>
      <dsp:txXfrm>
        <a:off x="23760" y="3470400"/>
        <a:ext cx="3838680" cy="439200"/>
      </dsp:txXfrm>
    </dsp:sp>
    <dsp:sp modelId="{D2761A2A-CB26-4271-87BE-F1F0A9625DE5}">
      <dsp:nvSpPr>
        <dsp:cNvPr id="0" name=""/>
        <dsp:cNvSpPr/>
      </dsp:nvSpPr>
      <dsp:spPr>
        <a:xfrm>
          <a:off x="0" y="4008239"/>
          <a:ext cx="3886200" cy="486720"/>
        </a:xfrm>
        <a:prstGeom prst="roundRect">
          <a:avLst/>
        </a:prstGeom>
        <a:solidFill>
          <a:schemeClr val="accent4">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0" i="0" kern="1200" dirty="0">
              <a:latin typeface="Interstate-Light"/>
              <a:cs typeface="Interstate-Light"/>
            </a:rPr>
            <a:t>Workmen’s Compensation</a:t>
          </a:r>
        </a:p>
      </dsp:txBody>
      <dsp:txXfrm>
        <a:off x="23760" y="4031999"/>
        <a:ext cx="3838680" cy="4392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94B771-AE42-4318-B63C-CD1843FAF6C3}">
      <dsp:nvSpPr>
        <dsp:cNvPr id="0" name=""/>
        <dsp:cNvSpPr/>
      </dsp:nvSpPr>
      <dsp:spPr>
        <a:xfrm>
          <a:off x="0" y="61200"/>
          <a:ext cx="3886200" cy="561600"/>
        </a:xfrm>
        <a:prstGeom prst="roundRect">
          <a:avLst/>
        </a:prstGeom>
        <a:solidFill>
          <a:schemeClr val="accent4">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0" i="0" kern="1200" dirty="0">
              <a:latin typeface="Interstate-Light"/>
              <a:cs typeface="Interstate-Light"/>
            </a:rPr>
            <a:t>Business Manager/Executive</a:t>
          </a:r>
        </a:p>
      </dsp:txBody>
      <dsp:txXfrm>
        <a:off x="27415" y="88615"/>
        <a:ext cx="3831370" cy="506770"/>
      </dsp:txXfrm>
    </dsp:sp>
    <dsp:sp modelId="{475D8208-D6D9-4507-96E7-7BBE20CE9F79}">
      <dsp:nvSpPr>
        <dsp:cNvPr id="0" name=""/>
        <dsp:cNvSpPr/>
      </dsp:nvSpPr>
      <dsp:spPr>
        <a:xfrm>
          <a:off x="0" y="709200"/>
          <a:ext cx="3886200" cy="561600"/>
        </a:xfrm>
        <a:prstGeom prst="roundRect">
          <a:avLst/>
        </a:prstGeom>
        <a:solidFill>
          <a:schemeClr val="accent4">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0" i="0" kern="1200" dirty="0">
              <a:latin typeface="Interstate-Light"/>
              <a:cs typeface="Interstate-Light"/>
            </a:rPr>
            <a:t>Housekeeper/Custodian</a:t>
          </a:r>
        </a:p>
      </dsp:txBody>
      <dsp:txXfrm>
        <a:off x="27415" y="736615"/>
        <a:ext cx="3831370" cy="506770"/>
      </dsp:txXfrm>
    </dsp:sp>
    <dsp:sp modelId="{FFC1DA22-2B1C-4198-BABB-F1D6231FF28C}">
      <dsp:nvSpPr>
        <dsp:cNvPr id="0" name=""/>
        <dsp:cNvSpPr/>
      </dsp:nvSpPr>
      <dsp:spPr>
        <a:xfrm>
          <a:off x="0" y="1357200"/>
          <a:ext cx="3886200" cy="561600"/>
        </a:xfrm>
        <a:prstGeom prst="roundRect">
          <a:avLst/>
        </a:prstGeom>
        <a:solidFill>
          <a:schemeClr val="accent4">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0" i="0" kern="1200" dirty="0">
              <a:latin typeface="Interstate-Light"/>
              <a:cs typeface="Interstate-Light"/>
            </a:rPr>
            <a:t>Clergy</a:t>
          </a:r>
        </a:p>
      </dsp:txBody>
      <dsp:txXfrm>
        <a:off x="27415" y="1384615"/>
        <a:ext cx="3831370" cy="506770"/>
      </dsp:txXfrm>
    </dsp:sp>
    <dsp:sp modelId="{C7F5B5CE-560B-4E7C-91AC-905E52583D56}">
      <dsp:nvSpPr>
        <dsp:cNvPr id="0" name=""/>
        <dsp:cNvSpPr/>
      </dsp:nvSpPr>
      <dsp:spPr>
        <a:xfrm>
          <a:off x="0" y="2005200"/>
          <a:ext cx="3886200" cy="561600"/>
        </a:xfrm>
        <a:prstGeom prst="roundRect">
          <a:avLst/>
        </a:prstGeom>
        <a:solidFill>
          <a:schemeClr val="accent4">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0" i="0" kern="1200" dirty="0">
              <a:latin typeface="Interstate-Light"/>
              <a:cs typeface="Interstate-Light"/>
            </a:rPr>
            <a:t>Congressperson/Congressional Representative</a:t>
          </a:r>
        </a:p>
      </dsp:txBody>
      <dsp:txXfrm>
        <a:off x="27415" y="2032615"/>
        <a:ext cx="3831370" cy="506770"/>
      </dsp:txXfrm>
    </dsp:sp>
    <dsp:sp modelId="{85AB8826-301D-4EAE-A47E-2C8B693521BB}">
      <dsp:nvSpPr>
        <dsp:cNvPr id="0" name=""/>
        <dsp:cNvSpPr/>
      </dsp:nvSpPr>
      <dsp:spPr>
        <a:xfrm>
          <a:off x="0" y="2653200"/>
          <a:ext cx="3886200" cy="561600"/>
        </a:xfrm>
        <a:prstGeom prst="roundRect">
          <a:avLst/>
        </a:prstGeom>
        <a:solidFill>
          <a:schemeClr val="accent4">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0" i="0" kern="1200" dirty="0">
              <a:latin typeface="Interstate-Light"/>
              <a:cs typeface="Interstate-Light"/>
            </a:rPr>
            <a:t>Skilled Worker/Artisan</a:t>
          </a:r>
        </a:p>
      </dsp:txBody>
      <dsp:txXfrm>
        <a:off x="27415" y="2680615"/>
        <a:ext cx="3831370" cy="506770"/>
      </dsp:txXfrm>
    </dsp:sp>
    <dsp:sp modelId="{C76FD8E0-5F3E-44C6-88DE-B4E840895185}">
      <dsp:nvSpPr>
        <dsp:cNvPr id="0" name=""/>
        <dsp:cNvSpPr/>
      </dsp:nvSpPr>
      <dsp:spPr>
        <a:xfrm>
          <a:off x="0" y="3301200"/>
          <a:ext cx="3886200" cy="561600"/>
        </a:xfrm>
        <a:prstGeom prst="roundRect">
          <a:avLst/>
        </a:prstGeom>
        <a:solidFill>
          <a:schemeClr val="accent4">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0" i="0" kern="1200" dirty="0">
              <a:latin typeface="Interstate-Light"/>
              <a:cs typeface="Interstate-Light"/>
            </a:rPr>
            <a:t>Firefighter</a:t>
          </a:r>
        </a:p>
      </dsp:txBody>
      <dsp:txXfrm>
        <a:off x="27415" y="3328615"/>
        <a:ext cx="3831370" cy="506770"/>
      </dsp:txXfrm>
    </dsp:sp>
    <dsp:sp modelId="{77C6115E-1028-4E79-9D3E-E5E229C53DDA}">
      <dsp:nvSpPr>
        <dsp:cNvPr id="0" name=""/>
        <dsp:cNvSpPr/>
      </dsp:nvSpPr>
      <dsp:spPr>
        <a:xfrm>
          <a:off x="0" y="3949200"/>
          <a:ext cx="3886200" cy="561600"/>
        </a:xfrm>
        <a:prstGeom prst="roundRect">
          <a:avLst/>
        </a:prstGeom>
        <a:solidFill>
          <a:schemeClr val="accent4">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0" i="0" kern="1200" dirty="0">
              <a:latin typeface="Interstate-Light"/>
              <a:cs typeface="Interstate-Light"/>
            </a:rPr>
            <a:t>Supervisor/Manager</a:t>
          </a:r>
        </a:p>
      </dsp:txBody>
      <dsp:txXfrm>
        <a:off x="27415" y="3976615"/>
        <a:ext cx="3831370" cy="50677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3F6ECE-F672-4D30-B505-1D9D5B7EB7DA}">
      <dsp:nvSpPr>
        <dsp:cNvPr id="0" name=""/>
        <dsp:cNvSpPr/>
      </dsp:nvSpPr>
      <dsp:spPr>
        <a:xfrm>
          <a:off x="0" y="26976"/>
          <a:ext cx="3886200" cy="524160"/>
        </a:xfrm>
        <a:prstGeom prst="roundRect">
          <a:avLst/>
        </a:prstGeom>
        <a:solidFill>
          <a:schemeClr val="accent4">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0" i="0" kern="1200" dirty="0">
              <a:latin typeface="Interstate-Light"/>
              <a:cs typeface="Interstate-Light"/>
            </a:rPr>
            <a:t>Liaison/Intermediary</a:t>
          </a:r>
        </a:p>
      </dsp:txBody>
      <dsp:txXfrm>
        <a:off x="25587" y="52563"/>
        <a:ext cx="3835026" cy="472986"/>
      </dsp:txXfrm>
    </dsp:sp>
    <dsp:sp modelId="{14113703-2625-4916-83F1-6B132884FDD2}">
      <dsp:nvSpPr>
        <dsp:cNvPr id="0" name=""/>
        <dsp:cNvSpPr/>
      </dsp:nvSpPr>
      <dsp:spPr>
        <a:xfrm>
          <a:off x="0" y="631776"/>
          <a:ext cx="3886200" cy="524160"/>
        </a:xfrm>
        <a:prstGeom prst="roundRect">
          <a:avLst/>
        </a:prstGeom>
        <a:solidFill>
          <a:schemeClr val="accent4">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0" i="0" kern="1200" dirty="0">
              <a:latin typeface="Interstate-Light"/>
              <a:cs typeface="Interstate-Light"/>
            </a:rPr>
            <a:t>Working Hours</a:t>
          </a:r>
        </a:p>
      </dsp:txBody>
      <dsp:txXfrm>
        <a:off x="25587" y="657363"/>
        <a:ext cx="3835026" cy="472986"/>
      </dsp:txXfrm>
    </dsp:sp>
    <dsp:sp modelId="{7B0AD7DE-34CE-472C-A8AF-55EF18A3291B}">
      <dsp:nvSpPr>
        <dsp:cNvPr id="0" name=""/>
        <dsp:cNvSpPr/>
      </dsp:nvSpPr>
      <dsp:spPr>
        <a:xfrm>
          <a:off x="0" y="1236576"/>
          <a:ext cx="3886200" cy="524160"/>
        </a:xfrm>
        <a:prstGeom prst="roundRect">
          <a:avLst/>
        </a:prstGeom>
        <a:solidFill>
          <a:schemeClr val="accent4">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0" i="0" kern="1200" dirty="0">
              <a:latin typeface="Interstate-Light"/>
              <a:cs typeface="Interstate-Light"/>
            </a:rPr>
            <a:t>Staffing</a:t>
          </a:r>
        </a:p>
      </dsp:txBody>
      <dsp:txXfrm>
        <a:off x="25587" y="1262163"/>
        <a:ext cx="3835026" cy="472986"/>
      </dsp:txXfrm>
    </dsp:sp>
    <dsp:sp modelId="{508EAA93-7731-4077-A61D-9884D2CF6B10}">
      <dsp:nvSpPr>
        <dsp:cNvPr id="0" name=""/>
        <dsp:cNvSpPr/>
      </dsp:nvSpPr>
      <dsp:spPr>
        <a:xfrm>
          <a:off x="0" y="1841376"/>
          <a:ext cx="3886200" cy="524160"/>
        </a:xfrm>
        <a:prstGeom prst="roundRect">
          <a:avLst/>
        </a:prstGeom>
        <a:solidFill>
          <a:schemeClr val="accent4">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0" i="0" kern="1200" dirty="0">
              <a:latin typeface="Interstate-Light"/>
              <a:cs typeface="Interstate-Light"/>
            </a:rPr>
            <a:t>Labor Force/Human Resources/Workers</a:t>
          </a:r>
        </a:p>
      </dsp:txBody>
      <dsp:txXfrm>
        <a:off x="25587" y="1866963"/>
        <a:ext cx="3835026" cy="472986"/>
      </dsp:txXfrm>
    </dsp:sp>
    <dsp:sp modelId="{175DEF90-E54D-442C-9D57-51384117B84F}">
      <dsp:nvSpPr>
        <dsp:cNvPr id="0" name=""/>
        <dsp:cNvSpPr/>
      </dsp:nvSpPr>
      <dsp:spPr>
        <a:xfrm>
          <a:off x="0" y="2446176"/>
          <a:ext cx="3886200" cy="524160"/>
        </a:xfrm>
        <a:prstGeom prst="roundRect">
          <a:avLst/>
        </a:prstGeom>
        <a:solidFill>
          <a:schemeClr val="accent4">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0" i="0" kern="1200" dirty="0">
              <a:latin typeface="Interstate-Light"/>
              <a:cs typeface="Interstate-Light"/>
            </a:rPr>
            <a:t>Sales Agent/Associate</a:t>
          </a:r>
        </a:p>
      </dsp:txBody>
      <dsp:txXfrm>
        <a:off x="25587" y="2471763"/>
        <a:ext cx="3835026" cy="472986"/>
      </dsp:txXfrm>
    </dsp:sp>
    <dsp:sp modelId="{CF487AB2-202F-4BBA-992C-966D7D50F59A}">
      <dsp:nvSpPr>
        <dsp:cNvPr id="0" name=""/>
        <dsp:cNvSpPr/>
      </dsp:nvSpPr>
      <dsp:spPr>
        <a:xfrm>
          <a:off x="0" y="3050976"/>
          <a:ext cx="3886200" cy="524160"/>
        </a:xfrm>
        <a:prstGeom prst="roundRect">
          <a:avLst/>
        </a:prstGeom>
        <a:solidFill>
          <a:schemeClr val="accent4">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0" i="0" kern="1200" dirty="0">
              <a:latin typeface="Interstate-Light"/>
              <a:cs typeface="Interstate-Light"/>
            </a:rPr>
            <a:t>Flight Attendant</a:t>
          </a:r>
        </a:p>
      </dsp:txBody>
      <dsp:txXfrm>
        <a:off x="25587" y="3076563"/>
        <a:ext cx="3835026" cy="472986"/>
      </dsp:txXfrm>
    </dsp:sp>
    <dsp:sp modelId="{4B118181-E322-47A5-8D58-A6A97EDD2DA9}">
      <dsp:nvSpPr>
        <dsp:cNvPr id="0" name=""/>
        <dsp:cNvSpPr/>
      </dsp:nvSpPr>
      <dsp:spPr>
        <a:xfrm>
          <a:off x="0" y="3655776"/>
          <a:ext cx="3886200" cy="524160"/>
        </a:xfrm>
        <a:prstGeom prst="roundRect">
          <a:avLst/>
        </a:prstGeom>
        <a:solidFill>
          <a:schemeClr val="accent4">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0" i="0" kern="1200" dirty="0">
              <a:latin typeface="Interstate-Light"/>
              <a:cs typeface="Interstate-Light"/>
            </a:rPr>
            <a:t>Weather Forecaster/Meteorologist</a:t>
          </a:r>
        </a:p>
      </dsp:txBody>
      <dsp:txXfrm>
        <a:off x="25587" y="3681363"/>
        <a:ext cx="3835026" cy="472986"/>
      </dsp:txXfrm>
    </dsp:sp>
    <dsp:sp modelId="{F1283712-6014-4841-B564-5B31A6F273C5}">
      <dsp:nvSpPr>
        <dsp:cNvPr id="0" name=""/>
        <dsp:cNvSpPr/>
      </dsp:nvSpPr>
      <dsp:spPr>
        <a:xfrm>
          <a:off x="0" y="4260576"/>
          <a:ext cx="3886200" cy="524160"/>
        </a:xfrm>
        <a:prstGeom prst="roundRect">
          <a:avLst/>
        </a:prstGeom>
        <a:solidFill>
          <a:schemeClr val="accent4">
            <a:lumMod val="5000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b="0" i="0" kern="1200" dirty="0">
              <a:latin typeface="Interstate-Light"/>
              <a:cs typeface="Interstate-Light"/>
            </a:rPr>
            <a:t>Worker’s Compensation</a:t>
          </a:r>
        </a:p>
      </dsp:txBody>
      <dsp:txXfrm>
        <a:off x="25587" y="4286163"/>
        <a:ext cx="3835026" cy="47298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106EE0A-1254-4C52-8A0B-D5F781B88956}" type="datetimeFigureOut">
              <a:rPr lang="en-US" smtClean="0"/>
              <a:pPr/>
              <a:t>4/27/17</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1840D0F-3D65-4720-AEE7-48FCA251A991}" type="slidenum">
              <a:rPr lang="en-US" smtClean="0"/>
              <a:pPr/>
              <a:t>‹#›</a:t>
            </a:fld>
            <a:endParaRPr lang="en-US" dirty="0"/>
          </a:p>
        </p:txBody>
      </p:sp>
    </p:spTree>
    <p:extLst>
      <p:ext uri="{BB962C8B-B14F-4D97-AF65-F5344CB8AC3E}">
        <p14:creationId xmlns:p14="http://schemas.microsoft.com/office/powerpoint/2010/main" val="1337203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523504-E3ED-4DCB-827A-E1EB6EEB3900}" type="datetimeFigureOut">
              <a:rPr lang="en-US" smtClean="0"/>
              <a:pPr/>
              <a:t>4/27/17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272FD20-D6D1-454D-94C1-F47770CEED24}" type="slidenum">
              <a:rPr lang="en-US" smtClean="0"/>
              <a:pPr/>
              <a:t>‹#›</a:t>
            </a:fld>
            <a:endParaRPr lang="en-US" dirty="0"/>
          </a:p>
        </p:txBody>
      </p:sp>
    </p:spTree>
    <p:extLst>
      <p:ext uri="{BB962C8B-B14F-4D97-AF65-F5344CB8AC3E}">
        <p14:creationId xmlns:p14="http://schemas.microsoft.com/office/powerpoint/2010/main" val="209717699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C539C8-073B-4103-A7E2-4FA18B41DAA9}" type="slidenum">
              <a:rPr lang="en-US" smtClean="0"/>
              <a:pPr/>
              <a:t>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C539C8-073B-4103-A7E2-4FA18B41DAA9}"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B7C35DA-37E6-4A5B-839D-CFBFEA8C57D9}" type="slidenum">
              <a:rPr lang="en-US" smtClean="0"/>
              <a:pPr>
                <a:defRPr/>
              </a:pPr>
              <a:t>5</a:t>
            </a:fld>
            <a:endParaRPr lang="en-US"/>
          </a:p>
        </p:txBody>
      </p:sp>
    </p:spTree>
    <p:extLst>
      <p:ext uri="{BB962C8B-B14F-4D97-AF65-F5344CB8AC3E}">
        <p14:creationId xmlns:p14="http://schemas.microsoft.com/office/powerpoint/2010/main" val="12585737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5B7C35DA-37E6-4A5B-839D-CFBFEA8C57D9}" type="slidenum">
              <a:rPr lang="en-US" smtClean="0"/>
              <a:pPr>
                <a:defRPr/>
              </a:pPr>
              <a:t>6</a:t>
            </a:fld>
            <a:endParaRPr lang="en-US"/>
          </a:p>
        </p:txBody>
      </p:sp>
    </p:spTree>
    <p:extLst>
      <p:ext uri="{BB962C8B-B14F-4D97-AF65-F5344CB8AC3E}">
        <p14:creationId xmlns:p14="http://schemas.microsoft.com/office/powerpoint/2010/main" val="9087122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solidFill>
                  <a:srgbClr val="002060"/>
                </a:solidFill>
              </a:rPr>
              <a:t>Roots of Inequality: Understanding Gender (In)Equity and Occupational Segregation</a:t>
            </a:r>
            <a:endParaRPr lang="en-US" dirty="0"/>
          </a:p>
        </p:txBody>
      </p:sp>
      <p:sp>
        <p:nvSpPr>
          <p:cNvPr id="4" name="Slide Number Placeholder 3"/>
          <p:cNvSpPr>
            <a:spLocks noGrp="1"/>
          </p:cNvSpPr>
          <p:nvPr>
            <p:ph type="sldNum" sz="quarter" idx="10"/>
          </p:nvPr>
        </p:nvSpPr>
        <p:spPr/>
        <p:txBody>
          <a:bodyPr/>
          <a:lstStyle/>
          <a:p>
            <a:fld id="{DFC539C8-073B-4103-A7E2-4FA18B41DAA9}" type="slidenum">
              <a:rPr lang="en-US" smtClean="0"/>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a:t>Throughout history, women have done heavy labor on the farm and in the fields alongside men. </a:t>
            </a:r>
          </a:p>
          <a:p>
            <a:r>
              <a:rPr lang="en-US" b="1" dirty="0"/>
              <a:t>During World War II, over 6 million women entered the labor force to build ships and airplanes and make factory goods. </a:t>
            </a:r>
          </a:p>
          <a:p>
            <a:r>
              <a:rPr lang="en-US" b="1" dirty="0"/>
              <a:t>These jobs are currently considered nontraditional only because women are underrepresented in them.</a:t>
            </a:r>
          </a:p>
          <a:p>
            <a:endParaRPr lang="en-US" dirty="0"/>
          </a:p>
        </p:txBody>
      </p:sp>
      <p:sp>
        <p:nvSpPr>
          <p:cNvPr id="4" name="Slide Number Placeholder 3"/>
          <p:cNvSpPr>
            <a:spLocks noGrp="1"/>
          </p:cNvSpPr>
          <p:nvPr>
            <p:ph type="sldNum" sz="quarter" idx="10"/>
          </p:nvPr>
        </p:nvSpPr>
        <p:spPr/>
        <p:txBody>
          <a:bodyPr/>
          <a:lstStyle/>
          <a:p>
            <a:pPr>
              <a:defRPr/>
            </a:pPr>
            <a:fld id="{5B7C35DA-37E6-4A5B-839D-CFBFEA8C57D9}" type="slidenum">
              <a:rPr lang="en-US" smtClean="0"/>
              <a:pPr>
                <a:defRPr/>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 Throughout history, women have done</a:t>
            </a:r>
          </a:p>
          <a:p>
            <a:r>
              <a:rPr lang="en-US" dirty="0"/>
              <a:t>heavy labor on the farm and in the fields alongside</a:t>
            </a:r>
          </a:p>
          <a:p>
            <a:r>
              <a:rPr lang="en-US" dirty="0"/>
              <a:t>men. During World War II, over 6 million women</a:t>
            </a:r>
          </a:p>
          <a:p>
            <a:r>
              <a:rPr lang="en-US" dirty="0"/>
              <a:t>entered the labor force to build ships and airplanes</a:t>
            </a:r>
          </a:p>
          <a:p>
            <a:r>
              <a:rPr lang="en-US" dirty="0"/>
              <a:t>and make factory goods. These jobs are currently</a:t>
            </a:r>
          </a:p>
          <a:p>
            <a:r>
              <a:rPr lang="en-US" dirty="0"/>
              <a:t>considered nontraditional only because women are</a:t>
            </a:r>
          </a:p>
          <a:p>
            <a:r>
              <a:rPr lang="en-US" dirty="0"/>
              <a:t>underrepresented in them.</a:t>
            </a:r>
          </a:p>
          <a:p>
            <a:endParaRPr lang="en-US" dirty="0"/>
          </a:p>
        </p:txBody>
      </p:sp>
      <p:sp>
        <p:nvSpPr>
          <p:cNvPr id="4" name="Slide Number Placeholder 3"/>
          <p:cNvSpPr>
            <a:spLocks noGrp="1"/>
          </p:cNvSpPr>
          <p:nvPr>
            <p:ph type="sldNum" sz="quarter" idx="10"/>
          </p:nvPr>
        </p:nvSpPr>
        <p:spPr/>
        <p:txBody>
          <a:bodyPr/>
          <a:lstStyle/>
          <a:p>
            <a:pPr>
              <a:defRPr/>
            </a:pPr>
            <a:fld id="{5B7C35DA-37E6-4A5B-839D-CFBFEA8C57D9}" type="slidenum">
              <a:rPr lang="en-US" smtClean="0"/>
              <a:pPr>
                <a:defRPr/>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r>
              <a:rPr lang="en-US" dirty="0"/>
              <a:t>When we speak of multicultural dynamics in the classroom, we usually focus on the diversity of the students in the room. We often forget that the teacher also brings a range of diversity issues to the classroom. Every instructor brings his or her physical appearance and culture into the room at the same time as the students do. How you look, how you speak, how you act upon your opinions of the role of academics (and particularly of the class you teach), and the extent to which these differ from the physical, cultural, and intellectual backgrounds of your students will have a profound effect on the interactions in your classroom. Thus, you need to be aware of possible reactions among the students to your race, gender, age, ethnicity, physical attributes, and abilities. Preparing for such reactions will involve not only knowing as much as you can about your students, but also turning the mirror to yourself, and finding out more about your own diversity issues.</a:t>
            </a:r>
          </a:p>
          <a:p>
            <a:r>
              <a:rPr lang="en-US" dirty="0"/>
              <a:t>You might identify your own attitudes toward diversity by remembering certain pivotal moments in your life. Ask yourself the following questions:</a:t>
            </a:r>
          </a:p>
          <a:p>
            <a:r>
              <a:rPr lang="en-US" dirty="0"/>
              <a:t>Recall the incident in which you first became aware of differences. What was your reaction? Were you the focus of attention or were others? How did that affect how you reacted to the situation?</a:t>
            </a:r>
          </a:p>
          <a:p>
            <a:r>
              <a:rPr lang="en-US" dirty="0"/>
              <a:t>What are the “messages” that you learned about various “minorities” or “majorities” when you were a child? At home? In school? Have your views changed considerably since then? Why or why not?</a:t>
            </a:r>
          </a:p>
          <a:p>
            <a:r>
              <a:rPr lang="en-US" dirty="0"/>
              <a:t>Recall an experience in which your own difference put you in an uncomfortable position vis-à-vis the people directly around you. What was that difference? How did it affect you?</a:t>
            </a:r>
          </a:p>
          <a:p>
            <a:r>
              <a:rPr lang="en-US" dirty="0"/>
              <a:t>How do your memories of differences affect you today? How do they (or might they) affect your teaching?</a:t>
            </a:r>
          </a:p>
          <a:p>
            <a:r>
              <a:rPr lang="en-US" dirty="0"/>
              <a:t>Teachers should be aware of the comfort level they have in discussing these topics before they enter a classroom. It is crucial to understand how you feel about these issues and what you would say in a room where some may not understand your particular position. If diversity becomes a topic of discussion in the class, students will expect the teacher to be able to explain her or his perspective. Try to have thought of a formulation that clarifies your perspective, while leaving enough room for your students’ perspectives in the discussion. You may look like you “belong to” a minority, or to a majority, even if you do not. Either way, your students will initially perceive this to the exclusion of your own diverse experiences, intentions, background, etc. until they get to know you better.</a:t>
            </a:r>
          </a:p>
          <a:p>
            <a:r>
              <a:rPr lang="en-US" dirty="0"/>
              <a:t>Reprinted with permission from: </a:t>
            </a:r>
            <a:r>
              <a:rPr lang="en-US" i="1" dirty="0"/>
              <a:t>Teaching for inclusion</a:t>
            </a:r>
            <a:r>
              <a:rPr lang="en-US" dirty="0"/>
              <a:t> (1998). Chapel Hill, NC: Center for Teaching and Learning, University of North Carolina at Chapel Hill.</a:t>
            </a:r>
          </a:p>
          <a:p>
            <a:endParaRPr lang="en-US" dirty="0"/>
          </a:p>
          <a:p>
            <a:r>
              <a:rPr lang="en-US" dirty="0"/>
              <a:t>When we speak of multicultural dynamics in the classroom, we usually focus on the diversity of the students in the room. We often forget that the teacher also brings a range of diversity issues to the classroom. Every instructor brings his or her physical appearance and culture into the room at the same time as the students do. How you look, how you speak, how you act upon your opinions of the role of academics (and particularly of the class you teach), and the extent to which these differ from the physical, cultural, and intellectual backgrounds of your students will have a profound effect on the interactions in your classroom. Thus, you need to be aware of possible reactions among the students to your race, gender, age, ethnicity, physical attributes, and abilities. Preparing for such reactions will involve not only knowing as much as you can about your students, but also turning the mirror to yourself, and finding out more about your own diversity issues.</a:t>
            </a:r>
          </a:p>
          <a:p>
            <a:r>
              <a:rPr lang="en-US" dirty="0"/>
              <a:t>You might identify your own attitudes toward diversity by remembering certain pivotal moments in your life. Ask yourself the following questions:</a:t>
            </a:r>
          </a:p>
          <a:p>
            <a:r>
              <a:rPr lang="en-US" dirty="0"/>
              <a:t>Recall the incident in which you first became aware of differences. What was your reaction? Were you the focus of attention or were others? How did that affect how you reacted to the situation?</a:t>
            </a:r>
          </a:p>
          <a:p>
            <a:r>
              <a:rPr lang="en-US" dirty="0"/>
              <a:t>What are the “messages” that you learned about various “minorities” or “majorities” when you were a child? At home? In school? Have your views changed considerably since then? Why or why not?</a:t>
            </a:r>
          </a:p>
          <a:p>
            <a:r>
              <a:rPr lang="en-US" dirty="0"/>
              <a:t>Recall an experience in which your own difference put you in an uncomfortable position vis-à-vis the people directly around you. What was that difference? How did it affect you?</a:t>
            </a:r>
          </a:p>
          <a:p>
            <a:r>
              <a:rPr lang="en-US" dirty="0"/>
              <a:t>How do your memories of differences affect you today? How do they (or might they) affect your teaching?</a:t>
            </a:r>
          </a:p>
          <a:p>
            <a:r>
              <a:rPr lang="en-US" dirty="0"/>
              <a:t>Teachers should be aware of the comfort level they have in discussing these topics before they enter a classroom. It is crucial to understand how you feel about these issues and what you would say in a room where some may not understand your particular position. If diversity becomes a topic of discussion in the class, students will expect the teacher to be able to explain her or his perspective. Try to have thought of a formulation that clarifies your perspective, while leaving enough room for your students’ perspectives in the discussion. You may look like you “belong to” a minority, or to a majority, even if you do not. Either way, your students will initially perceive this to the exclusion of your own diverse experiences, intentions, background, etc. until they get to know you better.</a:t>
            </a:r>
          </a:p>
          <a:p>
            <a:r>
              <a:rPr lang="en-US" dirty="0"/>
              <a:t>Reprinted with permission from: </a:t>
            </a:r>
            <a:r>
              <a:rPr lang="en-US" i="1" dirty="0"/>
              <a:t>Teaching for inclusion</a:t>
            </a:r>
            <a:r>
              <a:rPr lang="en-US" dirty="0"/>
              <a:t> (1998). Chapel Hill, NC: Center for Teaching and Learning, University of North Carolina at Chapel Hill.</a:t>
            </a:r>
          </a:p>
          <a:p>
            <a:endParaRPr lang="en-US" dirty="0"/>
          </a:p>
        </p:txBody>
      </p:sp>
      <p:sp>
        <p:nvSpPr>
          <p:cNvPr id="4" name="Slide Number Placeholder 3"/>
          <p:cNvSpPr>
            <a:spLocks noGrp="1"/>
          </p:cNvSpPr>
          <p:nvPr>
            <p:ph type="sldNum" sz="quarter" idx="10"/>
          </p:nvPr>
        </p:nvSpPr>
        <p:spPr/>
        <p:txBody>
          <a:bodyPr/>
          <a:lstStyle/>
          <a:p>
            <a:fld id="{DFC539C8-073B-4103-A7E2-4FA18B41DAA9}"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C539C8-073B-4103-A7E2-4FA18B41DAA9}" type="slidenum">
              <a:rPr lang="en-US" smtClean="0"/>
              <a:pPr/>
              <a:t>13</a:t>
            </a:fld>
            <a:endParaRPr lang="en-US"/>
          </a:p>
        </p:txBody>
      </p:sp>
    </p:spTree>
    <p:extLst>
      <p:ext uri="{BB962C8B-B14F-4D97-AF65-F5344CB8AC3E}">
        <p14:creationId xmlns:p14="http://schemas.microsoft.com/office/powerpoint/2010/main" val="5270665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a:t>Click to edit Master title style</a:t>
            </a:r>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76200" y="6068699"/>
            <a:ext cx="2057400" cy="685800"/>
          </a:xfrm>
          <a:prstGeom prst="rect">
            <a:avLst/>
          </a:prstGeom>
        </p:spPr>
        <p:txBody>
          <a:bodyPr>
            <a:noAutofit/>
          </a:bodyPr>
          <a:lstStyle>
            <a:lvl1pPr algn="ctr">
              <a:defRPr sz="2000">
                <a:solidFill>
                  <a:srgbClr val="FFFFFF"/>
                </a:solidFill>
              </a:defRPr>
            </a:lvl1pPr>
          </a:lstStyle>
          <a:p>
            <a:endParaRPr lang="en-US" dirty="0"/>
          </a:p>
        </p:txBody>
      </p:sp>
      <p:sp>
        <p:nvSpPr>
          <p:cNvPr id="17" name="Footer Placeholder 16"/>
          <p:cNvSpPr>
            <a:spLocks noGrp="1"/>
          </p:cNvSpPr>
          <p:nvPr>
            <p:ph type="ftr" sz="quarter" idx="11"/>
          </p:nvPr>
        </p:nvSpPr>
        <p:spPr>
          <a:xfrm>
            <a:off x="2085393" y="236538"/>
            <a:ext cx="5867400" cy="365125"/>
          </a:xfrm>
          <a:prstGeom prst="rect">
            <a:avLst/>
          </a:prstGeom>
        </p:spPr>
        <p:txBody>
          <a:bodyPr/>
          <a:lstStyle>
            <a:lvl1pPr algn="r">
              <a:defRPr>
                <a:solidFill>
                  <a:schemeClr val="tx2"/>
                </a:solidFill>
              </a:defRPr>
            </a:lvl1pPr>
          </a:lstStyle>
          <a:p>
            <a:endParaRPr lang="en-US" dirty="0"/>
          </a:p>
        </p:txBody>
      </p:sp>
      <p:sp>
        <p:nvSpPr>
          <p:cNvPr id="29" name="Slide Number Placeholder 28"/>
          <p:cNvSpPr>
            <a:spLocks noGrp="1"/>
          </p:cNvSpPr>
          <p:nvPr>
            <p:ph type="sldNum" sz="quarter" idx="12"/>
          </p:nvPr>
        </p:nvSpPr>
        <p:spPr>
          <a:xfrm>
            <a:off x="8001000" y="228600"/>
            <a:ext cx="838200" cy="381000"/>
          </a:xfrm>
          <a:prstGeom prst="rect">
            <a:avLst/>
          </a:prstGeom>
        </p:spPr>
        <p:txBody>
          <a:bodyPr/>
          <a:lstStyle>
            <a:lvl1pPr>
              <a:defRPr>
                <a:solidFill>
                  <a:schemeClr val="tx2"/>
                </a:solidFill>
              </a:defRPr>
            </a:lvl1pPr>
          </a:lstStyle>
          <a:p>
            <a:fld id="{2AEF2BAA-794D-43E8-BC43-775101173209}"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096000" y="6248400"/>
            <a:ext cx="26670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609600" y="6248206"/>
            <a:ext cx="5421083"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0" y="1272222"/>
            <a:ext cx="533400" cy="244476"/>
          </a:xfrm>
          <a:prstGeom prst="rect">
            <a:avLst/>
          </a:prstGeom>
        </p:spPr>
        <p:txBody>
          <a:bodyPr/>
          <a:lstStyle/>
          <a:p>
            <a:fld id="{2AEF2BAA-794D-43E8-BC43-77510117320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553200" y="6248402"/>
            <a:ext cx="2209800" cy="365125"/>
          </a:xfrm>
          <a:prstGeom prst="rect">
            <a:avLst/>
          </a:prstGeom>
        </p:spPr>
        <p:txBody>
          <a:bodyPr/>
          <a:lstStyle/>
          <a:p>
            <a:endParaRPr lang="en-US" dirty="0"/>
          </a:p>
        </p:txBody>
      </p:sp>
      <p:sp>
        <p:nvSpPr>
          <p:cNvPr id="5" name="Footer Placeholder 4"/>
          <p:cNvSpPr>
            <a:spLocks noGrp="1"/>
          </p:cNvSpPr>
          <p:nvPr>
            <p:ph type="ftr" sz="quarter" idx="11"/>
          </p:nvPr>
        </p:nvSpPr>
        <p:spPr>
          <a:xfrm>
            <a:off x="457201" y="6248207"/>
            <a:ext cx="5573483" cy="365125"/>
          </a:xfrm>
          <a:prstGeom prst="rect">
            <a:avLst/>
          </a:prstGeom>
        </p:spPr>
        <p:txBody>
          <a:bodyPr/>
          <a:lstStyle/>
          <a:p>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Slide Number Placeholder 5"/>
          <p:cNvSpPr>
            <a:spLocks noGrp="1"/>
          </p:cNvSpPr>
          <p:nvPr>
            <p:ph type="sldNum" sz="quarter" idx="12"/>
          </p:nvPr>
        </p:nvSpPr>
        <p:spPr>
          <a:xfrm rot="5400000">
            <a:off x="5989638" y="144462"/>
            <a:ext cx="533400" cy="244476"/>
          </a:xfrm>
          <a:prstGeom prst="rect">
            <a:avLst/>
          </a:prstGeom>
        </p:spPr>
        <p:txBody>
          <a:bodyPr/>
          <a:lstStyle/>
          <a:p>
            <a:fld id="{2AEF2BAA-794D-43E8-BC43-775101173209}"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ClipArt Placeholder 2"/>
          <p:cNvSpPr>
            <a:spLocks noGrp="1"/>
          </p:cNvSpPr>
          <p:nvPr>
            <p:ph type="clipArt" sz="half" idx="1"/>
          </p:nvPr>
        </p:nvSpPr>
        <p:spPr>
          <a:xfrm>
            <a:off x="457200" y="1600200"/>
            <a:ext cx="4038600" cy="4525963"/>
          </a:xfrm>
        </p:spPr>
        <p:txBody>
          <a:bodyPr rtlCol="0">
            <a:normAutofit/>
          </a:bodyPr>
          <a:lstStyle/>
          <a:p>
            <a:pPr lvl="0"/>
            <a:endParaRPr lang="en-US" noProof="0"/>
          </a:p>
        </p:txBody>
      </p:sp>
      <p:sp>
        <p:nvSpPr>
          <p:cNvPr id="4" name="Text Placeholder 3"/>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a:xfrm>
            <a:off x="6096000" y="6248400"/>
            <a:ext cx="2667000" cy="365125"/>
          </a:xfrm>
          <a:prstGeom prst="rect">
            <a:avLst/>
          </a:prstGeom>
        </p:spPr>
        <p:txBody>
          <a:bodyPr/>
          <a:lstStyle>
            <a:lvl1pPr>
              <a:defRPr/>
            </a:lvl1pPr>
          </a:lstStyle>
          <a:p>
            <a:pPr>
              <a:defRPr/>
            </a:pPr>
            <a:endParaRPr lang="en-US"/>
          </a:p>
        </p:txBody>
      </p:sp>
      <p:sp>
        <p:nvSpPr>
          <p:cNvPr id="6" name="Footer Placeholder 4"/>
          <p:cNvSpPr>
            <a:spLocks noGrp="1"/>
          </p:cNvSpPr>
          <p:nvPr>
            <p:ph type="ftr" sz="quarter" idx="11"/>
          </p:nvPr>
        </p:nvSpPr>
        <p:spPr>
          <a:xfrm>
            <a:off x="609600" y="6248206"/>
            <a:ext cx="5421083" cy="365125"/>
          </a:xfrm>
          <a:prstGeom prst="rect">
            <a:avLst/>
          </a:prstGeom>
        </p:spPr>
        <p:txBody>
          <a:bodyPr/>
          <a:lstStyle>
            <a:lvl1pPr>
              <a:defRPr/>
            </a:lvl1pPr>
          </a:lstStyle>
          <a:p>
            <a:pPr>
              <a:defRPr/>
            </a:pPr>
            <a:endParaRPr lang="en-US"/>
          </a:p>
        </p:txBody>
      </p:sp>
      <p:sp>
        <p:nvSpPr>
          <p:cNvPr id="7" name="Slide Number Placeholder 5"/>
          <p:cNvSpPr>
            <a:spLocks noGrp="1"/>
          </p:cNvSpPr>
          <p:nvPr>
            <p:ph type="sldNum" sz="quarter" idx="12"/>
          </p:nvPr>
        </p:nvSpPr>
        <p:spPr>
          <a:xfrm>
            <a:off x="0" y="1272222"/>
            <a:ext cx="533400" cy="244476"/>
          </a:xfrm>
          <a:prstGeom prst="rect">
            <a:avLst/>
          </a:prstGeom>
        </p:spPr>
        <p:txBody>
          <a:bodyPr/>
          <a:lstStyle>
            <a:lvl1pPr>
              <a:defRPr/>
            </a:lvl1pPr>
          </a:lstStyle>
          <a:p>
            <a:pPr>
              <a:defRPr/>
            </a:pPr>
            <a:fld id="{8E8351D0-7497-406F-A8F6-E1CAB8FA1583}" type="slidenum">
              <a:rPr lang="en-US"/>
              <a:pPr>
                <a:defRPr/>
              </a:pPr>
              <a:t>‹#›</a:t>
            </a:fld>
            <a:endParaRPr lang="en-US"/>
          </a:p>
        </p:txBody>
      </p:sp>
    </p:spTree>
    <p:extLst>
      <p:ext uri="{BB962C8B-B14F-4D97-AF65-F5344CB8AC3E}">
        <p14:creationId xmlns:p14="http://schemas.microsoft.com/office/powerpoint/2010/main" val="24799961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Date Placeholder 7"/>
          <p:cNvSpPr>
            <a:spLocks noGrp="1"/>
          </p:cNvSpPr>
          <p:nvPr>
            <p:ph type="dt" sz="half" idx="15"/>
          </p:nvPr>
        </p:nvSpPr>
        <p:spPr>
          <a:xfrm>
            <a:off x="6096000" y="6248400"/>
            <a:ext cx="2667000" cy="365125"/>
          </a:xfrm>
          <a:prstGeom prst="rect">
            <a:avLst/>
          </a:prstGeom>
        </p:spPr>
        <p:txBody>
          <a:bodyPr rtlCol="0"/>
          <a:lstStyle/>
          <a:p>
            <a:pPr algn="l" rtl="0" fontAlgn="base">
              <a:spcBef>
                <a:spcPct val="0"/>
              </a:spcBef>
              <a:spcAft>
                <a:spcPct val="0"/>
              </a:spcAft>
              <a:defRPr/>
            </a:pPr>
            <a:endParaRPr lang="en-US" sz="1400" kern="1200">
              <a:solidFill>
                <a:srgbClr val="065218"/>
              </a:solidFill>
              <a:latin typeface="Garamond" charset="0"/>
              <a:ea typeface="ＭＳ Ｐゴシック" charset="-128"/>
              <a:cs typeface="+mn-cs"/>
            </a:endParaRPr>
          </a:p>
        </p:txBody>
      </p:sp>
      <p:sp>
        <p:nvSpPr>
          <p:cNvPr id="10" name="Slide Number Placeholder 9"/>
          <p:cNvSpPr>
            <a:spLocks noGrp="1"/>
          </p:cNvSpPr>
          <p:nvPr>
            <p:ph type="sldNum" sz="quarter" idx="16"/>
          </p:nvPr>
        </p:nvSpPr>
        <p:spPr>
          <a:xfrm>
            <a:off x="0" y="1272222"/>
            <a:ext cx="533400" cy="244476"/>
          </a:xfrm>
          <a:prstGeom prst="rect">
            <a:avLst/>
          </a:prstGeom>
        </p:spPr>
        <p:txBody>
          <a:bodyPr rtlCol="0"/>
          <a:lstStyle/>
          <a:p>
            <a:pPr algn="ctr" rtl="0" fontAlgn="base">
              <a:spcBef>
                <a:spcPct val="0"/>
              </a:spcBef>
              <a:spcAft>
                <a:spcPct val="0"/>
              </a:spcAft>
              <a:defRPr/>
            </a:pPr>
            <a:fld id="{085D9237-922E-4124-966A-35E8844D85BB}" type="slidenum">
              <a:rPr lang="en-US" sz="1400" b="1" kern="1200">
                <a:solidFill>
                  <a:srgbClr val="FFFFFF"/>
                </a:solidFill>
                <a:latin typeface="Garamond" charset="0"/>
                <a:ea typeface="ＭＳ Ｐゴシック" charset="-128"/>
                <a:cs typeface="+mn-cs"/>
              </a:rPr>
              <a:pPr algn="ctr" rtl="0" fontAlgn="base">
                <a:spcBef>
                  <a:spcPct val="0"/>
                </a:spcBef>
                <a:spcAft>
                  <a:spcPct val="0"/>
                </a:spcAft>
                <a:defRPr/>
              </a:pPr>
              <a:t>‹#›</a:t>
            </a:fld>
            <a:endParaRPr lang="en-US" sz="1400" b="1" kern="1200">
              <a:solidFill>
                <a:srgbClr val="FFFFFF"/>
              </a:solidFill>
              <a:latin typeface="Garamond" charset="0"/>
              <a:ea typeface="ＭＳ Ｐゴシック" charset="-128"/>
              <a:cs typeface="+mn-cs"/>
            </a:endParaRPr>
          </a:p>
        </p:txBody>
      </p:sp>
      <p:sp>
        <p:nvSpPr>
          <p:cNvPr id="12" name="Footer Placeholder 11"/>
          <p:cNvSpPr>
            <a:spLocks noGrp="1"/>
          </p:cNvSpPr>
          <p:nvPr>
            <p:ph type="ftr" sz="quarter" idx="17"/>
          </p:nvPr>
        </p:nvSpPr>
        <p:spPr>
          <a:xfrm>
            <a:off x="609600" y="6248206"/>
            <a:ext cx="5421083" cy="365125"/>
          </a:xfrm>
          <a:prstGeom prst="rect">
            <a:avLst/>
          </a:prstGeom>
        </p:spPr>
        <p:txBody>
          <a:bodyPr rtlCol="0"/>
          <a:lstStyle/>
          <a:p>
            <a:pPr algn="r" rtl="0" fontAlgn="base">
              <a:spcBef>
                <a:spcPct val="0"/>
              </a:spcBef>
              <a:spcAft>
                <a:spcPct val="0"/>
              </a:spcAft>
              <a:defRPr/>
            </a:pPr>
            <a:endParaRPr lang="en-US" sz="1400" kern="1200">
              <a:solidFill>
                <a:srgbClr val="065218"/>
              </a:solidFill>
              <a:latin typeface="Garamond" charset="0"/>
              <a:ea typeface="ＭＳ Ｐゴシック" charset="-128"/>
              <a:cs typeface="+mn-cs"/>
            </a:endParaRPr>
          </a:p>
        </p:txBody>
      </p:sp>
    </p:spTree>
    <p:extLst>
      <p:ext uri="{BB962C8B-B14F-4D97-AF65-F5344CB8AC3E}">
        <p14:creationId xmlns:p14="http://schemas.microsoft.com/office/powerpoint/2010/main" val="3704658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a:t>Click to edit Master title style</a:t>
            </a:r>
          </a:p>
        </p:txBody>
      </p:sp>
      <p:sp>
        <p:nvSpPr>
          <p:cNvPr id="6" name="Slide Number Placeholder 5"/>
          <p:cNvSpPr>
            <a:spLocks noGrp="1"/>
          </p:cNvSpPr>
          <p:nvPr>
            <p:ph type="sldNum" sz="quarter" idx="12"/>
          </p:nvPr>
        </p:nvSpPr>
        <p:spPr>
          <a:xfrm>
            <a:off x="0" y="1272222"/>
            <a:ext cx="533400" cy="244476"/>
          </a:xfrm>
          <a:prstGeom prst="rect">
            <a:avLst/>
          </a:prstGeom>
        </p:spPr>
        <p:txBody>
          <a:bodyPr/>
          <a:lstStyle>
            <a:lvl1pPr>
              <a:defRPr>
                <a:solidFill>
                  <a:srgbClr val="FFFFFF"/>
                </a:solidFill>
              </a:defRPr>
            </a:lvl1pPr>
          </a:lstStyle>
          <a:p>
            <a:fld id="{2AEF2BAA-794D-43E8-BC43-775101173209}" type="slidenum">
              <a:rPr lang="en-US" smtClean="0"/>
              <a:pPr/>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a:t>Click to edit Master title style</a:t>
            </a:r>
          </a:p>
        </p:txBody>
      </p:sp>
      <p:sp>
        <p:nvSpPr>
          <p:cNvPr id="12" name="Date Placeholder 11"/>
          <p:cNvSpPr>
            <a:spLocks noGrp="1"/>
          </p:cNvSpPr>
          <p:nvPr>
            <p:ph type="dt" sz="half" idx="10"/>
          </p:nvPr>
        </p:nvSpPr>
        <p:spPr>
          <a:xfrm>
            <a:off x="6096000" y="6248400"/>
            <a:ext cx="2667000" cy="365125"/>
          </a:xfrm>
          <a:prstGeom prst="rect">
            <a:avLst/>
          </a:prstGeom>
        </p:spPr>
        <p:txBody>
          <a:bodyPr/>
          <a:lstStyle/>
          <a:p>
            <a:endParaRPr lang="en-US" dirty="0"/>
          </a:p>
        </p:txBody>
      </p:sp>
      <p:sp>
        <p:nvSpPr>
          <p:cNvPr id="13" name="Slide Number Placeholder 12"/>
          <p:cNvSpPr>
            <a:spLocks noGrp="1"/>
          </p:cNvSpPr>
          <p:nvPr>
            <p:ph type="sldNum" sz="quarter" idx="11"/>
          </p:nvPr>
        </p:nvSpPr>
        <p:spPr>
          <a:xfrm>
            <a:off x="0" y="1752600"/>
            <a:ext cx="1295400" cy="701676"/>
          </a:xfrm>
          <a:prstGeom prst="rect">
            <a:avLst/>
          </a:prstGeom>
        </p:spPr>
        <p:txBody>
          <a:bodyPr>
            <a:noAutofit/>
          </a:bodyPr>
          <a:lstStyle>
            <a:lvl1pPr>
              <a:defRPr sz="2400">
                <a:solidFill>
                  <a:srgbClr val="FFFFFF"/>
                </a:solidFill>
              </a:defRPr>
            </a:lvl1pPr>
          </a:lstStyle>
          <a:p>
            <a:fld id="{2AEF2BAA-794D-43E8-BC43-775101173209}" type="slidenum">
              <a:rPr lang="en-US" smtClean="0"/>
              <a:pPr/>
              <a:t>‹#›</a:t>
            </a:fld>
            <a:endParaRPr lang="en-US" dirty="0"/>
          </a:p>
        </p:txBody>
      </p:sp>
      <p:sp>
        <p:nvSpPr>
          <p:cNvPr id="14" name="Footer Placeholder 13"/>
          <p:cNvSpPr>
            <a:spLocks noGrp="1"/>
          </p:cNvSpPr>
          <p:nvPr>
            <p:ph type="ftr" sz="quarter" idx="12"/>
          </p:nvPr>
        </p:nvSpPr>
        <p:spPr>
          <a:xfrm>
            <a:off x="609600" y="6248206"/>
            <a:ext cx="5421083" cy="365125"/>
          </a:xfrm>
          <a:prstGeom prst="rect">
            <a:avLst/>
          </a:prstGeom>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a:t>Click to edit Master title style</a:t>
            </a:r>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5"/>
          </p:nvPr>
        </p:nvSpPr>
        <p:spPr>
          <a:xfrm>
            <a:off x="6096000" y="6248400"/>
            <a:ext cx="2667000" cy="365125"/>
          </a:xfrm>
          <a:prstGeom prst="rect">
            <a:avLst/>
          </a:prstGeom>
        </p:spPr>
        <p:txBody>
          <a:bodyPr rtlCol="0"/>
          <a:lstStyle/>
          <a:p>
            <a:endParaRPr lang="en-US" dirty="0"/>
          </a:p>
        </p:txBody>
      </p:sp>
      <p:sp>
        <p:nvSpPr>
          <p:cNvPr id="12" name="Slide Number Placeholder 11"/>
          <p:cNvSpPr>
            <a:spLocks noGrp="1"/>
          </p:cNvSpPr>
          <p:nvPr>
            <p:ph type="sldNum" sz="quarter" idx="16"/>
          </p:nvPr>
        </p:nvSpPr>
        <p:spPr>
          <a:xfrm>
            <a:off x="0" y="1272222"/>
            <a:ext cx="533400" cy="244476"/>
          </a:xfrm>
          <a:prstGeom prst="rect">
            <a:avLst/>
          </a:prstGeom>
        </p:spPr>
        <p:txBody>
          <a:bodyPr rtlCol="0"/>
          <a:lstStyle/>
          <a:p>
            <a:fld id="{2AEF2BAA-794D-43E8-BC43-775101173209}" type="slidenum">
              <a:rPr lang="en-US" smtClean="0"/>
              <a:pPr/>
              <a:t>‹#›</a:t>
            </a:fld>
            <a:endParaRPr lang="en-US" dirty="0"/>
          </a:p>
        </p:txBody>
      </p:sp>
      <p:sp>
        <p:nvSpPr>
          <p:cNvPr id="14" name="Footer Placeholder 13"/>
          <p:cNvSpPr>
            <a:spLocks noGrp="1"/>
          </p:cNvSpPr>
          <p:nvPr>
            <p:ph type="ftr" sz="quarter" idx="17"/>
          </p:nvPr>
        </p:nvSpPr>
        <p:spPr>
          <a:xfrm>
            <a:off x="609600" y="6248206"/>
            <a:ext cx="5421083" cy="365125"/>
          </a:xfrm>
          <a:prstGeom prst="rect">
            <a:avLst/>
          </a:prstGeom>
        </p:spPr>
        <p:txBody>
          <a:bodyPr rtlCol="0"/>
          <a:lstStyle/>
          <a:p>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a:xfrm>
            <a:off x="6096000" y="6248400"/>
            <a:ext cx="2667000" cy="365125"/>
          </a:xfrm>
          <a:prstGeom prst="rect">
            <a:avLst/>
          </a:prstGeom>
        </p:spPr>
        <p:txBody>
          <a:bodyPr/>
          <a:lstStyle/>
          <a:p>
            <a:endParaRPr lang="en-US" dirty="0"/>
          </a:p>
        </p:txBody>
      </p:sp>
      <p:sp>
        <p:nvSpPr>
          <p:cNvPr id="4" name="Footer Placeholder 3"/>
          <p:cNvSpPr>
            <a:spLocks noGrp="1"/>
          </p:cNvSpPr>
          <p:nvPr>
            <p:ph type="ftr" sz="quarter" idx="11"/>
          </p:nvPr>
        </p:nvSpPr>
        <p:spPr>
          <a:xfrm>
            <a:off x="609600" y="6248206"/>
            <a:ext cx="5421083"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0" y="1272222"/>
            <a:ext cx="533400" cy="244476"/>
          </a:xfrm>
          <a:prstGeom prst="rect">
            <a:avLst/>
          </a:prstGeom>
        </p:spPr>
        <p:txBody>
          <a:bodyPr/>
          <a:lstStyle>
            <a:lvl1pPr>
              <a:defRPr>
                <a:solidFill>
                  <a:srgbClr val="FFFFFF"/>
                </a:solidFill>
              </a:defRPr>
            </a:lvl1pPr>
          </a:lstStyle>
          <a:p>
            <a:fld id="{2AEF2BAA-794D-43E8-BC43-77510117320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0" y="6248400"/>
            <a:ext cx="2667000" cy="365125"/>
          </a:xfrm>
          <a:prstGeom prst="rect">
            <a:avLst/>
          </a:prstGeom>
        </p:spPr>
        <p:txBody>
          <a:bodyPr/>
          <a:lstStyle/>
          <a:p>
            <a:endParaRPr lang="en-US" dirty="0"/>
          </a:p>
        </p:txBody>
      </p:sp>
      <p:sp>
        <p:nvSpPr>
          <p:cNvPr id="3" name="Footer Placeholder 2"/>
          <p:cNvSpPr>
            <a:spLocks noGrp="1"/>
          </p:cNvSpPr>
          <p:nvPr>
            <p:ph type="ftr" sz="quarter" idx="11"/>
          </p:nvPr>
        </p:nvSpPr>
        <p:spPr>
          <a:xfrm>
            <a:off x="609600" y="6248206"/>
            <a:ext cx="5421083"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0" y="6248400"/>
            <a:ext cx="533400" cy="381000"/>
          </a:xfrm>
          <a:prstGeom prst="rect">
            <a:avLst/>
          </a:prstGeom>
        </p:spPr>
        <p:txBody>
          <a:bodyPr/>
          <a:lstStyle>
            <a:lvl1pPr>
              <a:defRPr>
                <a:solidFill>
                  <a:schemeClr val="tx2"/>
                </a:solidFill>
              </a:defRPr>
            </a:lvl1pPr>
          </a:lstStyle>
          <a:p>
            <a:fld id="{2AEF2BAA-794D-43E8-BC43-775101173209}" type="slidenum">
              <a:rPr lang="en-US" smtClean="0"/>
              <a:pPr/>
              <a:t>‹#›</a:t>
            </a:fld>
            <a:endParaRPr lang="en-US" dirty="0"/>
          </a:p>
        </p:txBody>
      </p:sp>
      <p:pic>
        <p:nvPicPr>
          <p:cNvPr id="5" name="Picture 4"/>
          <p:cNvPicPr>
            <a:picLocks noChangeAspect="1"/>
          </p:cNvPicPr>
          <p:nvPr userDrawn="1"/>
        </p:nvPicPr>
        <p:blipFill>
          <a:blip r:embed="rId2"/>
          <a:stretch>
            <a:fillRect/>
          </a:stretch>
        </p:blipFill>
        <p:spPr>
          <a:xfrm>
            <a:off x="306" y="-1"/>
            <a:ext cx="9143694" cy="806797"/>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a:t>Click to edit Master title style</a:t>
            </a:r>
          </a:p>
        </p:txBody>
      </p:sp>
      <p:sp>
        <p:nvSpPr>
          <p:cNvPr id="5" name="Date Placeholder 4"/>
          <p:cNvSpPr>
            <a:spLocks noGrp="1"/>
          </p:cNvSpPr>
          <p:nvPr>
            <p:ph type="dt" sz="half" idx="10"/>
          </p:nvPr>
        </p:nvSpPr>
        <p:spPr>
          <a:xfrm>
            <a:off x="6096000" y="6248400"/>
            <a:ext cx="2667000" cy="365125"/>
          </a:xfrm>
          <a:prstGeom prst="rect">
            <a:avLst/>
          </a:prstGeom>
        </p:spPr>
        <p:txBody>
          <a:bodyPr/>
          <a:lstStyle/>
          <a:p>
            <a:endParaRPr lang="en-US" dirty="0"/>
          </a:p>
        </p:txBody>
      </p:sp>
      <p:sp>
        <p:nvSpPr>
          <p:cNvPr id="6" name="Footer Placeholder 5"/>
          <p:cNvSpPr>
            <a:spLocks noGrp="1"/>
          </p:cNvSpPr>
          <p:nvPr>
            <p:ph type="ftr" sz="quarter" idx="11"/>
          </p:nvPr>
        </p:nvSpPr>
        <p:spPr>
          <a:xfrm>
            <a:off x="609600" y="6248206"/>
            <a:ext cx="5421083"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0" y="1272222"/>
            <a:ext cx="533400" cy="244476"/>
          </a:xfrm>
          <a:prstGeom prst="rect">
            <a:avLst/>
          </a:prstGeom>
        </p:spPr>
        <p:txBody>
          <a:bodyPr/>
          <a:lstStyle>
            <a:lvl1pPr>
              <a:defRPr>
                <a:solidFill>
                  <a:srgbClr val="FFFFFF"/>
                </a:solidFill>
              </a:defRPr>
            </a:lvl1pPr>
          </a:lstStyle>
          <a:p>
            <a:fld id="{2AEF2BAA-794D-43E8-BC43-775101173209}" type="slidenum">
              <a:rPr lang="en-US" smtClean="0"/>
              <a:pPr/>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a:t>Click to edit Master title style</a:t>
            </a:r>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Date Placeholder 11"/>
          <p:cNvSpPr>
            <a:spLocks noGrp="1"/>
          </p:cNvSpPr>
          <p:nvPr>
            <p:ph type="dt" sz="half" idx="10"/>
          </p:nvPr>
        </p:nvSpPr>
        <p:spPr>
          <a:xfrm>
            <a:off x="6248400" y="6248400"/>
            <a:ext cx="2667000" cy="365125"/>
          </a:xfrm>
          <a:prstGeom prst="rect">
            <a:avLst/>
          </a:prstGeom>
        </p:spPr>
        <p:txBody>
          <a:bodyPr rtlCol="0"/>
          <a:lstStyle/>
          <a:p>
            <a:endParaRPr lang="en-US" dirty="0"/>
          </a:p>
        </p:txBody>
      </p:sp>
      <p:sp>
        <p:nvSpPr>
          <p:cNvPr id="13" name="Slide Number Placeholder 12"/>
          <p:cNvSpPr>
            <a:spLocks noGrp="1"/>
          </p:cNvSpPr>
          <p:nvPr>
            <p:ph type="sldNum" sz="quarter" idx="11"/>
          </p:nvPr>
        </p:nvSpPr>
        <p:spPr>
          <a:xfrm>
            <a:off x="0" y="4667249"/>
            <a:ext cx="1447800" cy="663578"/>
          </a:xfrm>
          <a:prstGeom prst="rect">
            <a:avLst/>
          </a:prstGeom>
        </p:spPr>
        <p:txBody>
          <a:bodyPr rtlCol="0"/>
          <a:lstStyle>
            <a:lvl1pPr>
              <a:defRPr sz="2800"/>
            </a:lvl1pPr>
          </a:lstStyle>
          <a:p>
            <a:fld id="{2AEF2BAA-794D-43E8-BC43-775101173209}" type="slidenum">
              <a:rPr lang="en-US" smtClean="0"/>
              <a:pPr/>
              <a:t>‹#›</a:t>
            </a:fld>
            <a:endParaRPr lang="en-US" dirty="0"/>
          </a:p>
        </p:txBody>
      </p:sp>
      <p:sp>
        <p:nvSpPr>
          <p:cNvPr id="14" name="Footer Placeholder 13"/>
          <p:cNvSpPr>
            <a:spLocks noGrp="1"/>
          </p:cNvSpPr>
          <p:nvPr>
            <p:ph type="ftr" sz="quarter" idx="12"/>
          </p:nvPr>
        </p:nvSpPr>
        <p:spPr>
          <a:xfrm>
            <a:off x="1600200" y="6248206"/>
            <a:ext cx="4572000" cy="365125"/>
          </a:xfrm>
          <a:prstGeom prst="rect">
            <a:avLst/>
          </a:prstGeom>
        </p:spPr>
        <p:txBody>
          <a:bodyPr rtlCol="0"/>
          <a:lstStyle/>
          <a:p>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dirty="0"/>
              <a:t>Click icon to add picture</a:t>
            </a: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5" Type="http://schemas.openxmlformats.org/officeDocument/2006/relationships/image" Target="../media/image3.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pic>
        <p:nvPicPr>
          <p:cNvPr id="10" name="Picture 9"/>
          <p:cNvPicPr>
            <a:picLocks noChangeAspect="1"/>
          </p:cNvPicPr>
          <p:nvPr userDrawn="1"/>
        </p:nvPicPr>
        <p:blipFill>
          <a:blip r:embed="rId15"/>
          <a:stretch>
            <a:fillRect/>
          </a:stretch>
        </p:blipFill>
        <p:spPr>
          <a:xfrm>
            <a:off x="306" y="-1"/>
            <a:ext cx="9143694" cy="806797"/>
          </a:xfrm>
          <a:prstGeom prst="rect">
            <a:avLst/>
          </a:prstGeom>
        </p:spPr>
      </p:pic>
      <p:sp>
        <p:nvSpPr>
          <p:cNvPr id="22" name="Title Placeholder 21"/>
          <p:cNvSpPr>
            <a:spLocks noGrp="1"/>
          </p:cNvSpPr>
          <p:nvPr>
            <p:ph type="title"/>
          </p:nvPr>
        </p:nvSpPr>
        <p:spPr>
          <a:xfrm>
            <a:off x="609600" y="228600"/>
            <a:ext cx="8153400" cy="533400"/>
          </a:xfrm>
          <a:prstGeom prst="rect">
            <a:avLst/>
          </a:prstGeom>
        </p:spPr>
        <p:txBody>
          <a:bodyPr vert="horz" anchor="ctr">
            <a:normAutofit/>
          </a:bodyPr>
          <a:lstStyle/>
          <a:p>
            <a:r>
              <a:rPr kumimoji="0" lang="en-US" dirty="0"/>
              <a:t>CLICK TO EDIT MASTER TITLE STYLE</a:t>
            </a:r>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 id="2147483972" r:id="rId12"/>
    <p:sldLayoutId id="2147483973" r:id="rId13"/>
  </p:sldLayoutIdLst>
  <p:hf hdr="0" ftr="0" dt="0"/>
  <p:txStyles>
    <p:titleStyle>
      <a:lvl1pPr marL="0" algn="l" defTabSz="914400" rtl="0" eaLnBrk="1" latinLnBrk="0" hangingPunct="1">
        <a:spcBef>
          <a:spcPts val="600"/>
        </a:spcBef>
        <a:spcAft>
          <a:spcPts val="600"/>
        </a:spcAft>
        <a:buNone/>
        <a:defRPr kumimoji="0" lang="en-US" sz="1800" b="1" kern="1200" dirty="0">
          <a:solidFill>
            <a:srgbClr val="3D9D33"/>
          </a:solidFill>
          <a:latin typeface="Interstate-Bold"/>
          <a:ea typeface="+mn-ea"/>
          <a:cs typeface="Interstate-Bold"/>
        </a:defRPr>
      </a:lvl1pPr>
    </p:titleStyle>
    <p:bodyStyle>
      <a:lvl1pPr marL="320040" indent="-320040" algn="l" rtl="0" eaLnBrk="1" latinLnBrk="0" hangingPunct="1">
        <a:spcBef>
          <a:spcPts val="700"/>
        </a:spcBef>
        <a:buClr>
          <a:schemeClr val="accent2"/>
        </a:buClr>
        <a:buSzPct val="60000"/>
        <a:buFont typeface="Wingdings"/>
        <a:buChar char=""/>
        <a:defRPr kumimoji="0" sz="1600" b="0" i="0" kern="1200">
          <a:solidFill>
            <a:schemeClr val="tx1"/>
          </a:solidFill>
          <a:latin typeface="Interstate-Light"/>
          <a:ea typeface="+mn-ea"/>
          <a:cs typeface="Interstate-Light"/>
        </a:defRPr>
      </a:lvl1pPr>
      <a:lvl2pPr marL="640080" indent="-274320" algn="l" rtl="0" eaLnBrk="1" latinLnBrk="0" hangingPunct="1">
        <a:spcBef>
          <a:spcPts val="550"/>
        </a:spcBef>
        <a:buClr>
          <a:schemeClr val="accent1"/>
        </a:buClr>
        <a:buSzPct val="70000"/>
        <a:buFont typeface="Wingdings 2"/>
        <a:buChar char=""/>
        <a:defRPr kumimoji="0" sz="1600" b="0" i="0" kern="1200">
          <a:solidFill>
            <a:schemeClr val="tx1"/>
          </a:solidFill>
          <a:latin typeface="Interstate-Light"/>
          <a:ea typeface="+mn-ea"/>
          <a:cs typeface="Interstate-Light"/>
        </a:defRPr>
      </a:lvl2pPr>
      <a:lvl3pPr marL="914400" indent="-228600" algn="l" rtl="0" eaLnBrk="1" latinLnBrk="0" hangingPunct="1">
        <a:spcBef>
          <a:spcPts val="500"/>
        </a:spcBef>
        <a:buClr>
          <a:schemeClr val="accent2"/>
        </a:buClr>
        <a:buSzPct val="75000"/>
        <a:buFont typeface="Wingdings"/>
        <a:buChar char=""/>
        <a:defRPr kumimoji="0" sz="1600" b="0" i="0" kern="1200">
          <a:solidFill>
            <a:schemeClr val="tx1"/>
          </a:solidFill>
          <a:latin typeface="Interstate-Light"/>
          <a:ea typeface="+mn-ea"/>
          <a:cs typeface="Interstate-Light"/>
        </a:defRPr>
      </a:lvl3pPr>
      <a:lvl4pPr marL="1371600" indent="-228600" algn="l" rtl="0" eaLnBrk="1" latinLnBrk="0" hangingPunct="1">
        <a:spcBef>
          <a:spcPts val="400"/>
        </a:spcBef>
        <a:buClr>
          <a:schemeClr val="accent3"/>
        </a:buClr>
        <a:buSzPct val="75000"/>
        <a:buFont typeface="Wingdings"/>
        <a:buChar char=""/>
        <a:defRPr kumimoji="0" sz="1600" b="0" i="0" kern="1200">
          <a:solidFill>
            <a:schemeClr val="tx1"/>
          </a:solidFill>
          <a:latin typeface="Interstate-Light"/>
          <a:ea typeface="+mn-ea"/>
          <a:cs typeface="Interstate-Light"/>
        </a:defRPr>
      </a:lvl4pPr>
      <a:lvl5pPr marL="1828800" indent="-228600" algn="l" rtl="0" eaLnBrk="1" latinLnBrk="0" hangingPunct="1">
        <a:spcBef>
          <a:spcPts val="400"/>
        </a:spcBef>
        <a:buClr>
          <a:schemeClr val="accent4"/>
        </a:buClr>
        <a:buSzPct val="65000"/>
        <a:buFont typeface="Wingdings"/>
        <a:buChar char=""/>
        <a:defRPr kumimoji="0" sz="1600" b="0" i="0" kern="1200">
          <a:solidFill>
            <a:schemeClr val="tx1"/>
          </a:solidFill>
          <a:latin typeface="Interstate-Light"/>
          <a:ea typeface="+mn-ea"/>
          <a:cs typeface="Interstate-Light"/>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emf"/><Relationship Id="rId4" Type="http://schemas.openxmlformats.org/officeDocument/2006/relationships/comments" Target="../comments/comment1.xml"/><Relationship Id="rId1" Type="http://schemas.openxmlformats.org/officeDocument/2006/relationships/slideLayout" Target="../slideLayouts/slideLayout12.xml"/><Relationship Id="rId2"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7" Type="http://schemas.openxmlformats.org/officeDocument/2006/relationships/diagramData" Target="../diagrams/data2.xml"/><Relationship Id="rId8" Type="http://schemas.openxmlformats.org/officeDocument/2006/relationships/diagramLayout" Target="../diagrams/layout2.xml"/><Relationship Id="rId9" Type="http://schemas.openxmlformats.org/officeDocument/2006/relationships/diagramQuickStyle" Target="../diagrams/quickStyle2.xml"/><Relationship Id="rId10" Type="http://schemas.openxmlformats.org/officeDocument/2006/relationships/diagramColors" Target="../diagrams/colors2.xml"/><Relationship Id="rId11" Type="http://schemas.microsoft.com/office/2007/relationships/diagramDrawing" Target="../diagrams/drawing2.xml"/><Relationship Id="rId1" Type="http://schemas.openxmlformats.org/officeDocument/2006/relationships/slideLayout" Target="../slideLayouts/slideLayout13.xml"/><Relationship Id="rId2" Type="http://schemas.openxmlformats.org/officeDocument/2006/relationships/diagramData" Target="../diagrams/data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7" Type="http://schemas.openxmlformats.org/officeDocument/2006/relationships/diagramData" Target="../diagrams/data4.xml"/><Relationship Id="rId8" Type="http://schemas.openxmlformats.org/officeDocument/2006/relationships/diagramLayout" Target="../diagrams/layout4.xml"/><Relationship Id="rId9" Type="http://schemas.openxmlformats.org/officeDocument/2006/relationships/diagramQuickStyle" Target="../diagrams/quickStyle4.xml"/><Relationship Id="rId10" Type="http://schemas.openxmlformats.org/officeDocument/2006/relationships/diagramColors" Target="../diagrams/colors4.xml"/><Relationship Id="rId11" Type="http://schemas.microsoft.com/office/2007/relationships/diagramDrawing" Target="../diagrams/drawing4.xml"/><Relationship Id="rId1" Type="http://schemas.openxmlformats.org/officeDocument/2006/relationships/slideLayout" Target="../slideLayouts/slideLayout13.xml"/><Relationship Id="rId2" Type="http://schemas.openxmlformats.org/officeDocument/2006/relationships/diagramData" Target="../diagrams/data3.xml"/></Relationships>
</file>

<file path=ppt/slides/_rels/slide13.xml.rels><?xml version="1.0" encoding="UTF-8" standalone="yes"?>
<Relationships xmlns="http://schemas.openxmlformats.org/package/2006/relationships"><Relationship Id="rId3" Type="http://schemas.openxmlformats.org/officeDocument/2006/relationships/hyperlink" Target="http://www.jff.org/newlensonjobs" TargetMode="External"/><Relationship Id="rId4" Type="http://schemas.openxmlformats.org/officeDocument/2006/relationships/image" Target="../media/image8.jpeg"/><Relationship Id="rId1" Type="http://schemas.openxmlformats.org/officeDocument/2006/relationships/slideLayout" Target="../slideLayouts/slideLayout8.xml"/><Relationship Id="rId2" Type="http://schemas.openxmlformats.org/officeDocument/2006/relationships/notesSlide" Target="../notesSlides/notesSlid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xml"/><Relationship Id="rId3" Type="http://schemas.openxmlformats.org/officeDocument/2006/relationships/image" Target="../media/image6.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oleObject" Target="../embeddings/oleObject1.bin"/><Relationship Id="rId5" Type="http://schemas.openxmlformats.org/officeDocument/2006/relationships/image" Target="../media/image7.wmf"/><Relationship Id="rId1" Type="http://schemas.openxmlformats.org/officeDocument/2006/relationships/vmlDrawing" Target="../drawings/vmlDrawing1.vml"/><Relationship Id="rId2"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4379972"/>
            <a:ext cx="8229600" cy="437043"/>
          </a:xfrm>
          <a:prstGeom prst="rect">
            <a:avLst/>
          </a:prstGeom>
        </p:spPr>
        <p:txBody>
          <a:bodyPr wrap="square">
            <a:spAutoFit/>
          </a:bodyPr>
          <a:lstStyle/>
          <a:p>
            <a:pPr>
              <a:lnSpc>
                <a:spcPct val="140000"/>
              </a:lnSpc>
              <a:spcBef>
                <a:spcPts val="600"/>
              </a:spcBef>
              <a:spcAft>
                <a:spcPts val="600"/>
              </a:spcAft>
            </a:pPr>
            <a:r>
              <a:rPr lang="en-US" sz="1600" b="1" dirty="0">
                <a:solidFill>
                  <a:srgbClr val="3D9D33"/>
                </a:solidFill>
                <a:latin typeface="Interstate-Bold"/>
                <a:cs typeface="Interstate-Bold"/>
              </a:rPr>
              <a:t>TOOL 4.6 BUILDING CULTURAL COMPETENCY AND RESPECT FOR DIVERSITY</a:t>
            </a:r>
          </a:p>
        </p:txBody>
      </p:sp>
      <p:sp>
        <p:nvSpPr>
          <p:cNvPr id="12" name="Rectangle 11"/>
          <p:cNvSpPr/>
          <p:nvPr/>
        </p:nvSpPr>
        <p:spPr>
          <a:xfrm>
            <a:off x="0" y="0"/>
            <a:ext cx="9144000" cy="8382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cxnSp>
        <p:nvCxnSpPr>
          <p:cNvPr id="10" name="Straight Connector 9"/>
          <p:cNvCxnSpPr/>
          <p:nvPr/>
        </p:nvCxnSpPr>
        <p:spPr>
          <a:xfrm>
            <a:off x="1828800" y="5257800"/>
            <a:ext cx="5181600" cy="0"/>
          </a:xfrm>
          <a:prstGeom prst="line">
            <a:avLst/>
          </a:prstGeom>
          <a:ln>
            <a:solidFill>
              <a:srgbClr val="062C65"/>
            </a:solidFill>
          </a:ln>
        </p:spPr>
        <p:style>
          <a:lnRef idx="1">
            <a:schemeClr val="accent1"/>
          </a:lnRef>
          <a:fillRef idx="0">
            <a:schemeClr val="accent1"/>
          </a:fillRef>
          <a:effectRef idx="0">
            <a:schemeClr val="accent1"/>
          </a:effectRef>
          <a:fontRef idx="minor">
            <a:schemeClr val="tx1"/>
          </a:fontRef>
        </p:style>
      </p:cxnSp>
      <p:pic>
        <p:nvPicPr>
          <p:cNvPr id="9" name="Picture 8" descr="Grad_B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4102608"/>
          </a:xfrm>
          <a:prstGeom prst="rect">
            <a:avLst/>
          </a:prstGeom>
        </p:spPr>
      </p:pic>
      <p:sp>
        <p:nvSpPr>
          <p:cNvPr id="11" name="Rectangle 10"/>
          <p:cNvSpPr/>
          <p:nvPr/>
        </p:nvSpPr>
        <p:spPr>
          <a:xfrm>
            <a:off x="457200" y="1905000"/>
            <a:ext cx="8229600" cy="1828800"/>
          </a:xfrm>
          <a:prstGeom prst="rect">
            <a:avLst/>
          </a:prstGeom>
          <a:noFill/>
          <a:ln>
            <a:solidFill>
              <a:srgbClr val="CE8E09"/>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Rectangle 12"/>
          <p:cNvSpPr/>
          <p:nvPr/>
        </p:nvSpPr>
        <p:spPr>
          <a:xfrm>
            <a:off x="533400" y="1981200"/>
            <a:ext cx="7543800" cy="1676400"/>
          </a:xfrm>
          <a:prstGeom prst="rect">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p:nvPr/>
        </p:nvSpPr>
        <p:spPr>
          <a:xfrm>
            <a:off x="8229600" y="1981200"/>
            <a:ext cx="380999" cy="1676400"/>
          </a:xfrm>
          <a:prstGeom prst="rect">
            <a:avLst/>
          </a:prstGeom>
          <a:solidFill>
            <a:schemeClr val="tx1">
              <a:lumMod val="75000"/>
              <a:lumOff val="2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TextBox 14"/>
          <p:cNvSpPr txBox="1"/>
          <p:nvPr/>
        </p:nvSpPr>
        <p:spPr>
          <a:xfrm>
            <a:off x="609600" y="2209800"/>
            <a:ext cx="7315200" cy="913070"/>
          </a:xfrm>
          <a:prstGeom prst="rect">
            <a:avLst/>
          </a:prstGeom>
          <a:noFill/>
        </p:spPr>
        <p:txBody>
          <a:bodyPr wrap="square" rtlCol="0">
            <a:spAutoFit/>
          </a:bodyPr>
          <a:lstStyle/>
          <a:p>
            <a:r>
              <a:rPr lang="de-DE" sz="4000" b="1" spc="300" baseline="30000" dirty="0">
                <a:solidFill>
                  <a:srgbClr val="0092D2"/>
                </a:solidFill>
                <a:latin typeface="Interstate - bold"/>
                <a:cs typeface="Interstate - bold"/>
              </a:rPr>
              <a:t>ADDING A GENDER LENS TO NONTRADITIONAL JOBS TRAINING</a:t>
            </a:r>
          </a:p>
        </p:txBody>
      </p:sp>
      <p:sp>
        <p:nvSpPr>
          <p:cNvPr id="16" name="TextBox 15"/>
          <p:cNvSpPr txBox="1"/>
          <p:nvPr/>
        </p:nvSpPr>
        <p:spPr>
          <a:xfrm>
            <a:off x="631372" y="3200400"/>
            <a:ext cx="7315200" cy="276999"/>
          </a:xfrm>
          <a:prstGeom prst="rect">
            <a:avLst/>
          </a:prstGeom>
          <a:noFill/>
        </p:spPr>
        <p:txBody>
          <a:bodyPr wrap="square" rtlCol="0">
            <a:spAutoFit/>
          </a:bodyPr>
          <a:lstStyle/>
          <a:p>
            <a:r>
              <a:rPr lang="en-US" spc="300" baseline="30000" dirty="0">
                <a:solidFill>
                  <a:schemeClr val="bg1"/>
                </a:solidFill>
                <a:latin typeface="Interstate-Light"/>
                <a:cs typeface="Interstate-Light"/>
              </a:rPr>
              <a:t>CREATED BY WIDER </a:t>
            </a:r>
            <a:r>
              <a:rPr lang="en-US" spc="300" baseline="30000" dirty="0" smtClean="0">
                <a:solidFill>
                  <a:schemeClr val="bg1"/>
                </a:solidFill>
                <a:latin typeface="Interstate-Light"/>
                <a:cs typeface="Interstate-Light"/>
              </a:rPr>
              <a:t>OPPORTUNITIES</a:t>
            </a:r>
            <a:endParaRPr lang="en-US" spc="300" baseline="30000" dirty="0">
              <a:solidFill>
                <a:schemeClr val="bg1"/>
              </a:solidFill>
              <a:latin typeface="Interstate-Light"/>
              <a:cs typeface="Interstate-Light"/>
            </a:endParaRPr>
          </a:p>
        </p:txBody>
      </p:sp>
      <p:sp>
        <p:nvSpPr>
          <p:cNvPr id="18" name="TextBox 17"/>
          <p:cNvSpPr txBox="1"/>
          <p:nvPr/>
        </p:nvSpPr>
        <p:spPr>
          <a:xfrm rot="5400000">
            <a:off x="7529899" y="2680902"/>
            <a:ext cx="1676401" cy="276999"/>
          </a:xfrm>
          <a:prstGeom prst="rect">
            <a:avLst/>
          </a:prstGeom>
          <a:noFill/>
        </p:spPr>
        <p:txBody>
          <a:bodyPr wrap="square" rtlCol="0" anchor="ctr" anchorCtr="0">
            <a:spAutoFit/>
          </a:bodyPr>
          <a:lstStyle/>
          <a:p>
            <a:pPr algn="ctr"/>
            <a:r>
              <a:rPr lang="en-US" baseline="30000" dirty="0" smtClean="0">
                <a:solidFill>
                  <a:schemeClr val="bg1"/>
                </a:solidFill>
                <a:latin typeface="Interstate-Light"/>
                <a:cs typeface="Interstate-Light"/>
              </a:rPr>
              <a:t>APRIL 2017</a:t>
            </a:r>
            <a:endParaRPr lang="en-US" baseline="30000" dirty="0">
              <a:solidFill>
                <a:schemeClr val="bg1"/>
              </a:solidFill>
              <a:latin typeface="Interstate-Light"/>
              <a:cs typeface="Interstate-Light"/>
            </a:endParaRPr>
          </a:p>
        </p:txBody>
      </p:sp>
      <p:sp>
        <p:nvSpPr>
          <p:cNvPr id="19" name="TextBox 18"/>
          <p:cNvSpPr txBox="1"/>
          <p:nvPr/>
        </p:nvSpPr>
        <p:spPr>
          <a:xfrm>
            <a:off x="609600" y="5334000"/>
            <a:ext cx="7848600" cy="2492990"/>
          </a:xfrm>
          <a:prstGeom prst="rect">
            <a:avLst/>
          </a:prstGeom>
          <a:noFill/>
        </p:spPr>
        <p:txBody>
          <a:bodyPr wrap="square" numCol="2" spcCol="360000" rtlCol="0">
            <a:spAutoFit/>
          </a:bodyPr>
          <a:lstStyle/>
          <a:p>
            <a:r>
              <a:rPr lang="en-US" sz="800" dirty="0">
                <a:latin typeface="Interstate-Light"/>
                <a:cs typeface="Interstate-Light"/>
              </a:rPr>
              <a:t>This tool is part of Adding a Gender Lens to Nontraditional Jobs Training, created by Wider Opportunities for Women for the GreenWays initiative and revised by JFF as part of the Delivering the TDL Workforce initiative. All tools are available online at: http://</a:t>
            </a:r>
            <a:r>
              <a:rPr lang="en-US" sz="800" dirty="0" err="1">
                <a:latin typeface="Interstate-Light"/>
                <a:cs typeface="Interstate-Light"/>
              </a:rPr>
              <a:t>www.jff.org</a:t>
            </a:r>
            <a:r>
              <a:rPr lang="en-US" sz="800" dirty="0">
                <a:latin typeface="Interstate-Light"/>
                <a:cs typeface="Interstate-Light"/>
              </a:rPr>
              <a:t>/</a:t>
            </a:r>
            <a:r>
              <a:rPr lang="en-US" sz="800" dirty="0" smtClean="0">
                <a:latin typeface="Interstate-Light"/>
                <a:cs typeface="Interstate-Light"/>
              </a:rPr>
              <a:t>newlensonjobs.</a:t>
            </a:r>
            <a:r>
              <a:rPr lang="en-US" sz="800" dirty="0">
                <a:latin typeface="Interstate-Light"/>
                <a:cs typeface="Interstate-Light"/>
              </a:rPr>
              <a:t/>
            </a:r>
            <a:br>
              <a:rPr lang="en-US" sz="800" dirty="0">
                <a:latin typeface="Interstate-Light"/>
                <a:cs typeface="Interstate-Light"/>
              </a:rPr>
            </a:br>
            <a:endParaRPr lang="en-US" sz="800" dirty="0">
              <a:latin typeface="Interstate-Light"/>
              <a:cs typeface="Interstate-Light"/>
            </a:endParaRPr>
          </a:p>
          <a:p>
            <a:endParaRPr lang="en-US" sz="800" dirty="0" smtClean="0">
              <a:latin typeface="Interstate-Light"/>
              <a:cs typeface="Interstate-Light"/>
            </a:endParaRPr>
          </a:p>
          <a:p>
            <a:endParaRPr lang="en-US" sz="800" dirty="0">
              <a:latin typeface="Interstate-Light"/>
              <a:cs typeface="Interstate-Light"/>
            </a:endParaRPr>
          </a:p>
          <a:p>
            <a:endParaRPr lang="en-US" sz="800" dirty="0" smtClean="0">
              <a:latin typeface="Interstate-Light"/>
              <a:cs typeface="Interstate-Light"/>
            </a:endParaRPr>
          </a:p>
          <a:p>
            <a:endParaRPr lang="en-US" sz="800" dirty="0">
              <a:latin typeface="Interstate-Light"/>
              <a:cs typeface="Interstate-Light"/>
            </a:endParaRPr>
          </a:p>
          <a:p>
            <a:endParaRPr lang="en-US" sz="800" dirty="0" smtClean="0">
              <a:latin typeface="Interstate-Light"/>
              <a:cs typeface="Interstate-Light"/>
            </a:endParaRPr>
          </a:p>
          <a:p>
            <a:endParaRPr lang="en-US" sz="800" dirty="0">
              <a:latin typeface="Interstate-Light"/>
              <a:cs typeface="Interstate-Light"/>
            </a:endParaRPr>
          </a:p>
          <a:p>
            <a:endParaRPr lang="en-US" sz="800" dirty="0" smtClean="0">
              <a:latin typeface="Interstate-Light"/>
              <a:cs typeface="Interstate-Light"/>
            </a:endParaRPr>
          </a:p>
          <a:p>
            <a:endParaRPr lang="en-US" sz="800" dirty="0">
              <a:latin typeface="Interstate-Light"/>
              <a:cs typeface="Interstate-Light"/>
            </a:endParaRPr>
          </a:p>
          <a:p>
            <a:endParaRPr lang="en-US" sz="800" dirty="0" smtClean="0">
              <a:latin typeface="Interstate-Light"/>
              <a:cs typeface="Interstate-Light"/>
            </a:endParaRPr>
          </a:p>
          <a:p>
            <a:endParaRPr lang="en-US" sz="800" dirty="0" smtClean="0">
              <a:latin typeface="Interstate-Light"/>
              <a:cs typeface="Interstate-Light"/>
            </a:endParaRPr>
          </a:p>
          <a:p>
            <a:endParaRPr lang="en-US" sz="800" dirty="0">
              <a:latin typeface="Interstate-Light"/>
              <a:cs typeface="Interstate-Light"/>
            </a:endParaRPr>
          </a:p>
          <a:p>
            <a:endParaRPr lang="en-US" sz="800" dirty="0" smtClean="0">
              <a:latin typeface="Interstate-Light"/>
              <a:cs typeface="Interstate-Light"/>
            </a:endParaRPr>
          </a:p>
          <a:p>
            <a:endParaRPr lang="en-US" sz="800" dirty="0">
              <a:latin typeface="Interstate-Light"/>
              <a:cs typeface="Interstate-Light"/>
            </a:endParaRPr>
          </a:p>
          <a:p>
            <a:endParaRPr lang="en-US" sz="800" dirty="0" smtClean="0">
              <a:latin typeface="Interstate-Light"/>
              <a:cs typeface="Interstate-Light"/>
            </a:endParaRPr>
          </a:p>
          <a:p>
            <a:r>
              <a:rPr lang="en-US" sz="800" dirty="0" smtClean="0">
                <a:latin typeface="Interstate-Light"/>
                <a:cs typeface="Interstate-Light"/>
              </a:rPr>
              <a:t>Supported </a:t>
            </a:r>
            <a:r>
              <a:rPr lang="en-US" sz="800" dirty="0">
                <a:latin typeface="Interstate-Light"/>
                <a:cs typeface="Interstate-Light"/>
              </a:rPr>
              <a:t>by the Walmart Foundation, Delivering the TDL Workforce expanded high-quality transportation, distribution, and logistics training programs in ten regions and promoted best practices in program design and delivery, employer engagement, and workforce partnership development. GreenWays was supported by grants from the U.S. Department of Labor through Pathways Out of Poverty and the Green Jobs Innovation Fund</a:t>
            </a:r>
            <a:r>
              <a:rPr lang="en-US" sz="800" dirty="0" smtClean="0">
                <a:latin typeface="Interstate-Light"/>
                <a:cs typeface="Interstate-Light"/>
              </a:rPr>
              <a:t>.</a:t>
            </a:r>
            <a:endParaRPr lang="en-US" sz="800" dirty="0">
              <a:latin typeface="Interstate-Light"/>
              <a:cs typeface="Interstate-Light"/>
            </a:endParaRPr>
          </a:p>
          <a:p>
            <a:endParaRPr lang="en-US" sz="800" dirty="0">
              <a:latin typeface="Interstate-Light"/>
              <a:cs typeface="Interstate-Light"/>
            </a:endParaRPr>
          </a:p>
          <a:p>
            <a:endParaRPr lang="en-US" sz="800" dirty="0">
              <a:latin typeface="Interstate-Light"/>
              <a:cs typeface="Interstate-Light"/>
            </a:endParaRPr>
          </a:p>
        </p:txBody>
      </p:sp>
      <p:pic>
        <p:nvPicPr>
          <p:cNvPr id="20" name="Picture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40316" y="985256"/>
            <a:ext cx="2263368" cy="635000"/>
          </a:xfrm>
          <a:prstGeom prst="rect">
            <a:avLst/>
          </a:prstGeom>
        </p:spPr>
      </p:pic>
    </p:spTree>
    <p:extLst>
      <p:ext uri="{BB962C8B-B14F-4D97-AF65-F5344CB8AC3E}">
        <p14:creationId xmlns:p14="http://schemas.microsoft.com/office/powerpoint/2010/main" val="24029232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1"/>
          </p:nvPr>
        </p:nvSpPr>
        <p:spPr>
          <a:xfrm>
            <a:off x="228600" y="1143000"/>
            <a:ext cx="8534400" cy="5486400"/>
          </a:xfrm>
        </p:spPr>
        <p:txBody>
          <a:bodyPr>
            <a:normAutofit fontScale="25000" lnSpcReduction="20000"/>
          </a:bodyPr>
          <a:lstStyle/>
          <a:p>
            <a:pPr marL="228600" lvl="1" indent="-228600">
              <a:lnSpc>
                <a:spcPct val="140000"/>
              </a:lnSpc>
              <a:spcBef>
                <a:spcPts val="300"/>
              </a:spcBef>
              <a:spcAft>
                <a:spcPts val="300"/>
              </a:spcAft>
              <a:buClr>
                <a:srgbClr val="E71F84"/>
              </a:buClr>
              <a:buFont typeface="Lucida Grande"/>
              <a:buChar char="&gt;"/>
            </a:pPr>
            <a:r>
              <a:rPr lang="en-US" sz="6400" dirty="0"/>
              <a:t>Check out you own experience and understanding of multiculturalism and diversity.</a:t>
            </a:r>
          </a:p>
          <a:p>
            <a:pPr marL="228600" lvl="1" indent="-228600">
              <a:lnSpc>
                <a:spcPct val="140000"/>
              </a:lnSpc>
              <a:spcBef>
                <a:spcPts val="300"/>
              </a:spcBef>
              <a:spcAft>
                <a:spcPts val="300"/>
              </a:spcAft>
              <a:buClr>
                <a:srgbClr val="E71F84"/>
              </a:buClr>
              <a:buFont typeface="Lucida Grande"/>
              <a:buChar char="&gt;"/>
            </a:pPr>
            <a:r>
              <a:rPr lang="en-US" sz="6400" dirty="0"/>
              <a:t>When did you first became aware of differences? What was your reaction? Were you the focus of attention or were others? How did that affect how you reacted to the situation?</a:t>
            </a:r>
          </a:p>
          <a:p>
            <a:pPr marL="228600" lvl="1" indent="-228600">
              <a:lnSpc>
                <a:spcPct val="140000"/>
              </a:lnSpc>
              <a:spcBef>
                <a:spcPts val="300"/>
              </a:spcBef>
              <a:spcAft>
                <a:spcPts val="300"/>
              </a:spcAft>
              <a:buClr>
                <a:srgbClr val="E71F84"/>
              </a:buClr>
              <a:buFont typeface="Lucida Grande"/>
              <a:buChar char="&gt;"/>
            </a:pPr>
            <a:r>
              <a:rPr lang="en-US" sz="6400" dirty="0"/>
              <a:t>What are the “messages” that you learned about various “minorities” or “majorities” when you were a child? At home? In school? Have your views changed considerably since then? Why or why not?</a:t>
            </a:r>
          </a:p>
          <a:p>
            <a:pPr marL="228600" lvl="1" indent="-228600">
              <a:lnSpc>
                <a:spcPct val="140000"/>
              </a:lnSpc>
              <a:spcBef>
                <a:spcPts val="300"/>
              </a:spcBef>
              <a:spcAft>
                <a:spcPts val="300"/>
              </a:spcAft>
              <a:buClr>
                <a:srgbClr val="E71F84"/>
              </a:buClr>
              <a:buFont typeface="Lucida Grande"/>
              <a:buChar char="&gt;"/>
            </a:pPr>
            <a:r>
              <a:rPr lang="en-US" sz="6400" dirty="0"/>
              <a:t>Recall an experience in which your own difference put you in an uncomfortable position vis-à-vis the people directly around you. What was that difference? How did it affect you?</a:t>
            </a:r>
          </a:p>
          <a:p>
            <a:pPr marL="228600" lvl="1" indent="-228600">
              <a:lnSpc>
                <a:spcPct val="140000"/>
              </a:lnSpc>
              <a:spcBef>
                <a:spcPts val="300"/>
              </a:spcBef>
              <a:spcAft>
                <a:spcPts val="300"/>
              </a:spcAft>
              <a:buClr>
                <a:srgbClr val="E71F84"/>
              </a:buClr>
              <a:buFont typeface="Lucida Grande"/>
              <a:buChar char="&gt;"/>
            </a:pPr>
            <a:r>
              <a:rPr lang="en-US" sz="6400" dirty="0"/>
              <a:t>Rate your level of comfort when you are the only: male, white person, straight person, young person, of another religion</a:t>
            </a:r>
          </a:p>
          <a:p>
            <a:pPr>
              <a:lnSpc>
                <a:spcPct val="140000"/>
              </a:lnSpc>
              <a:buNone/>
            </a:pPr>
            <a:endParaRPr lang="en-US" sz="1600" dirty="0"/>
          </a:p>
          <a:p>
            <a:pPr>
              <a:lnSpc>
                <a:spcPct val="140000"/>
              </a:lnSpc>
              <a:buNone/>
            </a:pPr>
            <a:r>
              <a:rPr lang="en-US" sz="4000" i="1" dirty="0"/>
              <a:t>	Adapted from: Teaching for inclusion (1998). Chapel Hill, NC: Center for Teaching and Learning, University of North Carolina at Chapel Hill.</a:t>
            </a:r>
          </a:p>
          <a:p>
            <a:endParaRPr lang="en-US" sz="2800" dirty="0"/>
          </a:p>
        </p:txBody>
      </p:sp>
      <p:sp>
        <p:nvSpPr>
          <p:cNvPr id="5" name="TextBox 4"/>
          <p:cNvSpPr txBox="1"/>
          <p:nvPr/>
        </p:nvSpPr>
        <p:spPr>
          <a:xfrm>
            <a:off x="457200" y="152401"/>
            <a:ext cx="9220200" cy="369332"/>
          </a:xfrm>
          <a:prstGeom prst="rect">
            <a:avLst/>
          </a:prstGeom>
          <a:noFill/>
        </p:spPr>
        <p:txBody>
          <a:bodyPr wrap="square" rtlCol="0">
            <a:spAutoFit/>
          </a:bodyPr>
          <a:lstStyle/>
          <a:p>
            <a:pPr>
              <a:spcBef>
                <a:spcPts val="600"/>
              </a:spcBef>
              <a:spcAft>
                <a:spcPts val="600"/>
              </a:spcAft>
            </a:pPr>
            <a:r>
              <a:rPr lang="en-US" b="1" dirty="0">
                <a:solidFill>
                  <a:srgbClr val="3D9D33"/>
                </a:solidFill>
                <a:latin typeface="Interstate-Bold"/>
                <a:cs typeface="Interstate-Bold"/>
              </a:rPr>
              <a:t>MULTICULTURAL DYNAMICS IN THE CLASSROOM</a:t>
            </a:r>
          </a:p>
        </p:txBody>
      </p:sp>
    </p:spTree>
    <p:extLst>
      <p:ext uri="{BB962C8B-B14F-4D97-AF65-F5344CB8AC3E}">
        <p14:creationId xmlns:p14="http://schemas.microsoft.com/office/powerpoint/2010/main" val="2008519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sz="quarter" idx="1"/>
            <p:extLst>
              <p:ext uri="{D42A27DB-BD31-4B8C-83A1-F6EECF244321}">
                <p14:modId xmlns:p14="http://schemas.microsoft.com/office/powerpoint/2010/main" val="3523178000"/>
              </p:ext>
            </p:extLst>
          </p:nvPr>
        </p:nvGraphicFramePr>
        <p:xfrm>
          <a:off x="609600" y="1589088"/>
          <a:ext cx="38862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2" name="Content Placeholder 11"/>
          <p:cNvGraphicFramePr>
            <a:graphicFrameLocks noGrp="1"/>
          </p:cNvGraphicFramePr>
          <p:nvPr>
            <p:ph sz="quarter" idx="2"/>
            <p:extLst>
              <p:ext uri="{D42A27DB-BD31-4B8C-83A1-F6EECF244321}">
                <p14:modId xmlns:p14="http://schemas.microsoft.com/office/powerpoint/2010/main" val="2740948778"/>
              </p:ext>
            </p:extLst>
          </p:nvPr>
        </p:nvGraphicFramePr>
        <p:xfrm>
          <a:off x="4845050" y="1589088"/>
          <a:ext cx="3886200" cy="4572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5" name="TextBox 4"/>
          <p:cNvSpPr txBox="1"/>
          <p:nvPr/>
        </p:nvSpPr>
        <p:spPr>
          <a:xfrm>
            <a:off x="457200" y="152401"/>
            <a:ext cx="9220200" cy="369332"/>
          </a:xfrm>
          <a:prstGeom prst="rect">
            <a:avLst/>
          </a:prstGeom>
          <a:noFill/>
        </p:spPr>
        <p:txBody>
          <a:bodyPr wrap="square" rtlCol="0">
            <a:spAutoFit/>
          </a:bodyPr>
          <a:lstStyle/>
          <a:p>
            <a:pPr>
              <a:spcBef>
                <a:spcPts val="600"/>
              </a:spcBef>
              <a:spcAft>
                <a:spcPts val="600"/>
              </a:spcAft>
            </a:pPr>
            <a:r>
              <a:rPr lang="en-US" b="1" dirty="0">
                <a:solidFill>
                  <a:srgbClr val="3D9D33"/>
                </a:solidFill>
                <a:latin typeface="Interstate-Bold"/>
                <a:cs typeface="Interstate-Bold"/>
              </a:rPr>
              <a:t>IMAGES AND WORDS ARE POWERFUL</a:t>
            </a:r>
          </a:p>
        </p:txBody>
      </p:sp>
    </p:spTree>
    <p:extLst>
      <p:ext uri="{BB962C8B-B14F-4D97-AF65-F5344CB8AC3E}">
        <p14:creationId xmlns:p14="http://schemas.microsoft.com/office/powerpoint/2010/main" val="3142245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3"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2" grpId="0">
        <p:bldAsOne/>
      </p:bldGraphic>
      <p:bldGraphic spid="12" grpId="1">
        <p:bldAsOne/>
      </p:bldGraphic>
      <p:bldGraphic spid="12" grpId="2">
        <p:bldAsOne/>
      </p:bldGraphic>
      <p:bldGraphic spid="12" grpId="3">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sz="quarter" idx="1"/>
            <p:extLst>
              <p:ext uri="{D42A27DB-BD31-4B8C-83A1-F6EECF244321}">
                <p14:modId xmlns:p14="http://schemas.microsoft.com/office/powerpoint/2010/main" val="603757948"/>
              </p:ext>
            </p:extLst>
          </p:nvPr>
        </p:nvGraphicFramePr>
        <p:xfrm>
          <a:off x="609600" y="1589567"/>
          <a:ext cx="38862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Content Placeholder 6"/>
          <p:cNvGraphicFramePr>
            <a:graphicFrameLocks noGrp="1"/>
          </p:cNvGraphicFramePr>
          <p:nvPr>
            <p:ph sz="quarter" idx="2"/>
            <p:extLst>
              <p:ext uri="{D42A27DB-BD31-4B8C-83A1-F6EECF244321}">
                <p14:modId xmlns:p14="http://schemas.microsoft.com/office/powerpoint/2010/main" val="3953165666"/>
              </p:ext>
            </p:extLst>
          </p:nvPr>
        </p:nvGraphicFramePr>
        <p:xfrm>
          <a:off x="4845050" y="1589088"/>
          <a:ext cx="3886200" cy="481171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6" name="TextBox 5"/>
          <p:cNvSpPr txBox="1"/>
          <p:nvPr/>
        </p:nvSpPr>
        <p:spPr>
          <a:xfrm>
            <a:off x="457200" y="152401"/>
            <a:ext cx="9220200" cy="369332"/>
          </a:xfrm>
          <a:prstGeom prst="rect">
            <a:avLst/>
          </a:prstGeom>
          <a:noFill/>
        </p:spPr>
        <p:txBody>
          <a:bodyPr wrap="square" rtlCol="0">
            <a:spAutoFit/>
          </a:bodyPr>
          <a:lstStyle/>
          <a:p>
            <a:pPr>
              <a:spcBef>
                <a:spcPts val="600"/>
              </a:spcBef>
              <a:spcAft>
                <a:spcPts val="600"/>
              </a:spcAft>
            </a:pPr>
            <a:r>
              <a:rPr lang="en-US" b="1" dirty="0">
                <a:solidFill>
                  <a:srgbClr val="3D9D33"/>
                </a:solidFill>
                <a:latin typeface="Interstate-Bold"/>
                <a:cs typeface="Interstate-Bold"/>
              </a:rPr>
              <a:t>IMAGES AND WORDS ARE POWERFUL</a:t>
            </a:r>
          </a:p>
        </p:txBody>
      </p:sp>
    </p:spTree>
    <p:extLst>
      <p:ext uri="{BB962C8B-B14F-4D97-AF65-F5344CB8AC3E}">
        <p14:creationId xmlns:p14="http://schemas.microsoft.com/office/powerpoint/2010/main" val="18350246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609600" y="1828800"/>
            <a:ext cx="3276600" cy="2554545"/>
          </a:xfrm>
          <a:prstGeom prst="rect">
            <a:avLst/>
          </a:prstGeom>
          <a:noFill/>
        </p:spPr>
        <p:txBody>
          <a:bodyPr wrap="square" rtlCol="0">
            <a:spAutoFit/>
          </a:bodyPr>
          <a:lstStyle/>
          <a:p>
            <a:r>
              <a:rPr lang="en-US" sz="1000" dirty="0">
                <a:latin typeface="Interstate-Light" charset="0"/>
                <a:ea typeface="Interstate-Light" charset="0"/>
                <a:cs typeface="Interstate-Light" charset="0"/>
              </a:rPr>
              <a:t>This tool is part of </a:t>
            </a:r>
            <a:r>
              <a:rPr lang="en-US" sz="1000" b="1" dirty="0">
                <a:latin typeface="Interstate-Light" charset="0"/>
                <a:ea typeface="Interstate-Light" charset="0"/>
                <a:cs typeface="Interstate-Light" charset="0"/>
              </a:rPr>
              <a:t>Adding a Gender Lens to Nontraditional Jobs Training</a:t>
            </a:r>
            <a:r>
              <a:rPr lang="en-US" sz="1000" dirty="0">
                <a:latin typeface="Interstate-Light" charset="0"/>
                <a:ea typeface="Interstate-Light" charset="0"/>
                <a:cs typeface="Interstate-Light" charset="0"/>
              </a:rPr>
              <a:t>, </a:t>
            </a:r>
            <a:r>
              <a:rPr lang="en-US" sz="1000" dirty="0" smtClean="0">
                <a:latin typeface="Interstate-Light" charset="0"/>
                <a:ea typeface="Interstate-Light" charset="0"/>
                <a:cs typeface="Interstate-Light" charset="0"/>
              </a:rPr>
              <a:t>created by </a:t>
            </a:r>
            <a:r>
              <a:rPr lang="en-US" sz="1000" dirty="0">
                <a:latin typeface="Interstate-Light" charset="0"/>
                <a:ea typeface="Interstate-Light" charset="0"/>
                <a:cs typeface="Interstate-Light" charset="0"/>
              </a:rPr>
              <a:t>Wider Opportunities for Women for the </a:t>
            </a:r>
            <a:r>
              <a:rPr lang="en-US" sz="1000" dirty="0" err="1">
                <a:latin typeface="Interstate-Light" charset="0"/>
                <a:ea typeface="Interstate-Light" charset="0"/>
                <a:cs typeface="Interstate-Light" charset="0"/>
              </a:rPr>
              <a:t>GreenWays</a:t>
            </a:r>
            <a:r>
              <a:rPr lang="en-US" sz="1000" dirty="0">
                <a:latin typeface="Interstate-Light" charset="0"/>
                <a:ea typeface="Interstate-Light" charset="0"/>
                <a:cs typeface="Interstate-Light" charset="0"/>
              </a:rPr>
              <a:t> initiative and revised </a:t>
            </a:r>
            <a:r>
              <a:rPr lang="en-US" sz="1000" dirty="0" smtClean="0">
                <a:latin typeface="Interstate-Light" charset="0"/>
                <a:ea typeface="Interstate-Light" charset="0"/>
                <a:cs typeface="Interstate-Light" charset="0"/>
              </a:rPr>
              <a:t>by JFF </a:t>
            </a:r>
            <a:r>
              <a:rPr lang="en-US" sz="1000" dirty="0">
                <a:latin typeface="Interstate-Light" charset="0"/>
                <a:ea typeface="Interstate-Light" charset="0"/>
                <a:cs typeface="Interstate-Light" charset="0"/>
              </a:rPr>
              <a:t>as part of the Delivering the TDL Workforce initiative. All tools are </a:t>
            </a:r>
            <a:r>
              <a:rPr lang="en-US" sz="1000" dirty="0" smtClean="0">
                <a:latin typeface="Interstate-Light" charset="0"/>
                <a:ea typeface="Interstate-Light" charset="0"/>
                <a:cs typeface="Interstate-Light" charset="0"/>
              </a:rPr>
              <a:t>available online </a:t>
            </a:r>
            <a:r>
              <a:rPr lang="en-US" sz="1000" dirty="0">
                <a:latin typeface="Interstate-Light" charset="0"/>
                <a:ea typeface="Interstate-Light" charset="0"/>
                <a:cs typeface="Interstate-Light" charset="0"/>
              </a:rPr>
              <a:t>at: </a:t>
            </a:r>
            <a:r>
              <a:rPr lang="en-US" sz="1000" dirty="0">
                <a:latin typeface="Interstate-Light" charset="0"/>
                <a:ea typeface="Interstate-Light" charset="0"/>
                <a:cs typeface="Interstate-Light" charset="0"/>
                <a:hlinkClick r:id="rId3"/>
              </a:rPr>
              <a:t>http://www.jff.org/newlensonjobs</a:t>
            </a:r>
            <a:r>
              <a:rPr lang="en-US" sz="1000" dirty="0" smtClean="0">
                <a:latin typeface="Interstate-Light" charset="0"/>
                <a:ea typeface="Interstate-Light" charset="0"/>
                <a:cs typeface="Interstate-Light" charset="0"/>
              </a:rPr>
              <a:t>.  </a:t>
            </a:r>
          </a:p>
          <a:p>
            <a:endParaRPr lang="en-US" sz="1000" dirty="0">
              <a:latin typeface="Interstate-Light" charset="0"/>
              <a:ea typeface="Interstate-Light" charset="0"/>
              <a:cs typeface="Interstate-Light" charset="0"/>
            </a:endParaRPr>
          </a:p>
          <a:p>
            <a:r>
              <a:rPr lang="en-US" sz="1000" dirty="0" smtClean="0">
                <a:latin typeface="Interstate-Light" charset="0"/>
                <a:ea typeface="Interstate-Light" charset="0"/>
                <a:cs typeface="Interstate-Light" charset="0"/>
              </a:rPr>
              <a:t>Supported </a:t>
            </a:r>
            <a:r>
              <a:rPr lang="en-US" sz="1000" dirty="0">
                <a:latin typeface="Interstate-Light" charset="0"/>
                <a:ea typeface="Interstate-Light" charset="0"/>
                <a:cs typeface="Interstate-Light" charset="0"/>
              </a:rPr>
              <a:t>by the Walmart Foundation, Delivering the TDL Workforce </a:t>
            </a:r>
            <a:r>
              <a:rPr lang="en-US" sz="1000" dirty="0" smtClean="0">
                <a:latin typeface="Interstate-Light" charset="0"/>
                <a:ea typeface="Interstate-Light" charset="0"/>
                <a:cs typeface="Interstate-Light" charset="0"/>
              </a:rPr>
              <a:t>expanded high-quality </a:t>
            </a:r>
            <a:r>
              <a:rPr lang="en-US" sz="1000" dirty="0">
                <a:latin typeface="Interstate-Light" charset="0"/>
                <a:ea typeface="Interstate-Light" charset="0"/>
                <a:cs typeface="Interstate-Light" charset="0"/>
              </a:rPr>
              <a:t>transportation, distribution, and logistics training programs in </a:t>
            </a:r>
            <a:r>
              <a:rPr lang="en-US" sz="1000" dirty="0" smtClean="0">
                <a:latin typeface="Interstate-Light" charset="0"/>
                <a:ea typeface="Interstate-Light" charset="0"/>
                <a:cs typeface="Interstate-Light" charset="0"/>
              </a:rPr>
              <a:t>ten regions </a:t>
            </a:r>
            <a:r>
              <a:rPr lang="en-US" sz="1000" dirty="0">
                <a:latin typeface="Interstate-Light" charset="0"/>
                <a:ea typeface="Interstate-Light" charset="0"/>
                <a:cs typeface="Interstate-Light" charset="0"/>
              </a:rPr>
              <a:t>and promoted best practices in program design and delivery, </a:t>
            </a:r>
            <a:r>
              <a:rPr lang="en-US" sz="1000" dirty="0" smtClean="0">
                <a:latin typeface="Interstate-Light" charset="0"/>
                <a:ea typeface="Interstate-Light" charset="0"/>
                <a:cs typeface="Interstate-Light" charset="0"/>
              </a:rPr>
              <a:t>employer engagement</a:t>
            </a:r>
            <a:r>
              <a:rPr lang="en-US" sz="1000" dirty="0">
                <a:latin typeface="Interstate-Light" charset="0"/>
                <a:ea typeface="Interstate-Light" charset="0"/>
                <a:cs typeface="Interstate-Light" charset="0"/>
              </a:rPr>
              <a:t>, and workforce partnership development. </a:t>
            </a:r>
            <a:r>
              <a:rPr lang="en-US" sz="1000" dirty="0" err="1">
                <a:latin typeface="Interstate-Light" charset="0"/>
                <a:ea typeface="Interstate-Light" charset="0"/>
                <a:cs typeface="Interstate-Light" charset="0"/>
              </a:rPr>
              <a:t>GreenWays</a:t>
            </a:r>
            <a:r>
              <a:rPr lang="en-US" sz="1000" dirty="0">
                <a:latin typeface="Interstate-Light" charset="0"/>
                <a:ea typeface="Interstate-Light" charset="0"/>
                <a:cs typeface="Interstate-Light" charset="0"/>
              </a:rPr>
              <a:t> was </a:t>
            </a:r>
            <a:r>
              <a:rPr lang="en-US" sz="1000" dirty="0" smtClean="0">
                <a:latin typeface="Interstate-Light" charset="0"/>
                <a:ea typeface="Interstate-Light" charset="0"/>
                <a:cs typeface="Interstate-Light" charset="0"/>
              </a:rPr>
              <a:t>supported by </a:t>
            </a:r>
            <a:r>
              <a:rPr lang="en-US" sz="1000" dirty="0">
                <a:latin typeface="Interstate-Light" charset="0"/>
                <a:ea typeface="Interstate-Light" charset="0"/>
                <a:cs typeface="Interstate-Light" charset="0"/>
              </a:rPr>
              <a:t>grants from the U.S. Department of Labor through Pathways Out of </a:t>
            </a:r>
            <a:r>
              <a:rPr lang="en-US" sz="1000" dirty="0" smtClean="0">
                <a:latin typeface="Interstate-Light" charset="0"/>
                <a:ea typeface="Interstate-Light" charset="0"/>
                <a:cs typeface="Interstate-Light" charset="0"/>
              </a:rPr>
              <a:t>Poverty and </a:t>
            </a:r>
            <a:r>
              <a:rPr lang="en-US" sz="1000" dirty="0">
                <a:latin typeface="Interstate-Light" charset="0"/>
                <a:ea typeface="Interstate-Light" charset="0"/>
                <a:cs typeface="Interstate-Light" charset="0"/>
              </a:rPr>
              <a:t>the Green Jobs Innovation Fund</a:t>
            </a:r>
            <a:r>
              <a:rPr lang="en-US" sz="1000" dirty="0" smtClean="0">
                <a:latin typeface="Interstate-Light" charset="0"/>
                <a:ea typeface="Interstate-Light" charset="0"/>
                <a:cs typeface="Interstate-Light" charset="0"/>
              </a:rPr>
              <a:t>.</a:t>
            </a:r>
            <a:endParaRPr lang="en-US" sz="1000" b="1" dirty="0">
              <a:latin typeface="Interstate-Bold" charset="0"/>
              <a:ea typeface="Interstate-Bold" charset="0"/>
              <a:cs typeface="Interstate-Bold" charset="0"/>
            </a:endParaRPr>
          </a:p>
        </p:txBody>
      </p:sp>
      <p:sp>
        <p:nvSpPr>
          <p:cNvPr id="20" name="TextBox 19"/>
          <p:cNvSpPr txBox="1"/>
          <p:nvPr/>
        </p:nvSpPr>
        <p:spPr>
          <a:xfrm>
            <a:off x="4667491" y="1828800"/>
            <a:ext cx="3200400" cy="1913344"/>
          </a:xfrm>
          <a:prstGeom prst="rect">
            <a:avLst/>
          </a:prstGeom>
          <a:noFill/>
        </p:spPr>
        <p:txBody>
          <a:bodyPr wrap="square" rtlCol="0">
            <a:spAutoFit/>
          </a:bodyPr>
          <a:lstStyle/>
          <a:p>
            <a:r>
              <a:rPr lang="en-US" sz="1000" dirty="0">
                <a:latin typeface="Interstate-Light" charset="0"/>
                <a:ea typeface="Interstate-Light" charset="0"/>
                <a:cs typeface="Interstate-Light" charset="0"/>
              </a:rPr>
              <a:t>Jobs for the Future (JFF) is a national nonprofit that builds educational and economic opportunity for underserved populations in the United States. JFF develops innovative programs and public policies that increase college readiness and career success and build a more highly skilled, competitive workforce. With over 30 years of experience, JFF is a recognized national leader in bridging education and work to increase economic mobility and strengthen our </a:t>
            </a:r>
            <a:r>
              <a:rPr lang="en-US" sz="1000" dirty="0" smtClean="0">
                <a:latin typeface="Interstate-Light" charset="0"/>
                <a:ea typeface="Interstate-Light" charset="0"/>
                <a:cs typeface="Interstate-Light" charset="0"/>
              </a:rPr>
              <a:t>economy.</a:t>
            </a:r>
            <a:endParaRPr lang="en-US" sz="1000" dirty="0">
              <a:latin typeface="Interstate-Light" charset="0"/>
              <a:ea typeface="Interstate-Light" charset="0"/>
              <a:cs typeface="Interstate-Light" charset="0"/>
            </a:endParaRPr>
          </a:p>
          <a:p>
            <a:pPr>
              <a:spcBef>
                <a:spcPts val="1000"/>
              </a:spcBef>
            </a:pPr>
            <a:r>
              <a:rPr lang="en-US" sz="1000" b="1" dirty="0" smtClean="0">
                <a:latin typeface="Interstate-Bold" charset="0"/>
                <a:ea typeface="Interstate-Bold" charset="0"/>
                <a:cs typeface="Interstate-Bold" charset="0"/>
              </a:rPr>
              <a:t>WWW.JFF.ORG</a:t>
            </a:r>
            <a:endParaRPr lang="en-US" sz="1000" b="1" dirty="0">
              <a:latin typeface="Interstate-Bold" charset="0"/>
              <a:ea typeface="Interstate-Bold" charset="0"/>
              <a:cs typeface="Interstate-Bold" charset="0"/>
            </a:endParaRPr>
          </a:p>
        </p:txBody>
      </p:sp>
      <p:pic>
        <p:nvPicPr>
          <p:cNvPr id="21" name="Picture 20"/>
          <p:cNvPicPr>
            <a:picLocks noChangeAspect="1"/>
          </p:cNvPicPr>
          <p:nvPr/>
        </p:nvPicPr>
        <p:blipFill>
          <a:blip r:embed="rId4" cstate="hqprint">
            <a:extLst>
              <a:ext uri="{28A0092B-C50C-407E-A947-70E740481C1C}">
                <a14:useLocalDpi xmlns:a14="http://schemas.microsoft.com/office/drawing/2010/main"/>
              </a:ext>
            </a:extLst>
          </a:blip>
          <a:stretch>
            <a:fillRect/>
          </a:stretch>
        </p:blipFill>
        <p:spPr>
          <a:xfrm>
            <a:off x="4743691" y="1220103"/>
            <a:ext cx="1905000" cy="533400"/>
          </a:xfrm>
          <a:prstGeom prst="rect">
            <a:avLst/>
          </a:prstGeom>
        </p:spPr>
      </p:pic>
    </p:spTree>
    <p:extLst>
      <p:ext uri="{BB962C8B-B14F-4D97-AF65-F5344CB8AC3E}">
        <p14:creationId xmlns:p14="http://schemas.microsoft.com/office/powerpoint/2010/main" val="13085563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a:solidFill>
                  <a:srgbClr val="FF0066"/>
                </a:solidFill>
              </a:rPr>
              <a:t/>
            </a:r>
            <a:br>
              <a:rPr lang="en-US" sz="3600" b="1" dirty="0">
                <a:solidFill>
                  <a:srgbClr val="FF0066"/>
                </a:solidFill>
              </a:rPr>
            </a:br>
            <a:endParaRPr lang="en-US" sz="2700" b="1" dirty="0">
              <a:solidFill>
                <a:srgbClr val="FF0066"/>
              </a:solidFill>
            </a:endParaRPr>
          </a:p>
        </p:txBody>
      </p:sp>
      <p:sp>
        <p:nvSpPr>
          <p:cNvPr id="6" name="Text Placeholder 5"/>
          <p:cNvSpPr>
            <a:spLocks noGrp="1"/>
          </p:cNvSpPr>
          <p:nvPr>
            <p:ph type="body" idx="2"/>
          </p:nvPr>
        </p:nvSpPr>
        <p:spPr>
          <a:xfrm>
            <a:off x="533400" y="990600"/>
            <a:ext cx="8153400" cy="2057400"/>
          </a:xfrm>
        </p:spPr>
        <p:txBody>
          <a:bodyPr numCol="2">
            <a:normAutofit lnSpcReduction="10000"/>
          </a:bodyPr>
          <a:lstStyle/>
          <a:p>
            <a:pPr marL="228600" lvl="1" indent="-228600">
              <a:lnSpc>
                <a:spcPct val="140000"/>
              </a:lnSpc>
              <a:spcBef>
                <a:spcPts val="300"/>
              </a:spcBef>
              <a:spcAft>
                <a:spcPts val="300"/>
              </a:spcAft>
              <a:buClr>
                <a:srgbClr val="E71F84"/>
              </a:buClr>
              <a:buFont typeface="Lucida Grande"/>
              <a:buChar char="&gt;"/>
            </a:pPr>
            <a:r>
              <a:rPr lang="en-US" sz="1600" dirty="0">
                <a:solidFill>
                  <a:schemeClr val="tx1"/>
                </a:solidFill>
                <a:latin typeface="Interstate-Light"/>
                <a:cs typeface="Interstate-Light"/>
              </a:rPr>
              <a:t>Benefits of Diversity in Workforce</a:t>
            </a:r>
          </a:p>
          <a:p>
            <a:pPr marL="228600" lvl="1" indent="-228600">
              <a:lnSpc>
                <a:spcPct val="140000"/>
              </a:lnSpc>
              <a:spcBef>
                <a:spcPts val="300"/>
              </a:spcBef>
              <a:spcAft>
                <a:spcPts val="300"/>
              </a:spcAft>
              <a:buClr>
                <a:srgbClr val="E71F84"/>
              </a:buClr>
              <a:buFont typeface="Lucida Grande"/>
              <a:buChar char="&gt;"/>
            </a:pPr>
            <a:r>
              <a:rPr lang="en-US" sz="1600" dirty="0">
                <a:solidFill>
                  <a:schemeClr val="tx1"/>
                </a:solidFill>
                <a:latin typeface="Interstate-Light"/>
                <a:cs typeface="Interstate-Light"/>
              </a:rPr>
              <a:t>Expanded Pool of Candidates</a:t>
            </a:r>
          </a:p>
          <a:p>
            <a:pPr marL="228600" lvl="1" indent="-228600">
              <a:lnSpc>
                <a:spcPct val="140000"/>
              </a:lnSpc>
              <a:spcBef>
                <a:spcPts val="300"/>
              </a:spcBef>
              <a:spcAft>
                <a:spcPts val="300"/>
              </a:spcAft>
              <a:buClr>
                <a:srgbClr val="E71F84"/>
              </a:buClr>
              <a:buFont typeface="Lucida Grande"/>
              <a:buChar char="&gt;"/>
            </a:pPr>
            <a:r>
              <a:rPr lang="en-US" sz="1600" dirty="0">
                <a:solidFill>
                  <a:schemeClr val="tx1"/>
                </a:solidFill>
                <a:latin typeface="Interstate-Light"/>
                <a:cs typeface="Interstate-Light"/>
              </a:rPr>
              <a:t>Increased Market Share</a:t>
            </a:r>
          </a:p>
          <a:p>
            <a:pPr marL="228600" lvl="1" indent="-228600">
              <a:lnSpc>
                <a:spcPct val="140000"/>
              </a:lnSpc>
              <a:spcBef>
                <a:spcPts val="300"/>
              </a:spcBef>
              <a:spcAft>
                <a:spcPts val="300"/>
              </a:spcAft>
              <a:buClr>
                <a:srgbClr val="E71F84"/>
              </a:buClr>
              <a:buFont typeface="Lucida Grande"/>
              <a:buChar char="&gt;"/>
            </a:pPr>
            <a:r>
              <a:rPr lang="en-US" sz="1600" dirty="0">
                <a:solidFill>
                  <a:schemeClr val="tx1"/>
                </a:solidFill>
                <a:latin typeface="Interstate-Light"/>
                <a:cs typeface="Interstate-Light"/>
              </a:rPr>
              <a:t>Public Image</a:t>
            </a:r>
          </a:p>
          <a:p>
            <a:pPr marL="228600" lvl="1" indent="-228600">
              <a:lnSpc>
                <a:spcPct val="140000"/>
              </a:lnSpc>
              <a:spcBef>
                <a:spcPts val="300"/>
              </a:spcBef>
              <a:spcAft>
                <a:spcPts val="300"/>
              </a:spcAft>
              <a:buClr>
                <a:srgbClr val="E71F84"/>
              </a:buClr>
              <a:buFont typeface="Lucida Grande"/>
              <a:buChar char="&gt;"/>
            </a:pPr>
            <a:r>
              <a:rPr lang="en-US" sz="1600" dirty="0">
                <a:solidFill>
                  <a:schemeClr val="tx1"/>
                </a:solidFill>
                <a:latin typeface="Interstate-Light"/>
                <a:cs typeface="Interstate-Light"/>
              </a:rPr>
              <a:t>Social Justice</a:t>
            </a:r>
          </a:p>
          <a:p>
            <a:pPr marL="228600" lvl="1" indent="-228600">
              <a:lnSpc>
                <a:spcPct val="140000"/>
              </a:lnSpc>
              <a:spcBef>
                <a:spcPts val="300"/>
              </a:spcBef>
              <a:spcAft>
                <a:spcPts val="300"/>
              </a:spcAft>
              <a:buClr>
                <a:srgbClr val="E71F84"/>
              </a:buClr>
              <a:buFont typeface="Lucida Grande"/>
              <a:buChar char="&gt;"/>
            </a:pPr>
            <a:r>
              <a:rPr lang="en-US" sz="1600" dirty="0">
                <a:solidFill>
                  <a:schemeClr val="tx1"/>
                </a:solidFill>
                <a:latin typeface="Interstate-Light"/>
                <a:cs typeface="Interstate-Light"/>
              </a:rPr>
              <a:t>Equal Employment Opportunity and Affirmative Action Regulations</a:t>
            </a:r>
          </a:p>
          <a:p>
            <a:pPr marL="228600" lvl="1" indent="-228600">
              <a:lnSpc>
                <a:spcPct val="140000"/>
              </a:lnSpc>
              <a:spcBef>
                <a:spcPts val="300"/>
              </a:spcBef>
              <a:spcAft>
                <a:spcPts val="300"/>
              </a:spcAft>
              <a:buClr>
                <a:srgbClr val="E71F84"/>
              </a:buClr>
              <a:buFont typeface="Lucida Grande"/>
              <a:buChar char="&gt;"/>
            </a:pPr>
            <a:r>
              <a:rPr lang="en-US" sz="1600" dirty="0">
                <a:solidFill>
                  <a:schemeClr val="tx1"/>
                </a:solidFill>
                <a:latin typeface="Interstate-Light"/>
                <a:cs typeface="Interstate-Light"/>
              </a:rPr>
              <a:t>Community Benefit Agreements/Project Labor Agreements</a:t>
            </a:r>
          </a:p>
        </p:txBody>
      </p:sp>
      <p:pic>
        <p:nvPicPr>
          <p:cNvPr id="8" name="Picture 2"/>
          <p:cNvPicPr>
            <a:picLocks noGrp="1" noChangeAspect="1" noChangeArrowheads="1"/>
          </p:cNvPicPr>
          <p:nvPr>
            <p:ph sz="quarter" idx="4294967295"/>
          </p:nvPr>
        </p:nvPicPr>
        <p:blipFill>
          <a:blip r:embed="rId3" cstate="print">
            <a:extLst>
              <a:ext uri="{28A0092B-C50C-407E-A947-70E740481C1C}">
                <a14:useLocalDpi xmlns:a14="http://schemas.microsoft.com/office/drawing/2010/main" val="0"/>
              </a:ext>
            </a:extLst>
          </a:blip>
          <a:stretch>
            <a:fillRect/>
          </a:stretch>
        </p:blipFill>
        <p:spPr bwMode="auto">
          <a:xfrm>
            <a:off x="2117944" y="3352800"/>
            <a:ext cx="4831912" cy="3221274"/>
          </a:xfrm>
          <a:prstGeom prst="rect">
            <a:avLst/>
          </a:prstGeom>
          <a:noFill/>
          <a:ln w="9525">
            <a:noFill/>
            <a:miter lim="800000"/>
            <a:headEnd/>
            <a:tailEnd/>
          </a:ln>
        </p:spPr>
      </p:pic>
      <p:sp>
        <p:nvSpPr>
          <p:cNvPr id="7" name="TextBox 6"/>
          <p:cNvSpPr txBox="1"/>
          <p:nvPr/>
        </p:nvSpPr>
        <p:spPr>
          <a:xfrm>
            <a:off x="457200" y="152401"/>
            <a:ext cx="8534400" cy="369332"/>
          </a:xfrm>
          <a:prstGeom prst="rect">
            <a:avLst/>
          </a:prstGeom>
          <a:noFill/>
        </p:spPr>
        <p:txBody>
          <a:bodyPr wrap="square" rtlCol="0">
            <a:spAutoFit/>
          </a:bodyPr>
          <a:lstStyle/>
          <a:p>
            <a:pPr>
              <a:spcBef>
                <a:spcPts val="600"/>
              </a:spcBef>
              <a:spcAft>
                <a:spcPts val="600"/>
              </a:spcAft>
            </a:pPr>
            <a:r>
              <a:rPr lang="en-US" b="1" dirty="0">
                <a:solidFill>
                  <a:srgbClr val="3D9D33"/>
                </a:solidFill>
                <a:latin typeface="Interstate-Bold"/>
                <a:cs typeface="Interstate-Bold"/>
              </a:rPr>
              <a:t>BENEFITS OF WOMEN’S PARTICIPATION IN NONTRADITIONAL INDUSTRIES</a:t>
            </a:r>
          </a:p>
        </p:txBody>
      </p:sp>
    </p:spTree>
    <p:extLst>
      <p:ext uri="{BB962C8B-B14F-4D97-AF65-F5344CB8AC3E}">
        <p14:creationId xmlns:p14="http://schemas.microsoft.com/office/powerpoint/2010/main" val="37631872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idx="2"/>
          </p:nvPr>
        </p:nvSpPr>
        <p:spPr>
          <a:xfrm>
            <a:off x="381000" y="990600"/>
            <a:ext cx="1600200" cy="4572000"/>
          </a:xfrm>
        </p:spPr>
        <p:txBody>
          <a:bodyPr>
            <a:normAutofit/>
          </a:bodyPr>
          <a:lstStyle/>
          <a:p>
            <a:r>
              <a:rPr lang="en-US" sz="1600" dirty="0">
                <a:latin typeface="Interstate-Light"/>
                <a:cs typeface="Interstate-Light"/>
              </a:rPr>
              <a:t>Gender Equity Quiz:</a:t>
            </a:r>
          </a:p>
          <a:p>
            <a:r>
              <a:rPr lang="en-US" sz="1600" dirty="0">
                <a:solidFill>
                  <a:schemeClr val="bg1"/>
                </a:solidFill>
                <a:latin typeface="Interstate-Light"/>
                <a:cs typeface="Interstate-Light"/>
              </a:rPr>
              <a:t>Test your knowledge!</a:t>
            </a:r>
          </a:p>
        </p:txBody>
      </p:sp>
      <p:sp>
        <p:nvSpPr>
          <p:cNvPr id="6" name="Content Placeholder 5"/>
          <p:cNvSpPr>
            <a:spLocks noGrp="1"/>
          </p:cNvSpPr>
          <p:nvPr>
            <p:ph sz="quarter" idx="1"/>
          </p:nvPr>
        </p:nvSpPr>
        <p:spPr>
          <a:xfrm>
            <a:off x="2133600" y="914400"/>
            <a:ext cx="6400800" cy="5791200"/>
          </a:xfrm>
        </p:spPr>
        <p:txBody>
          <a:bodyPr>
            <a:noAutofit/>
          </a:bodyPr>
          <a:lstStyle/>
          <a:p>
            <a:pPr marL="228600" lvl="1" indent="-228600">
              <a:lnSpc>
                <a:spcPct val="150000"/>
              </a:lnSpc>
              <a:spcBef>
                <a:spcPts val="300"/>
              </a:spcBef>
              <a:spcAft>
                <a:spcPts val="300"/>
              </a:spcAft>
              <a:buClr>
                <a:srgbClr val="E71F84"/>
              </a:buClr>
              <a:buFont typeface="Lucida Grande"/>
              <a:buChar char="&gt;"/>
            </a:pPr>
            <a:r>
              <a:rPr lang="en-US" sz="1200" dirty="0"/>
              <a:t>Women in female-dominated occupations requiring less than a bachelor’s degree earn how much for $1.00 earned by men in male-dominated occupations requiring less than a bachelor’s degree?</a:t>
            </a:r>
          </a:p>
          <a:p>
            <a:pPr marL="228600" lvl="1" indent="-228600">
              <a:lnSpc>
                <a:spcPct val="150000"/>
              </a:lnSpc>
              <a:spcBef>
                <a:spcPts val="300"/>
              </a:spcBef>
              <a:spcAft>
                <a:spcPts val="300"/>
              </a:spcAft>
              <a:buClr>
                <a:srgbClr val="E71F84"/>
              </a:buClr>
              <a:buFont typeface="Lucida Grande"/>
              <a:buChar char="&gt;"/>
            </a:pPr>
            <a:r>
              <a:rPr lang="en-US" sz="1200" dirty="0"/>
              <a:t>Women represent what percent of workers in occupations requiring less than a bachelor’s degree that pay less than $30,000 per year? What percent of workers in jobs that pay at least $35,000 per year? </a:t>
            </a:r>
          </a:p>
          <a:p>
            <a:pPr marL="228600" lvl="1" indent="-228600">
              <a:lnSpc>
                <a:spcPct val="150000"/>
              </a:lnSpc>
              <a:spcBef>
                <a:spcPts val="300"/>
              </a:spcBef>
              <a:spcAft>
                <a:spcPts val="300"/>
              </a:spcAft>
              <a:buClr>
                <a:srgbClr val="E71F84"/>
              </a:buClr>
              <a:buFont typeface="Lucida Grande"/>
              <a:buChar char="&gt;"/>
            </a:pPr>
            <a:r>
              <a:rPr lang="en-US" sz="1200" dirty="0"/>
              <a:t>African-American women today earn, on average, how much for $1.00 earned by white men? How about Latina women?</a:t>
            </a:r>
          </a:p>
          <a:p>
            <a:pPr marL="228600" lvl="1" indent="-228600">
              <a:lnSpc>
                <a:spcPct val="150000"/>
              </a:lnSpc>
              <a:spcBef>
                <a:spcPts val="300"/>
              </a:spcBef>
              <a:spcAft>
                <a:spcPts val="300"/>
              </a:spcAft>
              <a:buClr>
                <a:srgbClr val="E71F84"/>
              </a:buClr>
              <a:buFont typeface="Lucida Grande"/>
              <a:buChar char="&gt;"/>
            </a:pPr>
            <a:r>
              <a:rPr lang="en-US" sz="1200" dirty="0"/>
              <a:t>The average full-time working women will lose how much in wages over a 40-year period due to the wage gap?</a:t>
            </a:r>
          </a:p>
          <a:p>
            <a:pPr marL="228600" lvl="1" indent="-228600">
              <a:lnSpc>
                <a:spcPct val="150000"/>
              </a:lnSpc>
              <a:spcBef>
                <a:spcPts val="300"/>
              </a:spcBef>
              <a:spcAft>
                <a:spcPts val="300"/>
              </a:spcAft>
              <a:buClr>
                <a:srgbClr val="E71F84"/>
              </a:buClr>
              <a:buFont typeface="Lucida Grande"/>
              <a:buChar char="&gt;"/>
            </a:pPr>
            <a:r>
              <a:rPr lang="en-US" sz="1200" dirty="0"/>
              <a:t>What percent of women work in occupations that do not require a bachelor’s degree?</a:t>
            </a:r>
          </a:p>
          <a:p>
            <a:pPr marL="228600" lvl="1" indent="-228600">
              <a:lnSpc>
                <a:spcPct val="150000"/>
              </a:lnSpc>
              <a:spcBef>
                <a:spcPts val="300"/>
              </a:spcBef>
              <a:spcAft>
                <a:spcPts val="300"/>
              </a:spcAft>
              <a:buClr>
                <a:srgbClr val="E71F84"/>
              </a:buClr>
              <a:buFont typeface="Lucida Grande"/>
              <a:buChar char="&gt;"/>
            </a:pPr>
            <a:r>
              <a:rPr lang="en-US" sz="1200" dirty="0"/>
              <a:t>Women in construction earn, on average, how much for $1.00 earned by men?</a:t>
            </a:r>
          </a:p>
          <a:p>
            <a:pPr marL="228600" lvl="1" indent="-228600">
              <a:lnSpc>
                <a:spcPct val="150000"/>
              </a:lnSpc>
              <a:spcBef>
                <a:spcPts val="300"/>
              </a:spcBef>
              <a:spcAft>
                <a:spcPts val="300"/>
              </a:spcAft>
              <a:buClr>
                <a:srgbClr val="E71F84"/>
              </a:buClr>
              <a:buFont typeface="Lucida Grande"/>
              <a:buChar char="&gt;"/>
            </a:pPr>
            <a:r>
              <a:rPr lang="en-US" sz="1200" dirty="0"/>
              <a:t>What percent of women work in occupations where women make up at least three-quarters of the workforce?</a:t>
            </a:r>
          </a:p>
          <a:p>
            <a:pPr marL="228600" lvl="1" indent="-228600">
              <a:lnSpc>
                <a:spcPct val="150000"/>
              </a:lnSpc>
              <a:spcBef>
                <a:spcPts val="300"/>
              </a:spcBef>
              <a:spcAft>
                <a:spcPts val="300"/>
              </a:spcAft>
              <a:buClr>
                <a:srgbClr val="E71F84"/>
              </a:buClr>
              <a:buFont typeface="Lucida Grande"/>
              <a:buChar char="&gt;"/>
            </a:pPr>
            <a:r>
              <a:rPr lang="en-US" sz="1200" dirty="0"/>
              <a:t>Women accounted for what percent of apprenticeships in 2016?</a:t>
            </a:r>
          </a:p>
          <a:p>
            <a:pPr marL="228600" lvl="1" indent="-228600">
              <a:lnSpc>
                <a:spcPct val="150000"/>
              </a:lnSpc>
              <a:spcBef>
                <a:spcPts val="300"/>
              </a:spcBef>
              <a:spcAft>
                <a:spcPts val="300"/>
              </a:spcAft>
              <a:buClr>
                <a:srgbClr val="E71F84"/>
              </a:buClr>
              <a:buFont typeface="Lucida Grande"/>
              <a:buChar char="&gt;"/>
            </a:pPr>
            <a:r>
              <a:rPr lang="en-US" sz="1200" dirty="0"/>
              <a:t>What percentage of people employed in transportation and material moving occupations are women?</a:t>
            </a:r>
          </a:p>
          <a:p>
            <a:pPr marL="228600" lvl="1" indent="-228600">
              <a:lnSpc>
                <a:spcPct val="150000"/>
              </a:lnSpc>
              <a:spcBef>
                <a:spcPts val="300"/>
              </a:spcBef>
              <a:spcAft>
                <a:spcPts val="300"/>
              </a:spcAft>
              <a:buClr>
                <a:srgbClr val="E71F84"/>
              </a:buClr>
              <a:buFont typeface="Lucida Grande"/>
              <a:buChar char="&gt;"/>
            </a:pPr>
            <a:r>
              <a:rPr lang="en-US" sz="1200" dirty="0"/>
              <a:t>What percentage of people employed in construction occupations are women?</a:t>
            </a:r>
          </a:p>
        </p:txBody>
      </p:sp>
      <p:sp>
        <p:nvSpPr>
          <p:cNvPr id="8" name="TextBox 7"/>
          <p:cNvSpPr txBox="1"/>
          <p:nvPr/>
        </p:nvSpPr>
        <p:spPr>
          <a:xfrm>
            <a:off x="457200" y="152401"/>
            <a:ext cx="8534400" cy="369332"/>
          </a:xfrm>
          <a:prstGeom prst="rect">
            <a:avLst/>
          </a:prstGeom>
          <a:noFill/>
        </p:spPr>
        <p:txBody>
          <a:bodyPr wrap="square" rtlCol="0">
            <a:spAutoFit/>
          </a:bodyPr>
          <a:lstStyle/>
          <a:p>
            <a:pPr>
              <a:spcBef>
                <a:spcPts val="600"/>
              </a:spcBef>
              <a:spcAft>
                <a:spcPts val="600"/>
              </a:spcAft>
            </a:pPr>
            <a:r>
              <a:rPr lang="en-US" b="1" dirty="0">
                <a:solidFill>
                  <a:srgbClr val="3D9D33"/>
                </a:solidFill>
                <a:latin typeface="Interstate-Bold"/>
                <a:cs typeface="Interstate-Bold"/>
              </a:rPr>
              <a:t>GENDER EQUITY QUIZ: QUESTIONS</a:t>
            </a:r>
          </a:p>
        </p:txBody>
      </p:sp>
    </p:spTree>
    <p:extLst>
      <p:ext uri="{BB962C8B-B14F-4D97-AF65-F5344CB8AC3E}">
        <p14:creationId xmlns:p14="http://schemas.microsoft.com/office/powerpoint/2010/main" val="40105737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2"/>
          </p:nvPr>
        </p:nvSpPr>
        <p:spPr>
          <a:xfrm>
            <a:off x="609600" y="1524000"/>
            <a:ext cx="1600200" cy="4572000"/>
          </a:xfrm>
        </p:spPr>
        <p:txBody>
          <a:bodyPr>
            <a:normAutofit/>
          </a:bodyPr>
          <a:lstStyle/>
          <a:p>
            <a:r>
              <a:rPr lang="en-US" sz="1600" dirty="0">
                <a:latin typeface="Interstate-Light"/>
                <a:cs typeface="Interstate-Light"/>
              </a:rPr>
              <a:t>Gender Equity Quiz:</a:t>
            </a:r>
          </a:p>
          <a:p>
            <a:r>
              <a:rPr lang="en-US" sz="1600" dirty="0">
                <a:latin typeface="Interstate-Light"/>
                <a:cs typeface="Interstate-Light"/>
              </a:rPr>
              <a:t>Answers</a:t>
            </a:r>
          </a:p>
        </p:txBody>
      </p:sp>
      <p:sp>
        <p:nvSpPr>
          <p:cNvPr id="3" name="Content Placeholder 2"/>
          <p:cNvSpPr>
            <a:spLocks noGrp="1"/>
          </p:cNvSpPr>
          <p:nvPr>
            <p:ph sz="quarter" idx="1"/>
          </p:nvPr>
        </p:nvSpPr>
        <p:spPr>
          <a:xfrm>
            <a:off x="2362200" y="1371600"/>
            <a:ext cx="6400800" cy="5257800"/>
          </a:xfrm>
        </p:spPr>
        <p:txBody>
          <a:bodyPr>
            <a:normAutofit fontScale="92500" lnSpcReduction="20000"/>
          </a:bodyPr>
          <a:lstStyle/>
          <a:p>
            <a:pPr marL="228600" lvl="1" indent="-228600">
              <a:lnSpc>
                <a:spcPct val="140000"/>
              </a:lnSpc>
              <a:spcBef>
                <a:spcPts val="300"/>
              </a:spcBef>
              <a:spcAft>
                <a:spcPts val="300"/>
              </a:spcAft>
              <a:buClr>
                <a:srgbClr val="E71F84"/>
              </a:buClr>
              <a:buFont typeface="Lucida Grande"/>
              <a:buChar char="&gt;"/>
            </a:pPr>
            <a:r>
              <a:rPr lang="en-US" sz="1300" dirty="0">
                <a:solidFill>
                  <a:schemeClr val="tx1">
                    <a:lumMod val="65000"/>
                    <a:lumOff val="35000"/>
                  </a:schemeClr>
                </a:solidFill>
              </a:rPr>
              <a:t>Women in female-dominated occupations requiring less than a bachelor’s degree earn how much for $1.00 earned by men in male-dominated occupations requiring less than a bachelor’s degree? </a:t>
            </a:r>
            <a:r>
              <a:rPr lang="en-US" sz="1300" b="1" dirty="0"/>
              <a:t>$0.66</a:t>
            </a:r>
          </a:p>
          <a:p>
            <a:pPr marL="228600" lvl="1" indent="-228600">
              <a:lnSpc>
                <a:spcPct val="140000"/>
              </a:lnSpc>
              <a:spcBef>
                <a:spcPts val="300"/>
              </a:spcBef>
              <a:spcAft>
                <a:spcPts val="300"/>
              </a:spcAft>
              <a:buClr>
                <a:srgbClr val="E71F84"/>
              </a:buClr>
              <a:buFont typeface="Lucida Grande"/>
              <a:buChar char="&gt;"/>
            </a:pPr>
            <a:r>
              <a:rPr lang="en-US" sz="1300" dirty="0">
                <a:solidFill>
                  <a:schemeClr val="tx1">
                    <a:lumMod val="65000"/>
                    <a:lumOff val="35000"/>
                  </a:schemeClr>
                </a:solidFill>
              </a:rPr>
              <a:t>Women represent what percent of workers in occupations requiring less than a bachelor’s degree that pay less than $30,000 per year? What percent of workers in jobs that pay at least $35,000 per year? </a:t>
            </a:r>
            <a:r>
              <a:rPr lang="en-US" sz="1300" b="1" dirty="0"/>
              <a:t>83%/36%</a:t>
            </a:r>
          </a:p>
          <a:p>
            <a:pPr marL="228600" lvl="1" indent="-228600">
              <a:lnSpc>
                <a:spcPct val="140000"/>
              </a:lnSpc>
              <a:spcBef>
                <a:spcPts val="300"/>
              </a:spcBef>
              <a:spcAft>
                <a:spcPts val="300"/>
              </a:spcAft>
              <a:buClr>
                <a:srgbClr val="E71F84"/>
              </a:buClr>
              <a:buFont typeface="Lucida Grande"/>
              <a:buChar char="&gt;"/>
            </a:pPr>
            <a:r>
              <a:rPr lang="en-US" sz="1300" dirty="0">
                <a:solidFill>
                  <a:schemeClr val="tx1">
                    <a:lumMod val="65000"/>
                    <a:lumOff val="35000"/>
                  </a:schemeClr>
                </a:solidFill>
              </a:rPr>
              <a:t>African-American women today earn, on average, how much for $1.00 earned by white men? How about Latina women? </a:t>
            </a:r>
            <a:r>
              <a:rPr lang="en-US" sz="1300" b="1" dirty="0"/>
              <a:t>$0.65/$0.58</a:t>
            </a:r>
          </a:p>
          <a:p>
            <a:pPr marL="228600" lvl="1" indent="-228600">
              <a:lnSpc>
                <a:spcPct val="140000"/>
              </a:lnSpc>
              <a:spcBef>
                <a:spcPts val="300"/>
              </a:spcBef>
              <a:spcAft>
                <a:spcPts val="300"/>
              </a:spcAft>
              <a:buClr>
                <a:srgbClr val="E71F84"/>
              </a:buClr>
              <a:buFont typeface="Lucida Grande"/>
              <a:buChar char="&gt;"/>
            </a:pPr>
            <a:r>
              <a:rPr lang="en-US" sz="1300" dirty="0">
                <a:solidFill>
                  <a:schemeClr val="tx1">
                    <a:lumMod val="65000"/>
                    <a:lumOff val="35000"/>
                  </a:schemeClr>
                </a:solidFill>
              </a:rPr>
              <a:t>The average full-time working women will lose how much in wages over a 40-year period due to the wage gap? </a:t>
            </a:r>
            <a:r>
              <a:rPr lang="en-US" sz="1300" b="1" dirty="0"/>
              <a:t>$460,000</a:t>
            </a:r>
          </a:p>
          <a:p>
            <a:pPr marL="228600" lvl="1" indent="-228600">
              <a:lnSpc>
                <a:spcPct val="140000"/>
              </a:lnSpc>
              <a:spcBef>
                <a:spcPts val="300"/>
              </a:spcBef>
              <a:spcAft>
                <a:spcPts val="300"/>
              </a:spcAft>
              <a:buClr>
                <a:srgbClr val="E71F84"/>
              </a:buClr>
              <a:buFont typeface="Lucida Grande"/>
              <a:buChar char="&gt;"/>
            </a:pPr>
            <a:r>
              <a:rPr lang="en-US" sz="1300" dirty="0">
                <a:solidFill>
                  <a:schemeClr val="tx1">
                    <a:lumMod val="65000"/>
                    <a:lumOff val="35000"/>
                  </a:schemeClr>
                </a:solidFill>
              </a:rPr>
              <a:t>What percent of women work in occupations that do not require a bachelor’s degree? </a:t>
            </a:r>
            <a:r>
              <a:rPr lang="en-US" sz="1300" b="1" dirty="0"/>
              <a:t>72%</a:t>
            </a:r>
          </a:p>
          <a:p>
            <a:pPr marL="228600" lvl="1" indent="-228600">
              <a:lnSpc>
                <a:spcPct val="140000"/>
              </a:lnSpc>
              <a:spcBef>
                <a:spcPts val="300"/>
              </a:spcBef>
              <a:spcAft>
                <a:spcPts val="300"/>
              </a:spcAft>
              <a:buClr>
                <a:srgbClr val="E71F84"/>
              </a:buClr>
              <a:buFont typeface="Lucida Grande"/>
              <a:buChar char="&gt;"/>
            </a:pPr>
            <a:r>
              <a:rPr lang="en-US" sz="1300" dirty="0">
                <a:solidFill>
                  <a:schemeClr val="tx1">
                    <a:lumMod val="65000"/>
                    <a:lumOff val="35000"/>
                  </a:schemeClr>
                </a:solidFill>
              </a:rPr>
              <a:t>Women in construction earn, on average, how much for $1.00 earned by men? </a:t>
            </a:r>
            <a:r>
              <a:rPr lang="en-US" sz="1300" b="1" dirty="0" smtClean="0">
                <a:solidFill>
                  <a:schemeClr val="tx1">
                    <a:lumMod val="65000"/>
                    <a:lumOff val="35000"/>
                  </a:schemeClr>
                </a:solidFill>
              </a:rPr>
              <a:t>$0.95</a:t>
            </a:r>
            <a:endParaRPr lang="en-US" sz="1300" b="1" dirty="0">
              <a:solidFill>
                <a:schemeClr val="tx1">
                  <a:lumMod val="65000"/>
                  <a:lumOff val="35000"/>
                </a:schemeClr>
              </a:solidFill>
            </a:endParaRPr>
          </a:p>
          <a:p>
            <a:pPr marL="228600" lvl="1" indent="-228600">
              <a:lnSpc>
                <a:spcPct val="140000"/>
              </a:lnSpc>
              <a:spcBef>
                <a:spcPts val="300"/>
              </a:spcBef>
              <a:spcAft>
                <a:spcPts val="300"/>
              </a:spcAft>
              <a:buClr>
                <a:srgbClr val="E71F84"/>
              </a:buClr>
              <a:buFont typeface="Lucida Grande"/>
              <a:buChar char="&gt;"/>
            </a:pPr>
            <a:r>
              <a:rPr lang="en-US" sz="1300" dirty="0">
                <a:solidFill>
                  <a:schemeClr val="tx1">
                    <a:lumMod val="65000"/>
                    <a:lumOff val="35000"/>
                  </a:schemeClr>
                </a:solidFill>
              </a:rPr>
              <a:t>What percent of women work in occupations where women make up at least three-quarters of the workforce? </a:t>
            </a:r>
            <a:r>
              <a:rPr lang="en-US" sz="1300" b="1" dirty="0"/>
              <a:t>39%</a:t>
            </a:r>
          </a:p>
          <a:p>
            <a:pPr marL="228600" lvl="1" indent="-228600">
              <a:lnSpc>
                <a:spcPct val="140000"/>
              </a:lnSpc>
              <a:spcBef>
                <a:spcPts val="300"/>
              </a:spcBef>
              <a:spcAft>
                <a:spcPts val="300"/>
              </a:spcAft>
              <a:buClr>
                <a:srgbClr val="E71F84"/>
              </a:buClr>
              <a:buFont typeface="Lucida Grande"/>
              <a:buChar char="&gt;"/>
            </a:pPr>
            <a:r>
              <a:rPr lang="en-US" sz="1300" dirty="0">
                <a:solidFill>
                  <a:schemeClr val="tx1">
                    <a:lumMod val="65000"/>
                    <a:lumOff val="35000"/>
                  </a:schemeClr>
                </a:solidFill>
              </a:rPr>
              <a:t>Women accounted for what percent of apprenticeships in 2016? </a:t>
            </a:r>
            <a:r>
              <a:rPr lang="en-US" sz="1300" b="1" dirty="0"/>
              <a:t>6%</a:t>
            </a:r>
          </a:p>
          <a:p>
            <a:pPr marL="228600" lvl="1" indent="-228600">
              <a:lnSpc>
                <a:spcPct val="140000"/>
              </a:lnSpc>
              <a:spcBef>
                <a:spcPts val="300"/>
              </a:spcBef>
              <a:spcAft>
                <a:spcPts val="300"/>
              </a:spcAft>
              <a:buClr>
                <a:srgbClr val="E71F84"/>
              </a:buClr>
              <a:buFont typeface="Lucida Grande"/>
              <a:buChar char="&gt;"/>
            </a:pPr>
            <a:r>
              <a:rPr lang="en-US" sz="1300" dirty="0">
                <a:solidFill>
                  <a:schemeClr val="tx1">
                    <a:lumMod val="65000"/>
                    <a:lumOff val="35000"/>
                  </a:schemeClr>
                </a:solidFill>
              </a:rPr>
              <a:t>What percentage of people employed in transportation and material moving occupations are women? </a:t>
            </a:r>
            <a:r>
              <a:rPr lang="en-US" sz="1300" b="1" dirty="0"/>
              <a:t>18%</a:t>
            </a:r>
          </a:p>
          <a:p>
            <a:pPr marL="228600" lvl="1" indent="-228600">
              <a:lnSpc>
                <a:spcPct val="140000"/>
              </a:lnSpc>
              <a:spcBef>
                <a:spcPts val="300"/>
              </a:spcBef>
              <a:spcAft>
                <a:spcPts val="300"/>
              </a:spcAft>
              <a:buClr>
                <a:srgbClr val="E71F84"/>
              </a:buClr>
              <a:buFont typeface="Lucida Grande"/>
              <a:buChar char="&gt;"/>
            </a:pPr>
            <a:r>
              <a:rPr lang="en-US" sz="1300" dirty="0">
                <a:solidFill>
                  <a:schemeClr val="tx1">
                    <a:lumMod val="65000"/>
                    <a:lumOff val="35000"/>
                  </a:schemeClr>
                </a:solidFill>
              </a:rPr>
              <a:t>What percentage of people employed in construction occupations are women? </a:t>
            </a:r>
            <a:r>
              <a:rPr lang="en-US" sz="1300" b="1" dirty="0"/>
              <a:t>4%</a:t>
            </a:r>
          </a:p>
          <a:p>
            <a:pPr marL="342900" indent="-342900">
              <a:spcBef>
                <a:spcPts val="300"/>
              </a:spcBef>
              <a:spcAft>
                <a:spcPts val="300"/>
              </a:spcAft>
              <a:buFont typeface="+mj-lt"/>
              <a:buAutoNum type="arabicParenR"/>
            </a:pPr>
            <a:endParaRPr lang="en-US" sz="1900" b="1" dirty="0">
              <a:solidFill>
                <a:schemeClr val="accent4">
                  <a:lumMod val="75000"/>
                </a:schemeClr>
              </a:solidFill>
              <a:latin typeface="Calibri"/>
              <a:cs typeface="Calibri"/>
            </a:endParaRPr>
          </a:p>
          <a:p>
            <a:endParaRPr lang="en-US" dirty="0"/>
          </a:p>
          <a:p>
            <a:endParaRPr lang="en-US" dirty="0"/>
          </a:p>
        </p:txBody>
      </p:sp>
      <p:sp>
        <p:nvSpPr>
          <p:cNvPr id="5" name="Title 1"/>
          <p:cNvSpPr txBox="1">
            <a:spLocks/>
          </p:cNvSpPr>
          <p:nvPr/>
        </p:nvSpPr>
        <p:spPr>
          <a:xfrm>
            <a:off x="457200" y="274638"/>
            <a:ext cx="6324600" cy="792162"/>
          </a:xfrm>
          <a:prstGeom prst="rect">
            <a:avLst/>
          </a:prstGeom>
        </p:spPr>
        <p:txBody>
          <a:bodyPr anchor="t">
            <a:normAutofit/>
          </a:bodyPr>
          <a:lstStyle/>
          <a:p>
            <a:pPr marL="0" marR="0" lvl="0" indent="0" algn="l" defTabSz="457200" rtl="0" eaLnBrk="1" fontAlgn="auto" latinLnBrk="0" hangingPunct="1">
              <a:lnSpc>
                <a:spcPct val="100000"/>
              </a:lnSpc>
              <a:spcBef>
                <a:spcPct val="0"/>
              </a:spcBef>
              <a:spcAft>
                <a:spcPts val="0"/>
              </a:spcAft>
              <a:buClrTx/>
              <a:buSzTx/>
              <a:buFontTx/>
              <a:buNone/>
              <a:tabLst/>
              <a:defRPr/>
            </a:pPr>
            <a:endParaRPr kumimoji="0" lang="en-US" sz="1600" b="1" i="0" u="none" strike="noStrike" kern="1200" cap="none" spc="0" normalizeH="0" baseline="0" noProof="0" dirty="0">
              <a:ln>
                <a:noFill/>
              </a:ln>
              <a:solidFill>
                <a:schemeClr val="bg1"/>
              </a:solidFill>
              <a:effectLst/>
              <a:uLnTx/>
              <a:uFillTx/>
              <a:latin typeface="Arial"/>
              <a:ea typeface="+mj-ea"/>
              <a:cs typeface="Arial"/>
            </a:endParaRPr>
          </a:p>
        </p:txBody>
      </p:sp>
      <p:sp>
        <p:nvSpPr>
          <p:cNvPr id="7" name="TextBox 6"/>
          <p:cNvSpPr txBox="1"/>
          <p:nvPr/>
        </p:nvSpPr>
        <p:spPr>
          <a:xfrm>
            <a:off x="457200" y="152401"/>
            <a:ext cx="8534400" cy="369332"/>
          </a:xfrm>
          <a:prstGeom prst="rect">
            <a:avLst/>
          </a:prstGeom>
          <a:noFill/>
        </p:spPr>
        <p:txBody>
          <a:bodyPr wrap="square" rtlCol="0">
            <a:spAutoFit/>
          </a:bodyPr>
          <a:lstStyle/>
          <a:p>
            <a:pPr>
              <a:spcBef>
                <a:spcPts val="600"/>
              </a:spcBef>
              <a:spcAft>
                <a:spcPts val="600"/>
              </a:spcAft>
            </a:pPr>
            <a:r>
              <a:rPr lang="en-US" b="1" dirty="0">
                <a:solidFill>
                  <a:srgbClr val="3D9D33"/>
                </a:solidFill>
                <a:latin typeface="Interstate-Bold"/>
                <a:cs typeface="Interstate-Bold"/>
              </a:rPr>
              <a:t>GENDER EQUITY QUIZ: ANSWERS</a:t>
            </a:r>
          </a:p>
        </p:txBody>
      </p:sp>
    </p:spTree>
    <p:extLst>
      <p:ext uri="{BB962C8B-B14F-4D97-AF65-F5344CB8AC3E}">
        <p14:creationId xmlns:p14="http://schemas.microsoft.com/office/powerpoint/2010/main" val="520291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txBox="1">
            <a:spLocks/>
          </p:cNvSpPr>
          <p:nvPr/>
        </p:nvSpPr>
        <p:spPr>
          <a:xfrm>
            <a:off x="228600" y="6400800"/>
            <a:ext cx="457200" cy="365125"/>
          </a:xfrm>
          <a:prstGeom prst="rect">
            <a:avLst/>
          </a:prstGeom>
        </p:spPr>
        <p:txBody>
          <a:bodyPr vert="horz" lIns="91440" tIns="45720" rIns="91440" bIns="45720" rtlCol="0" anchor="ctr"/>
          <a:lstStyle>
            <a:defPPr>
              <a:defRPr lang="en-US"/>
            </a:defPPr>
            <a:lvl1pPr marL="0" algn="l" defTabSz="914400" rtl="0" eaLnBrk="1" latinLnBrk="0" hangingPunct="1">
              <a:defRPr sz="1200" b="0" i="0" kern="1200">
                <a:solidFill>
                  <a:srgbClr val="3D9D33"/>
                </a:solidFill>
                <a:latin typeface="Interstate-Bold"/>
                <a:ea typeface="+mn-ea"/>
                <a:cs typeface="Interstate-Bold"/>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E0FD75C-9239-A749-9EDC-2F57076472A1}" type="slidenum">
              <a:rPr lang="en-US" sz="900" smtClean="0"/>
              <a:pPr/>
              <a:t>5</a:t>
            </a:fld>
            <a:endParaRPr lang="en-US" sz="900" dirty="0"/>
          </a:p>
        </p:txBody>
      </p:sp>
      <p:sp>
        <p:nvSpPr>
          <p:cNvPr id="18" name="Content Placeholder 5"/>
          <p:cNvSpPr>
            <a:spLocks noGrp="1"/>
          </p:cNvSpPr>
          <p:nvPr>
            <p:ph sz="quarter" idx="1"/>
          </p:nvPr>
        </p:nvSpPr>
        <p:spPr>
          <a:xfrm>
            <a:off x="457200" y="1981201"/>
            <a:ext cx="3429000" cy="1524000"/>
          </a:xfrm>
          <a:solidFill>
            <a:schemeClr val="accent5">
              <a:lumMod val="20000"/>
              <a:lumOff val="80000"/>
            </a:schemeClr>
          </a:solidFill>
          <a:ln w="19050">
            <a:solidFill>
              <a:srgbClr val="3D9D33"/>
            </a:solidFill>
          </a:ln>
        </p:spPr>
        <p:txBody>
          <a:bodyPr>
            <a:normAutofit lnSpcReduction="10000"/>
          </a:bodyPr>
          <a:lstStyle/>
          <a:p>
            <a:pPr marL="0" lvl="1" fontAlgn="base">
              <a:lnSpc>
                <a:spcPct val="150000"/>
              </a:lnSpc>
              <a:spcBef>
                <a:spcPts val="1800"/>
              </a:spcBef>
              <a:spcAft>
                <a:spcPts val="600"/>
              </a:spcAft>
              <a:buClr>
                <a:schemeClr val="accent2"/>
              </a:buClr>
              <a:buSzPct val="60000"/>
              <a:buNone/>
              <a:defRPr/>
            </a:pPr>
            <a:r>
              <a:rPr lang="en-US" sz="1200" dirty="0" smtClean="0">
                <a:solidFill>
                  <a:srgbClr val="062C65"/>
                </a:solidFill>
                <a:latin typeface="Interstate-Bold"/>
                <a:cs typeface="Interstate-Bold"/>
              </a:rPr>
              <a:t>TRADITIONAL</a:t>
            </a:r>
          </a:p>
          <a:p>
            <a:pPr>
              <a:buNone/>
            </a:pPr>
            <a:r>
              <a:rPr lang="en-US" sz="1200" b="1" dirty="0" smtClean="0">
                <a:solidFill>
                  <a:srgbClr val="000000"/>
                </a:solidFill>
                <a:latin typeface="Interstate-Bold" charset="0"/>
                <a:ea typeface="Interstate-Bold" charset="0"/>
                <a:cs typeface="Interstate-Bold" charset="0"/>
              </a:rPr>
              <a:t>Nurse </a:t>
            </a:r>
            <a:r>
              <a:rPr lang="en-US" sz="1200" b="1" dirty="0" smtClean="0">
                <a:solidFill>
                  <a:srgbClr val="000000"/>
                </a:solidFill>
                <a:latin typeface="Interstate-Bold" charset="0"/>
                <a:ea typeface="Interstate-Bold" charset="0"/>
                <a:cs typeface="Interstate-Bold" charset="0"/>
              </a:rPr>
              <a:t>Assistant</a:t>
            </a:r>
          </a:p>
          <a:p>
            <a:pPr>
              <a:buNone/>
            </a:pPr>
            <a:r>
              <a:rPr lang="en-US" sz="1200" dirty="0" smtClean="0">
                <a:solidFill>
                  <a:srgbClr val="000000"/>
                </a:solidFill>
                <a:latin typeface="Interstate-Light"/>
                <a:cs typeface="Interstate-Light"/>
              </a:rPr>
              <a:t>$12.64 </a:t>
            </a:r>
            <a:r>
              <a:rPr lang="en-US" sz="1200" dirty="0">
                <a:solidFill>
                  <a:srgbClr val="000000"/>
                </a:solidFill>
                <a:latin typeface="Interstate-Light"/>
                <a:cs typeface="Interstate-Light"/>
              </a:rPr>
              <a:t>per </a:t>
            </a:r>
            <a:r>
              <a:rPr lang="en-US" sz="1200" dirty="0" smtClean="0">
                <a:solidFill>
                  <a:srgbClr val="000000"/>
                </a:solidFill>
                <a:latin typeface="Interstate-Light"/>
                <a:cs typeface="Interstate-Light"/>
              </a:rPr>
              <a:t>hour</a:t>
            </a:r>
          </a:p>
          <a:p>
            <a:pPr>
              <a:buNone/>
            </a:pPr>
            <a:r>
              <a:rPr lang="en-US" sz="1200" dirty="0" smtClean="0">
                <a:solidFill>
                  <a:srgbClr val="000000"/>
                </a:solidFill>
                <a:latin typeface="Interstate-Light"/>
                <a:cs typeface="Interstate-Light"/>
              </a:rPr>
              <a:t>$25,280 </a:t>
            </a:r>
            <a:r>
              <a:rPr lang="en-US" sz="1200" dirty="0">
                <a:solidFill>
                  <a:srgbClr val="000000"/>
                </a:solidFill>
                <a:latin typeface="Interstate-Light"/>
                <a:cs typeface="Interstate-Light"/>
              </a:rPr>
              <a:t>per year</a:t>
            </a:r>
          </a:p>
          <a:p>
            <a:pPr>
              <a:buNone/>
            </a:pPr>
            <a:r>
              <a:rPr lang="en-US" sz="1200" b="1" dirty="0" smtClean="0">
                <a:solidFill>
                  <a:srgbClr val="000000"/>
                </a:solidFill>
                <a:latin typeface="Interstate-Light"/>
                <a:cs typeface="Interstate-Light"/>
              </a:rPr>
              <a:t>$758,400 </a:t>
            </a:r>
            <a:r>
              <a:rPr lang="en-US" sz="1200" dirty="0">
                <a:solidFill>
                  <a:srgbClr val="000000"/>
                </a:solidFill>
                <a:latin typeface="Interstate-Light"/>
                <a:cs typeface="Interstate-Light"/>
              </a:rPr>
              <a:t>in 30 </a:t>
            </a:r>
            <a:r>
              <a:rPr lang="en-US" sz="1200" dirty="0" smtClean="0">
                <a:solidFill>
                  <a:srgbClr val="000000"/>
                </a:solidFill>
                <a:latin typeface="Interstate-Light"/>
                <a:cs typeface="Interstate-Light"/>
              </a:rPr>
              <a:t>years</a:t>
            </a:r>
            <a:endParaRPr lang="en-US" dirty="0"/>
          </a:p>
        </p:txBody>
      </p:sp>
      <p:sp>
        <p:nvSpPr>
          <p:cNvPr id="19" name="Rectangle 18"/>
          <p:cNvSpPr/>
          <p:nvPr/>
        </p:nvSpPr>
        <p:spPr>
          <a:xfrm>
            <a:off x="457200" y="3733800"/>
            <a:ext cx="8229600" cy="369332"/>
          </a:xfrm>
          <a:prstGeom prst="rect">
            <a:avLst/>
          </a:prstGeom>
          <a:solidFill>
            <a:srgbClr val="3D9D33"/>
          </a:solidFill>
        </p:spPr>
        <p:txBody>
          <a:bodyPr wrap="square">
            <a:spAutoFit/>
          </a:bodyPr>
          <a:lstStyle/>
          <a:p>
            <a:pPr algn="ctr"/>
            <a:r>
              <a:rPr lang="en-US" sz="1700" dirty="0" smtClean="0">
                <a:latin typeface="Interstate-Bold"/>
                <a:cs typeface="Interstate-Bold"/>
              </a:rPr>
              <a:t>DIFFERENCE</a:t>
            </a:r>
            <a:r>
              <a:rPr lang="en-US" dirty="0" smtClean="0">
                <a:latin typeface="Interstate-Bold"/>
                <a:cs typeface="Interstate-Bold"/>
              </a:rPr>
              <a:t>:  $1,525,200 - $758,400 = </a:t>
            </a:r>
            <a:r>
              <a:rPr lang="en-US" b="1" dirty="0" smtClean="0">
                <a:solidFill>
                  <a:schemeClr val="bg1"/>
                </a:solidFill>
                <a:latin typeface="Interstate-Bold"/>
                <a:cs typeface="Interstate-Bold"/>
              </a:rPr>
              <a:t>$766,800</a:t>
            </a:r>
          </a:p>
        </p:txBody>
      </p:sp>
      <p:sp>
        <p:nvSpPr>
          <p:cNvPr id="20" name="Text Placeholder 3"/>
          <p:cNvSpPr txBox="1">
            <a:spLocks/>
          </p:cNvSpPr>
          <p:nvPr/>
        </p:nvSpPr>
        <p:spPr>
          <a:xfrm>
            <a:off x="457200" y="1219200"/>
            <a:ext cx="8229600" cy="457200"/>
          </a:xfrm>
          <a:prstGeom prst="rect">
            <a:avLst/>
          </a:prstGeom>
        </p:spPr>
        <p:txBody>
          <a:bodyPr>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lnSpc>
                <a:spcPct val="140000"/>
              </a:lnSpc>
              <a:spcBef>
                <a:spcPts val="600"/>
              </a:spcBef>
              <a:spcAft>
                <a:spcPts val="600"/>
              </a:spcAft>
              <a:buFont typeface="Wingdings"/>
              <a:buNone/>
            </a:pPr>
            <a:r>
              <a:rPr lang="en-US" sz="1400" b="1" dirty="0" smtClean="0">
                <a:solidFill>
                  <a:srgbClr val="3D9D33"/>
                </a:solidFill>
                <a:latin typeface="Interstate-Bold"/>
                <a:cs typeface="Interstate-Bold"/>
              </a:rPr>
              <a:t>LIFETIME DIFFERENCE IN EARNINGS</a:t>
            </a:r>
          </a:p>
        </p:txBody>
      </p:sp>
      <p:sp>
        <p:nvSpPr>
          <p:cNvPr id="21" name="Content Placeholder 5"/>
          <p:cNvSpPr txBox="1">
            <a:spLocks/>
          </p:cNvSpPr>
          <p:nvPr/>
        </p:nvSpPr>
        <p:spPr>
          <a:xfrm>
            <a:off x="5181600" y="1981200"/>
            <a:ext cx="3505200" cy="1524000"/>
          </a:xfrm>
          <a:prstGeom prst="rect">
            <a:avLst/>
          </a:prstGeom>
          <a:solidFill>
            <a:schemeClr val="accent5">
              <a:lumMod val="20000"/>
              <a:lumOff val="80000"/>
            </a:schemeClr>
          </a:solidFill>
          <a:ln w="19050">
            <a:solidFill>
              <a:srgbClr val="3D9D33"/>
            </a:solidFill>
          </a:ln>
        </p:spPr>
        <p:txBody>
          <a:bodyPr vert="horz">
            <a:normAutofit fontScale="92500" lnSpcReduction="1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lvl="1" fontAlgn="base">
              <a:lnSpc>
                <a:spcPct val="150000"/>
              </a:lnSpc>
              <a:spcBef>
                <a:spcPts val="1800"/>
              </a:spcBef>
              <a:spcAft>
                <a:spcPts val="600"/>
              </a:spcAft>
              <a:buClr>
                <a:schemeClr val="accent2"/>
              </a:buClr>
              <a:buSzPct val="60000"/>
              <a:buFont typeface="Wingdings 2"/>
              <a:buNone/>
              <a:defRPr/>
            </a:pPr>
            <a:r>
              <a:rPr lang="en-US" sz="1200" dirty="0" smtClean="0">
                <a:solidFill>
                  <a:srgbClr val="062C65"/>
                </a:solidFill>
                <a:latin typeface="Interstate-Bold"/>
                <a:cs typeface="Interstate-Bold"/>
              </a:rPr>
              <a:t>NONTRADITIONAL</a:t>
            </a:r>
            <a:endParaRPr lang="en-US" sz="1200" dirty="0" smtClean="0">
              <a:solidFill>
                <a:srgbClr val="062C65"/>
              </a:solidFill>
              <a:latin typeface="Interstate-Bold"/>
              <a:cs typeface="Interstate-Bold"/>
            </a:endParaRPr>
          </a:p>
          <a:p>
            <a:pPr>
              <a:buNone/>
            </a:pPr>
            <a:r>
              <a:rPr lang="en-US" sz="1400" b="1" dirty="0" smtClean="0">
                <a:solidFill>
                  <a:srgbClr val="000000"/>
                </a:solidFill>
                <a:latin typeface="Interstate-Bold" charset="0"/>
                <a:ea typeface="Interstate-Bold" charset="0"/>
                <a:cs typeface="Interstate-Bold" charset="0"/>
              </a:rPr>
              <a:t>Electrician</a:t>
            </a:r>
            <a:endParaRPr lang="en-US" sz="1400" b="1" dirty="0">
              <a:solidFill>
                <a:srgbClr val="000000"/>
              </a:solidFill>
              <a:latin typeface="Interstate-Bold" charset="0"/>
              <a:ea typeface="Interstate-Bold" charset="0"/>
              <a:cs typeface="Interstate-Bold" charset="0"/>
            </a:endParaRPr>
          </a:p>
          <a:p>
            <a:pPr>
              <a:buNone/>
            </a:pPr>
            <a:r>
              <a:rPr lang="en-US" sz="1400" dirty="0" smtClean="0">
                <a:solidFill>
                  <a:srgbClr val="000000"/>
                </a:solidFill>
                <a:latin typeface="Interstate-Light"/>
                <a:cs typeface="Interstate-Light"/>
              </a:rPr>
              <a:t>$25.42 </a:t>
            </a:r>
            <a:r>
              <a:rPr lang="en-US" sz="1400" dirty="0">
                <a:solidFill>
                  <a:srgbClr val="000000"/>
                </a:solidFill>
                <a:latin typeface="Interstate-Light"/>
                <a:cs typeface="Interstate-Light"/>
              </a:rPr>
              <a:t>per </a:t>
            </a:r>
            <a:r>
              <a:rPr lang="en-US" sz="1400" dirty="0" smtClean="0">
                <a:solidFill>
                  <a:srgbClr val="000000"/>
                </a:solidFill>
                <a:latin typeface="Interstate-Light"/>
                <a:cs typeface="Interstate-Light"/>
              </a:rPr>
              <a:t>hour</a:t>
            </a:r>
          </a:p>
          <a:p>
            <a:pPr>
              <a:buNone/>
            </a:pPr>
            <a:r>
              <a:rPr lang="en-US" sz="1400" dirty="0" smtClean="0">
                <a:solidFill>
                  <a:srgbClr val="000000"/>
                </a:solidFill>
                <a:latin typeface="Interstate-Light"/>
                <a:cs typeface="Interstate-Light"/>
              </a:rPr>
              <a:t>$50,840 </a:t>
            </a:r>
            <a:r>
              <a:rPr lang="en-US" sz="1400" dirty="0">
                <a:solidFill>
                  <a:srgbClr val="000000"/>
                </a:solidFill>
                <a:latin typeface="Interstate-Light"/>
                <a:cs typeface="Interstate-Light"/>
              </a:rPr>
              <a:t>per year</a:t>
            </a:r>
          </a:p>
          <a:p>
            <a:pPr>
              <a:buNone/>
            </a:pPr>
            <a:r>
              <a:rPr lang="en-US" sz="1400" b="1" dirty="0" smtClean="0">
                <a:solidFill>
                  <a:srgbClr val="000000"/>
                </a:solidFill>
                <a:latin typeface="Interstate-Light"/>
                <a:cs typeface="Interstate-Light"/>
              </a:rPr>
              <a:t>$1,525,200 </a:t>
            </a:r>
            <a:r>
              <a:rPr lang="en-US" sz="1400" dirty="0">
                <a:solidFill>
                  <a:srgbClr val="000000"/>
                </a:solidFill>
                <a:latin typeface="Interstate-Light"/>
                <a:cs typeface="Interstate-Light"/>
              </a:rPr>
              <a:t>in 30 years</a:t>
            </a:r>
          </a:p>
        </p:txBody>
      </p:sp>
    </p:spTree>
    <p:extLst>
      <p:ext uri="{BB962C8B-B14F-4D97-AF65-F5344CB8AC3E}">
        <p14:creationId xmlns:p14="http://schemas.microsoft.com/office/powerpoint/2010/main" val="78144290"/>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5"/>
          <p:cNvSpPr txBox="1">
            <a:spLocks/>
          </p:cNvSpPr>
          <p:nvPr/>
        </p:nvSpPr>
        <p:spPr>
          <a:xfrm>
            <a:off x="228600" y="6400800"/>
            <a:ext cx="457200" cy="365125"/>
          </a:xfrm>
          <a:prstGeom prst="rect">
            <a:avLst/>
          </a:prstGeom>
        </p:spPr>
        <p:txBody>
          <a:bodyPr vert="horz" lIns="91440" tIns="45720" rIns="91440" bIns="45720" rtlCol="0" anchor="ctr"/>
          <a:lstStyle>
            <a:defPPr>
              <a:defRPr lang="en-US"/>
            </a:defPPr>
            <a:lvl1pPr marL="0" algn="l" defTabSz="914400" rtl="0" eaLnBrk="1" latinLnBrk="0" hangingPunct="1">
              <a:defRPr sz="1200" b="0" i="0" kern="1200">
                <a:solidFill>
                  <a:srgbClr val="3D9D33"/>
                </a:solidFill>
                <a:latin typeface="Interstate-Bold"/>
                <a:ea typeface="+mn-ea"/>
                <a:cs typeface="Interstate-Bold"/>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E0FD75C-9239-A749-9EDC-2F57076472A1}" type="slidenum">
              <a:rPr lang="en-US" sz="900" smtClean="0"/>
              <a:pPr/>
              <a:t>6</a:t>
            </a:fld>
            <a:endParaRPr lang="en-US" sz="900" dirty="0"/>
          </a:p>
        </p:txBody>
      </p:sp>
      <p:sp>
        <p:nvSpPr>
          <p:cNvPr id="18" name="Content Placeholder 5"/>
          <p:cNvSpPr>
            <a:spLocks noGrp="1"/>
          </p:cNvSpPr>
          <p:nvPr>
            <p:ph sz="quarter" idx="1"/>
          </p:nvPr>
        </p:nvSpPr>
        <p:spPr>
          <a:xfrm>
            <a:off x="457200" y="1981201"/>
            <a:ext cx="3429000" cy="1524000"/>
          </a:xfrm>
          <a:solidFill>
            <a:schemeClr val="accent5">
              <a:lumMod val="20000"/>
              <a:lumOff val="80000"/>
            </a:schemeClr>
          </a:solidFill>
          <a:ln w="19050">
            <a:solidFill>
              <a:srgbClr val="3D9D33"/>
            </a:solidFill>
          </a:ln>
        </p:spPr>
        <p:txBody>
          <a:bodyPr>
            <a:normAutofit lnSpcReduction="10000"/>
          </a:bodyPr>
          <a:lstStyle/>
          <a:p>
            <a:pPr marL="0" lvl="1" fontAlgn="base">
              <a:lnSpc>
                <a:spcPct val="150000"/>
              </a:lnSpc>
              <a:spcBef>
                <a:spcPts val="1800"/>
              </a:spcBef>
              <a:spcAft>
                <a:spcPts val="600"/>
              </a:spcAft>
              <a:buClr>
                <a:schemeClr val="accent2"/>
              </a:buClr>
              <a:buSzPct val="60000"/>
              <a:buNone/>
              <a:defRPr/>
            </a:pPr>
            <a:r>
              <a:rPr lang="en-US" sz="1200" dirty="0" smtClean="0">
                <a:solidFill>
                  <a:srgbClr val="062C65"/>
                </a:solidFill>
                <a:latin typeface="Interstate-Bold"/>
                <a:cs typeface="Interstate-Bold"/>
              </a:rPr>
              <a:t>TRADITIONAL</a:t>
            </a:r>
          </a:p>
          <a:p>
            <a:pPr>
              <a:buNone/>
            </a:pPr>
            <a:r>
              <a:rPr lang="en-US" sz="1200" b="1" dirty="0" smtClean="0">
                <a:solidFill>
                  <a:srgbClr val="000000"/>
                </a:solidFill>
                <a:latin typeface="Interstate-Bold" charset="0"/>
                <a:ea typeface="Interstate-Bold" charset="0"/>
                <a:cs typeface="Interstate-Bold" charset="0"/>
              </a:rPr>
              <a:t>Receptionist</a:t>
            </a:r>
          </a:p>
          <a:p>
            <a:pPr>
              <a:buNone/>
            </a:pPr>
            <a:r>
              <a:rPr lang="en-US" sz="1200" dirty="0" smtClean="0">
                <a:solidFill>
                  <a:srgbClr val="000000"/>
                </a:solidFill>
                <a:latin typeface="Interstate-Light"/>
                <a:cs typeface="Interstate-Light"/>
              </a:rPr>
              <a:t>$12.57 </a:t>
            </a:r>
            <a:r>
              <a:rPr lang="en-US" sz="1200" dirty="0">
                <a:solidFill>
                  <a:srgbClr val="000000"/>
                </a:solidFill>
                <a:latin typeface="Interstate-Light"/>
                <a:cs typeface="Interstate-Light"/>
              </a:rPr>
              <a:t>per </a:t>
            </a:r>
            <a:r>
              <a:rPr lang="en-US" sz="1200" dirty="0" smtClean="0">
                <a:solidFill>
                  <a:srgbClr val="000000"/>
                </a:solidFill>
                <a:latin typeface="Interstate-Light"/>
                <a:cs typeface="Interstate-Light"/>
              </a:rPr>
              <a:t>hour</a:t>
            </a:r>
          </a:p>
          <a:p>
            <a:pPr>
              <a:buNone/>
            </a:pPr>
            <a:r>
              <a:rPr lang="en-US" sz="1200" dirty="0" smtClean="0">
                <a:solidFill>
                  <a:srgbClr val="000000"/>
                </a:solidFill>
                <a:latin typeface="Interstate-Light"/>
                <a:cs typeface="Interstate-Light"/>
              </a:rPr>
              <a:t>$25,140 </a:t>
            </a:r>
            <a:r>
              <a:rPr lang="en-US" sz="1200" dirty="0">
                <a:solidFill>
                  <a:srgbClr val="000000"/>
                </a:solidFill>
                <a:latin typeface="Interstate-Light"/>
                <a:cs typeface="Interstate-Light"/>
              </a:rPr>
              <a:t>per year</a:t>
            </a:r>
          </a:p>
          <a:p>
            <a:pPr>
              <a:buNone/>
            </a:pPr>
            <a:r>
              <a:rPr lang="en-US" sz="1200" b="1" dirty="0" smtClean="0">
                <a:solidFill>
                  <a:srgbClr val="000000"/>
                </a:solidFill>
                <a:latin typeface="Interstate-Light"/>
                <a:cs typeface="Interstate-Light"/>
              </a:rPr>
              <a:t>$754,200 </a:t>
            </a:r>
            <a:r>
              <a:rPr lang="en-US" sz="1200" dirty="0">
                <a:solidFill>
                  <a:srgbClr val="000000"/>
                </a:solidFill>
                <a:latin typeface="Interstate-Light"/>
                <a:cs typeface="Interstate-Light"/>
              </a:rPr>
              <a:t>in 30 </a:t>
            </a:r>
            <a:r>
              <a:rPr lang="en-US" sz="1200" dirty="0" smtClean="0">
                <a:solidFill>
                  <a:srgbClr val="000000"/>
                </a:solidFill>
                <a:latin typeface="Interstate-Light"/>
                <a:cs typeface="Interstate-Light"/>
              </a:rPr>
              <a:t>years</a:t>
            </a:r>
            <a:endParaRPr lang="en-US" dirty="0"/>
          </a:p>
        </p:txBody>
      </p:sp>
      <p:sp>
        <p:nvSpPr>
          <p:cNvPr id="19" name="Rectangle 18"/>
          <p:cNvSpPr/>
          <p:nvPr/>
        </p:nvSpPr>
        <p:spPr>
          <a:xfrm>
            <a:off x="457200" y="3733800"/>
            <a:ext cx="8229600" cy="369332"/>
          </a:xfrm>
          <a:prstGeom prst="rect">
            <a:avLst/>
          </a:prstGeom>
          <a:solidFill>
            <a:srgbClr val="3D9D33"/>
          </a:solidFill>
        </p:spPr>
        <p:txBody>
          <a:bodyPr wrap="square">
            <a:spAutoFit/>
          </a:bodyPr>
          <a:lstStyle/>
          <a:p>
            <a:pPr algn="ctr"/>
            <a:r>
              <a:rPr lang="en-US" sz="1700" dirty="0" smtClean="0">
                <a:latin typeface="Interstate-Bold"/>
                <a:cs typeface="Interstate-Bold"/>
              </a:rPr>
              <a:t>DIFFERENCE</a:t>
            </a:r>
            <a:r>
              <a:rPr lang="en-US" dirty="0" smtClean="0">
                <a:latin typeface="Interstate-Bold"/>
                <a:cs typeface="Interstate-Bold"/>
              </a:rPr>
              <a:t>:  $1,739,400 - $754,200 = </a:t>
            </a:r>
            <a:r>
              <a:rPr lang="en-US" b="1" dirty="0" smtClean="0">
                <a:solidFill>
                  <a:schemeClr val="bg1"/>
                </a:solidFill>
                <a:latin typeface="Interstate-Bold"/>
                <a:cs typeface="Interstate-Bold"/>
              </a:rPr>
              <a:t>$985,800</a:t>
            </a:r>
          </a:p>
        </p:txBody>
      </p:sp>
      <p:sp>
        <p:nvSpPr>
          <p:cNvPr id="20" name="Text Placeholder 3"/>
          <p:cNvSpPr txBox="1">
            <a:spLocks/>
          </p:cNvSpPr>
          <p:nvPr/>
        </p:nvSpPr>
        <p:spPr>
          <a:xfrm>
            <a:off x="457200" y="1219200"/>
            <a:ext cx="8229600" cy="457200"/>
          </a:xfrm>
          <a:prstGeom prst="rect">
            <a:avLst/>
          </a:prstGeom>
        </p:spPr>
        <p:txBody>
          <a:bodyPr>
            <a:normAutofit/>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indent="0">
              <a:lnSpc>
                <a:spcPct val="140000"/>
              </a:lnSpc>
              <a:spcBef>
                <a:spcPts val="600"/>
              </a:spcBef>
              <a:spcAft>
                <a:spcPts val="600"/>
              </a:spcAft>
              <a:buFont typeface="Wingdings"/>
              <a:buNone/>
            </a:pPr>
            <a:r>
              <a:rPr lang="en-US" sz="1400" b="1" dirty="0" smtClean="0">
                <a:solidFill>
                  <a:srgbClr val="3D9D33"/>
                </a:solidFill>
                <a:latin typeface="Interstate-Bold"/>
                <a:cs typeface="Interstate-Bold"/>
              </a:rPr>
              <a:t>LIFETIME DIFFERENCE IN EARNINGS</a:t>
            </a:r>
          </a:p>
        </p:txBody>
      </p:sp>
      <p:sp>
        <p:nvSpPr>
          <p:cNvPr id="21" name="Content Placeholder 5"/>
          <p:cNvSpPr txBox="1">
            <a:spLocks/>
          </p:cNvSpPr>
          <p:nvPr/>
        </p:nvSpPr>
        <p:spPr>
          <a:xfrm>
            <a:off x="5181600" y="1981200"/>
            <a:ext cx="3505200" cy="1524000"/>
          </a:xfrm>
          <a:prstGeom prst="rect">
            <a:avLst/>
          </a:prstGeom>
          <a:solidFill>
            <a:schemeClr val="accent5">
              <a:lumMod val="20000"/>
              <a:lumOff val="80000"/>
            </a:schemeClr>
          </a:solidFill>
          <a:ln w="19050">
            <a:solidFill>
              <a:srgbClr val="3D9D33"/>
            </a:solidFill>
          </a:ln>
        </p:spPr>
        <p:txBody>
          <a:bodyPr vert="horz">
            <a:normAutofit fontScale="92500" lnSpcReduction="10000"/>
          </a:bodyPr>
          <a:lst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a:lstStyle>
          <a:p>
            <a:pPr marL="0" lvl="1" fontAlgn="base">
              <a:lnSpc>
                <a:spcPct val="150000"/>
              </a:lnSpc>
              <a:spcBef>
                <a:spcPts val="1800"/>
              </a:spcBef>
              <a:spcAft>
                <a:spcPts val="600"/>
              </a:spcAft>
              <a:buClr>
                <a:schemeClr val="accent2"/>
              </a:buClr>
              <a:buSzPct val="60000"/>
              <a:buFont typeface="Wingdings 2"/>
              <a:buNone/>
              <a:defRPr/>
            </a:pPr>
            <a:r>
              <a:rPr lang="en-US" sz="1200" dirty="0" smtClean="0">
                <a:solidFill>
                  <a:srgbClr val="062C65"/>
                </a:solidFill>
                <a:latin typeface="Interstate-Bold"/>
                <a:cs typeface="Interstate-Bold"/>
              </a:rPr>
              <a:t>NONTRADITIONAL</a:t>
            </a:r>
            <a:endParaRPr lang="en-US" sz="1200" dirty="0" smtClean="0">
              <a:solidFill>
                <a:srgbClr val="062C65"/>
              </a:solidFill>
              <a:latin typeface="Interstate-Bold"/>
              <a:cs typeface="Interstate-Bold"/>
            </a:endParaRPr>
          </a:p>
          <a:p>
            <a:pPr>
              <a:buNone/>
            </a:pPr>
            <a:r>
              <a:rPr lang="en-US" sz="1400" b="1" dirty="0" smtClean="0">
                <a:solidFill>
                  <a:srgbClr val="000000"/>
                </a:solidFill>
                <a:latin typeface="Interstate-Bold" charset="0"/>
                <a:ea typeface="Interstate-Bold" charset="0"/>
                <a:cs typeface="Interstate-Bold" charset="0"/>
              </a:rPr>
              <a:t>Aircraft Mechanic</a:t>
            </a:r>
            <a:endParaRPr lang="en-US" sz="1400" b="1" dirty="0">
              <a:solidFill>
                <a:srgbClr val="000000"/>
              </a:solidFill>
              <a:latin typeface="Interstate-Bold" charset="0"/>
              <a:ea typeface="Interstate-Bold" charset="0"/>
              <a:cs typeface="Interstate-Bold" charset="0"/>
            </a:endParaRPr>
          </a:p>
          <a:p>
            <a:pPr>
              <a:buNone/>
            </a:pPr>
            <a:r>
              <a:rPr lang="en-US" sz="1400" dirty="0" smtClean="0">
                <a:solidFill>
                  <a:srgbClr val="000000"/>
                </a:solidFill>
                <a:latin typeface="Interstate-Light"/>
                <a:cs typeface="Interstate-Light"/>
              </a:rPr>
              <a:t>$28.99 </a:t>
            </a:r>
            <a:r>
              <a:rPr lang="en-US" sz="1400" dirty="0">
                <a:solidFill>
                  <a:srgbClr val="000000"/>
                </a:solidFill>
                <a:latin typeface="Interstate-Light"/>
                <a:cs typeface="Interstate-Light"/>
              </a:rPr>
              <a:t>per </a:t>
            </a:r>
            <a:r>
              <a:rPr lang="en-US" sz="1400" dirty="0" smtClean="0">
                <a:solidFill>
                  <a:srgbClr val="000000"/>
                </a:solidFill>
                <a:latin typeface="Interstate-Light"/>
                <a:cs typeface="Interstate-Light"/>
              </a:rPr>
              <a:t>hour</a:t>
            </a:r>
          </a:p>
          <a:p>
            <a:pPr>
              <a:buNone/>
            </a:pPr>
            <a:r>
              <a:rPr lang="en-US" sz="1400" dirty="0" smtClean="0">
                <a:solidFill>
                  <a:srgbClr val="000000"/>
                </a:solidFill>
                <a:latin typeface="Interstate-Light"/>
                <a:cs typeface="Interstate-Light"/>
              </a:rPr>
              <a:t>$57,980 </a:t>
            </a:r>
            <a:r>
              <a:rPr lang="en-US" sz="1400" dirty="0">
                <a:solidFill>
                  <a:srgbClr val="000000"/>
                </a:solidFill>
                <a:latin typeface="Interstate-Light"/>
                <a:cs typeface="Interstate-Light"/>
              </a:rPr>
              <a:t>per year</a:t>
            </a:r>
          </a:p>
          <a:p>
            <a:pPr>
              <a:buNone/>
            </a:pPr>
            <a:r>
              <a:rPr lang="en-US" sz="1400" b="1" dirty="0" smtClean="0">
                <a:solidFill>
                  <a:srgbClr val="000000"/>
                </a:solidFill>
                <a:latin typeface="Interstate-Light"/>
                <a:cs typeface="Interstate-Light"/>
              </a:rPr>
              <a:t>$1,739,400 </a:t>
            </a:r>
            <a:r>
              <a:rPr lang="en-US" sz="1400" dirty="0">
                <a:solidFill>
                  <a:srgbClr val="000000"/>
                </a:solidFill>
                <a:latin typeface="Interstate-Light"/>
                <a:cs typeface="Interstate-Light"/>
              </a:rPr>
              <a:t>in 30 years</a:t>
            </a:r>
          </a:p>
        </p:txBody>
      </p:sp>
    </p:spTree>
    <p:extLst>
      <p:ext uri="{BB962C8B-B14F-4D97-AF65-F5344CB8AC3E}">
        <p14:creationId xmlns:p14="http://schemas.microsoft.com/office/powerpoint/2010/main" val="134471441"/>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2"/>
          </p:nvPr>
        </p:nvSpPr>
        <p:spPr>
          <a:xfrm>
            <a:off x="609600" y="1752600"/>
            <a:ext cx="2971800" cy="4114800"/>
          </a:xfrm>
        </p:spPr>
        <p:txBody>
          <a:bodyPr>
            <a:normAutofit/>
          </a:bodyPr>
          <a:lstStyle/>
          <a:p>
            <a:r>
              <a:rPr lang="en-US" sz="1600" dirty="0">
                <a:latin typeface="Interstate-Light"/>
                <a:cs typeface="Interstate-Light"/>
              </a:rPr>
              <a:t>BARRIERS TO WOMEN’S PARTICIPATION </a:t>
            </a:r>
            <a:br>
              <a:rPr lang="en-US" sz="1600" dirty="0">
                <a:latin typeface="Interstate-Light"/>
                <a:cs typeface="Interstate-Light"/>
              </a:rPr>
            </a:br>
            <a:r>
              <a:rPr lang="en-US" sz="1600" dirty="0">
                <a:latin typeface="Interstate-Light"/>
                <a:cs typeface="Interstate-Light"/>
              </a:rPr>
              <a:t>IN NONTRADITIONAL JOBS</a:t>
            </a:r>
          </a:p>
        </p:txBody>
      </p:sp>
      <p:sp>
        <p:nvSpPr>
          <p:cNvPr id="5" name="Content Placeholder 4"/>
          <p:cNvSpPr>
            <a:spLocks noGrp="1"/>
          </p:cNvSpPr>
          <p:nvPr>
            <p:ph sz="quarter" idx="1"/>
          </p:nvPr>
        </p:nvSpPr>
        <p:spPr>
          <a:xfrm>
            <a:off x="3733800" y="1752600"/>
            <a:ext cx="5029200" cy="4419600"/>
          </a:xfrm>
        </p:spPr>
        <p:txBody>
          <a:bodyPr>
            <a:normAutofit/>
          </a:bodyPr>
          <a:lstStyle/>
          <a:p>
            <a:pPr marL="228600" lvl="1" indent="-228600">
              <a:lnSpc>
                <a:spcPct val="130000"/>
              </a:lnSpc>
              <a:spcBef>
                <a:spcPts val="300"/>
              </a:spcBef>
              <a:spcAft>
                <a:spcPts val="300"/>
              </a:spcAft>
              <a:buClr>
                <a:srgbClr val="E71F84"/>
              </a:buClr>
              <a:buFont typeface="Lucida Grande"/>
              <a:buChar char="&gt;"/>
            </a:pPr>
            <a:r>
              <a:rPr lang="en-US" dirty="0"/>
              <a:t>Lack of outreach and information</a:t>
            </a:r>
          </a:p>
          <a:p>
            <a:pPr marL="228600" lvl="1" indent="-228600">
              <a:lnSpc>
                <a:spcPct val="130000"/>
              </a:lnSpc>
              <a:spcBef>
                <a:spcPts val="300"/>
              </a:spcBef>
              <a:spcAft>
                <a:spcPts val="300"/>
              </a:spcAft>
              <a:buClr>
                <a:srgbClr val="E71F84"/>
              </a:buClr>
              <a:buFont typeface="Lucida Grande"/>
              <a:buChar char="&gt;"/>
            </a:pPr>
            <a:r>
              <a:rPr lang="en-US" dirty="0"/>
              <a:t>Stereotypes and sex segregated vocational education/WIA</a:t>
            </a:r>
          </a:p>
          <a:p>
            <a:pPr marL="228600" lvl="1" indent="-228600">
              <a:lnSpc>
                <a:spcPct val="130000"/>
              </a:lnSpc>
              <a:spcBef>
                <a:spcPts val="300"/>
              </a:spcBef>
              <a:spcAft>
                <a:spcPts val="300"/>
              </a:spcAft>
              <a:buClr>
                <a:srgbClr val="E71F84"/>
              </a:buClr>
              <a:buFont typeface="Lucida Grande"/>
              <a:buChar char="&gt;"/>
            </a:pPr>
            <a:r>
              <a:rPr lang="en-US" dirty="0"/>
              <a:t>Limited training and disparate impact of selection criteria</a:t>
            </a:r>
          </a:p>
          <a:p>
            <a:pPr marL="228600" lvl="1" indent="-228600">
              <a:lnSpc>
                <a:spcPct val="130000"/>
              </a:lnSpc>
              <a:spcBef>
                <a:spcPts val="300"/>
              </a:spcBef>
              <a:spcAft>
                <a:spcPts val="300"/>
              </a:spcAft>
              <a:buClr>
                <a:srgbClr val="E71F84"/>
              </a:buClr>
              <a:buFont typeface="Lucida Grande"/>
              <a:buChar char="&gt;"/>
            </a:pPr>
            <a:r>
              <a:rPr lang="en-US" dirty="0"/>
              <a:t>Discriminatory hiring practices</a:t>
            </a:r>
          </a:p>
          <a:p>
            <a:pPr marL="228600" lvl="1" indent="-228600">
              <a:lnSpc>
                <a:spcPct val="130000"/>
              </a:lnSpc>
              <a:spcBef>
                <a:spcPts val="300"/>
              </a:spcBef>
              <a:spcAft>
                <a:spcPts val="300"/>
              </a:spcAft>
              <a:buClr>
                <a:srgbClr val="E71F84"/>
              </a:buClr>
              <a:buFont typeface="Lucida Grande"/>
              <a:buChar char="&gt;"/>
            </a:pPr>
            <a:r>
              <a:rPr lang="en-US" altLang="zh-CN" dirty="0"/>
              <a:t>Differentiated on-the-job training, hiring, job, and overtime assignments </a:t>
            </a:r>
          </a:p>
          <a:p>
            <a:pPr marL="228600" lvl="1" indent="-228600">
              <a:lnSpc>
                <a:spcPct val="130000"/>
              </a:lnSpc>
              <a:spcBef>
                <a:spcPts val="300"/>
              </a:spcBef>
              <a:spcAft>
                <a:spcPts val="300"/>
              </a:spcAft>
              <a:buClr>
                <a:srgbClr val="E71F84"/>
              </a:buClr>
              <a:buFont typeface="Lucida Grande"/>
              <a:buChar char="&gt;"/>
            </a:pPr>
            <a:r>
              <a:rPr lang="en-US" altLang="zh-CN" dirty="0"/>
              <a:t>“Deleterious impact of micro-inequities over time”</a:t>
            </a:r>
          </a:p>
          <a:p>
            <a:endParaRPr lang="en-US" dirty="0"/>
          </a:p>
        </p:txBody>
      </p:sp>
      <p:graphicFrame>
        <p:nvGraphicFramePr>
          <p:cNvPr id="226305" name="Object 2"/>
          <p:cNvGraphicFramePr>
            <a:graphicFrameLocks noChangeAspect="1"/>
          </p:cNvGraphicFramePr>
          <p:nvPr/>
        </p:nvGraphicFramePr>
        <p:xfrm>
          <a:off x="1219200" y="4495800"/>
          <a:ext cx="2133600" cy="1881188"/>
        </p:xfrm>
        <a:graphic>
          <a:graphicData uri="http://schemas.openxmlformats.org/presentationml/2006/ole">
            <mc:AlternateContent xmlns:mc="http://schemas.openxmlformats.org/markup-compatibility/2006">
              <mc:Choice xmlns:v="urn:schemas-microsoft-com:vml" Requires="v">
                <p:oleObj spid="_x0000_s1096" name="ClipArt" r:id="rId4" imgW="3151800" imgH="3468960" progId="">
                  <p:embed/>
                </p:oleObj>
              </mc:Choice>
              <mc:Fallback>
                <p:oleObj name="ClipArt" r:id="rId4" imgW="3151800" imgH="3468960" progId="">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19200" y="4495800"/>
                        <a:ext cx="2133600" cy="1881188"/>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7" name="TextBox 6"/>
          <p:cNvSpPr txBox="1"/>
          <p:nvPr/>
        </p:nvSpPr>
        <p:spPr>
          <a:xfrm>
            <a:off x="457200" y="152401"/>
            <a:ext cx="9220200" cy="369332"/>
          </a:xfrm>
          <a:prstGeom prst="rect">
            <a:avLst/>
          </a:prstGeom>
          <a:noFill/>
        </p:spPr>
        <p:txBody>
          <a:bodyPr wrap="square" rtlCol="0">
            <a:spAutoFit/>
          </a:bodyPr>
          <a:lstStyle/>
          <a:p>
            <a:pPr>
              <a:spcBef>
                <a:spcPts val="600"/>
              </a:spcBef>
              <a:spcAft>
                <a:spcPts val="600"/>
              </a:spcAft>
            </a:pPr>
            <a:r>
              <a:rPr lang="en-US" b="1" dirty="0">
                <a:solidFill>
                  <a:srgbClr val="3D9D33"/>
                </a:solidFill>
                <a:latin typeface="Interstate-Bold"/>
                <a:cs typeface="Interstate-Bold"/>
              </a:rPr>
              <a:t>ROOTS OF INEQUALITY: UNDERSTANDING GENDER (IN)EQUITY</a:t>
            </a:r>
          </a:p>
        </p:txBody>
      </p:sp>
    </p:spTree>
    <p:extLst>
      <p:ext uri="{BB962C8B-B14F-4D97-AF65-F5344CB8AC3E}">
        <p14:creationId xmlns:p14="http://schemas.microsoft.com/office/powerpoint/2010/main" val="2878894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609600" y="1219200"/>
            <a:ext cx="1981200" cy="5257800"/>
          </a:xfrm>
        </p:spPr>
        <p:txBody>
          <a:bodyPr>
            <a:normAutofit/>
          </a:bodyPr>
          <a:lstStyle/>
          <a:p>
            <a:pPr>
              <a:lnSpc>
                <a:spcPct val="120000"/>
              </a:lnSpc>
              <a:spcBef>
                <a:spcPts val="300"/>
              </a:spcBef>
              <a:spcAft>
                <a:spcPts val="300"/>
              </a:spcAft>
            </a:pPr>
            <a:r>
              <a:rPr lang="en-US" sz="1600" dirty="0">
                <a:solidFill>
                  <a:srgbClr val="C1005E"/>
                </a:solidFill>
                <a:latin typeface="Interstate-Bold"/>
                <a:cs typeface="Interstate-Bold"/>
              </a:rPr>
              <a:t>MYTH:</a:t>
            </a:r>
            <a:br>
              <a:rPr lang="en-US" sz="1600" dirty="0">
                <a:solidFill>
                  <a:srgbClr val="C1005E"/>
                </a:solidFill>
                <a:latin typeface="Interstate-Bold"/>
                <a:cs typeface="Interstate-Bold"/>
              </a:rPr>
            </a:br>
            <a:r>
              <a:rPr lang="en-US" sz="1600" dirty="0">
                <a:latin typeface="Interstate-Light"/>
                <a:cs typeface="Interstate-Light"/>
              </a:rPr>
              <a:t>Blue collar work is nontraditional for women.</a:t>
            </a:r>
          </a:p>
          <a:p>
            <a:pPr>
              <a:lnSpc>
                <a:spcPct val="120000"/>
              </a:lnSpc>
              <a:spcBef>
                <a:spcPts val="300"/>
              </a:spcBef>
              <a:spcAft>
                <a:spcPts val="300"/>
              </a:spcAft>
            </a:pPr>
            <a:r>
              <a:rPr lang="en-US" sz="1600" dirty="0">
                <a:solidFill>
                  <a:srgbClr val="C1005E"/>
                </a:solidFill>
                <a:latin typeface="Interstate-Bold"/>
                <a:cs typeface="Interstate-Bold"/>
              </a:rPr>
              <a:t>MYTH:</a:t>
            </a:r>
            <a:br>
              <a:rPr lang="en-US" sz="1600" dirty="0">
                <a:solidFill>
                  <a:srgbClr val="C1005E"/>
                </a:solidFill>
                <a:latin typeface="Interstate-Bold"/>
                <a:cs typeface="Interstate-Bold"/>
              </a:rPr>
            </a:br>
            <a:r>
              <a:rPr lang="en-US" sz="1600" dirty="0">
                <a:latin typeface="Interstate-Light"/>
                <a:cs typeface="Interstate-Light"/>
              </a:rPr>
              <a:t>Women are not strong enough to do heavy labor.</a:t>
            </a:r>
            <a:br>
              <a:rPr lang="en-US" sz="1600" dirty="0">
                <a:latin typeface="Interstate-Light"/>
                <a:cs typeface="Interstate-Light"/>
              </a:rPr>
            </a:br>
            <a:endParaRPr lang="en-US" sz="1600" dirty="0">
              <a:latin typeface="Interstate-Light"/>
              <a:cs typeface="Interstate-Light"/>
            </a:endParaRPr>
          </a:p>
          <a:p>
            <a:pPr>
              <a:lnSpc>
                <a:spcPct val="120000"/>
              </a:lnSpc>
              <a:spcBef>
                <a:spcPts val="300"/>
              </a:spcBef>
              <a:spcAft>
                <a:spcPts val="300"/>
              </a:spcAft>
            </a:pPr>
            <a:r>
              <a:rPr lang="en-US" sz="1600" dirty="0">
                <a:latin typeface="Interstate-Light"/>
                <a:cs typeface="Interstate-Light"/>
              </a:rPr>
              <a:t/>
            </a:r>
            <a:br>
              <a:rPr lang="en-US" sz="1600" dirty="0">
                <a:latin typeface="Interstate-Light"/>
                <a:cs typeface="Interstate-Light"/>
              </a:rPr>
            </a:br>
            <a:endParaRPr lang="en-US" sz="1600" dirty="0">
              <a:latin typeface="Interstate-Light"/>
              <a:cs typeface="Interstate-Light"/>
            </a:endParaRPr>
          </a:p>
          <a:p>
            <a:pPr>
              <a:lnSpc>
                <a:spcPct val="120000"/>
              </a:lnSpc>
              <a:spcBef>
                <a:spcPts val="300"/>
              </a:spcBef>
              <a:spcAft>
                <a:spcPts val="300"/>
              </a:spcAft>
            </a:pPr>
            <a:r>
              <a:rPr lang="en-US" sz="1600" dirty="0">
                <a:solidFill>
                  <a:srgbClr val="C1005E"/>
                </a:solidFill>
                <a:latin typeface="Interstate-Bold"/>
                <a:cs typeface="Interstate-Bold"/>
              </a:rPr>
              <a:t>MYTH:</a:t>
            </a:r>
            <a:br>
              <a:rPr lang="en-US" sz="1600" dirty="0">
                <a:solidFill>
                  <a:srgbClr val="C1005E"/>
                </a:solidFill>
                <a:latin typeface="Interstate-Bold"/>
                <a:cs typeface="Interstate-Bold"/>
              </a:rPr>
            </a:br>
            <a:r>
              <a:rPr lang="en-US" sz="1600" dirty="0">
                <a:latin typeface="Interstate-Light"/>
                <a:cs typeface="Interstate-Light"/>
              </a:rPr>
              <a:t>Women won’t like </a:t>
            </a:r>
            <a:r>
              <a:rPr lang="en-US" sz="1600" dirty="0" smtClean="0">
                <a:latin typeface="Interstate-Light" charset="0"/>
                <a:ea typeface="Interstate-Light" charset="0"/>
                <a:cs typeface="Interstate-Light" charset="0"/>
              </a:rPr>
              <a:t>nontraditional jobs</a:t>
            </a:r>
            <a:r>
              <a:rPr lang="en-US" sz="1600" dirty="0" smtClean="0">
                <a:latin typeface="Interstate-Light"/>
                <a:cs typeface="Interstate-Light"/>
              </a:rPr>
              <a:t>.</a:t>
            </a:r>
            <a:endParaRPr lang="en-US" sz="1600" dirty="0">
              <a:latin typeface="Interstate-Light"/>
              <a:cs typeface="Interstate-Light"/>
            </a:endParaRPr>
          </a:p>
        </p:txBody>
      </p:sp>
      <p:sp>
        <p:nvSpPr>
          <p:cNvPr id="4" name="Content Placeholder 3"/>
          <p:cNvSpPr>
            <a:spLocks noGrp="1"/>
          </p:cNvSpPr>
          <p:nvPr>
            <p:ph sz="quarter" idx="1"/>
          </p:nvPr>
        </p:nvSpPr>
        <p:spPr>
          <a:xfrm>
            <a:off x="2895600" y="1371600"/>
            <a:ext cx="5867400" cy="5105400"/>
          </a:xfrm>
        </p:spPr>
        <p:txBody>
          <a:bodyPr>
            <a:noAutofit/>
          </a:bodyPr>
          <a:lstStyle/>
          <a:p>
            <a:pPr marL="0" indent="0">
              <a:lnSpc>
                <a:spcPct val="120000"/>
              </a:lnSpc>
              <a:spcBef>
                <a:spcPts val="300"/>
              </a:spcBef>
              <a:spcAft>
                <a:spcPts val="300"/>
              </a:spcAft>
              <a:buNone/>
            </a:pPr>
            <a:r>
              <a:rPr lang="en-US" dirty="0">
                <a:solidFill>
                  <a:srgbClr val="C1005E"/>
                </a:solidFill>
                <a:latin typeface="Interstate-Bold"/>
                <a:cs typeface="Interstate-Bold"/>
              </a:rPr>
              <a:t>FACT: </a:t>
            </a:r>
          </a:p>
          <a:p>
            <a:pPr marL="0" indent="0">
              <a:lnSpc>
                <a:spcPct val="120000"/>
              </a:lnSpc>
              <a:spcBef>
                <a:spcPts val="300"/>
              </a:spcBef>
              <a:spcAft>
                <a:spcPts val="300"/>
              </a:spcAft>
              <a:buNone/>
            </a:pPr>
            <a:r>
              <a:rPr lang="en-US" sz="1600" dirty="0"/>
              <a:t>Many jobs now thought to be nontraditional for women have been performed by women in the past</a:t>
            </a:r>
          </a:p>
          <a:p>
            <a:pPr marL="0" indent="0">
              <a:lnSpc>
                <a:spcPct val="120000"/>
              </a:lnSpc>
              <a:spcBef>
                <a:spcPts val="300"/>
              </a:spcBef>
              <a:spcAft>
                <a:spcPts val="300"/>
              </a:spcAft>
              <a:buNone/>
            </a:pPr>
            <a:r>
              <a:rPr lang="en-US" sz="1600" dirty="0">
                <a:solidFill>
                  <a:srgbClr val="C1005E"/>
                </a:solidFill>
              </a:rPr>
              <a:t/>
            </a:r>
            <a:br>
              <a:rPr lang="en-US" sz="1600" dirty="0">
                <a:solidFill>
                  <a:srgbClr val="C1005E"/>
                </a:solidFill>
              </a:rPr>
            </a:br>
            <a:r>
              <a:rPr lang="en-US" dirty="0">
                <a:solidFill>
                  <a:srgbClr val="C1005E"/>
                </a:solidFill>
                <a:latin typeface="Interstate-Bold"/>
                <a:cs typeface="Interstate-Bold"/>
              </a:rPr>
              <a:t>FACT: </a:t>
            </a:r>
          </a:p>
          <a:p>
            <a:pPr marL="0" indent="0">
              <a:lnSpc>
                <a:spcPct val="120000"/>
              </a:lnSpc>
              <a:spcBef>
                <a:spcPts val="300"/>
              </a:spcBef>
              <a:spcAft>
                <a:spcPts val="300"/>
              </a:spcAft>
              <a:buNone/>
            </a:pPr>
            <a:r>
              <a:rPr lang="en-US" sz="1600" dirty="0"/>
              <a:t>The strength requirements for nontraditional jobs are often exaggerated. Many nontraditional jobs are not much more physically demanding than housework, and many traditional women’s jobs, such as nursing and waitressing, are just as physically demanding as some nontraditional jobs. </a:t>
            </a:r>
          </a:p>
          <a:p>
            <a:pPr marL="0" indent="0">
              <a:lnSpc>
                <a:spcPct val="120000"/>
              </a:lnSpc>
              <a:spcBef>
                <a:spcPts val="300"/>
              </a:spcBef>
              <a:spcAft>
                <a:spcPts val="300"/>
              </a:spcAft>
              <a:buNone/>
            </a:pPr>
            <a:r>
              <a:rPr lang="en-US" sz="1600" dirty="0">
                <a:solidFill>
                  <a:srgbClr val="C1005E"/>
                </a:solidFill>
              </a:rPr>
              <a:t/>
            </a:r>
            <a:br>
              <a:rPr lang="en-US" sz="1600" dirty="0">
                <a:solidFill>
                  <a:srgbClr val="C1005E"/>
                </a:solidFill>
              </a:rPr>
            </a:br>
            <a:r>
              <a:rPr lang="en-US" dirty="0">
                <a:solidFill>
                  <a:srgbClr val="C1005E"/>
                </a:solidFill>
                <a:latin typeface="Interstate-Bold"/>
                <a:cs typeface="Interstate-Bold"/>
              </a:rPr>
              <a:t>FACT: </a:t>
            </a:r>
          </a:p>
          <a:p>
            <a:pPr marL="0" indent="0">
              <a:lnSpc>
                <a:spcPct val="120000"/>
              </a:lnSpc>
              <a:spcBef>
                <a:spcPts val="300"/>
              </a:spcBef>
              <a:spcAft>
                <a:spcPts val="300"/>
              </a:spcAft>
              <a:buNone/>
            </a:pPr>
            <a:r>
              <a:rPr lang="en-US" sz="1600" dirty="0"/>
              <a:t>Many women enjoy working with their hands and working outdoors. They take great pride in knowing that they have helped to build or create something. Many </a:t>
            </a:r>
            <a:r>
              <a:rPr lang="en-US" dirty="0"/>
              <a:t>women in nontraditional jobs</a:t>
            </a:r>
            <a:r>
              <a:rPr lang="en-US" sz="1600" dirty="0"/>
              <a:t> report a high degree of job satisfaction.</a:t>
            </a:r>
          </a:p>
        </p:txBody>
      </p:sp>
      <p:sp>
        <p:nvSpPr>
          <p:cNvPr id="5" name="TextBox 4"/>
          <p:cNvSpPr txBox="1"/>
          <p:nvPr/>
        </p:nvSpPr>
        <p:spPr>
          <a:xfrm>
            <a:off x="457200" y="152401"/>
            <a:ext cx="9220200" cy="369332"/>
          </a:xfrm>
          <a:prstGeom prst="rect">
            <a:avLst/>
          </a:prstGeom>
          <a:noFill/>
        </p:spPr>
        <p:txBody>
          <a:bodyPr wrap="square" rtlCol="0">
            <a:spAutoFit/>
          </a:bodyPr>
          <a:lstStyle/>
          <a:p>
            <a:pPr>
              <a:spcBef>
                <a:spcPts val="600"/>
              </a:spcBef>
              <a:spcAft>
                <a:spcPts val="600"/>
              </a:spcAft>
            </a:pPr>
            <a:r>
              <a:rPr lang="en-US" b="1" dirty="0">
                <a:solidFill>
                  <a:srgbClr val="3D9D33"/>
                </a:solidFill>
                <a:latin typeface="Interstate-Bold"/>
                <a:cs typeface="Interstate-Bold"/>
              </a:rPr>
              <a:t>MYTHS AND FACTS</a:t>
            </a:r>
          </a:p>
        </p:txBody>
      </p:sp>
    </p:spTree>
    <p:extLst>
      <p:ext uri="{BB962C8B-B14F-4D97-AF65-F5344CB8AC3E}">
        <p14:creationId xmlns:p14="http://schemas.microsoft.com/office/powerpoint/2010/main" val="11706038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2"/>
          </p:nvPr>
        </p:nvSpPr>
        <p:spPr>
          <a:xfrm>
            <a:off x="457200" y="914400"/>
            <a:ext cx="2209800" cy="5791200"/>
          </a:xfrm>
        </p:spPr>
        <p:txBody>
          <a:bodyPr>
            <a:normAutofit/>
          </a:bodyPr>
          <a:lstStyle/>
          <a:p>
            <a:pPr>
              <a:lnSpc>
                <a:spcPct val="120000"/>
              </a:lnSpc>
              <a:spcBef>
                <a:spcPts val="300"/>
              </a:spcBef>
              <a:spcAft>
                <a:spcPts val="300"/>
              </a:spcAft>
            </a:pPr>
            <a:r>
              <a:rPr lang="en-US" sz="1600" dirty="0">
                <a:solidFill>
                  <a:srgbClr val="C1005E"/>
                </a:solidFill>
                <a:latin typeface="Interstate-Bold"/>
                <a:cs typeface="Interstate-Bold"/>
              </a:rPr>
              <a:t>MYTH:</a:t>
            </a:r>
            <a:br>
              <a:rPr lang="en-US" sz="1600" dirty="0">
                <a:solidFill>
                  <a:srgbClr val="C1005E"/>
                </a:solidFill>
                <a:latin typeface="Interstate-Bold"/>
                <a:cs typeface="Interstate-Bold"/>
              </a:rPr>
            </a:br>
            <a:r>
              <a:rPr lang="en-US" sz="1600" dirty="0">
                <a:latin typeface="Interstate-Light"/>
                <a:cs typeface="Interstate-Light"/>
              </a:rPr>
              <a:t>Women aren’t interested in nontraditional jobs.</a:t>
            </a:r>
          </a:p>
          <a:p>
            <a:pPr>
              <a:lnSpc>
                <a:spcPct val="120000"/>
              </a:lnSpc>
              <a:spcBef>
                <a:spcPts val="300"/>
              </a:spcBef>
              <a:spcAft>
                <a:spcPts val="300"/>
              </a:spcAft>
            </a:pPr>
            <a:r>
              <a:rPr lang="en-US" sz="1600" dirty="0">
                <a:solidFill>
                  <a:srgbClr val="C1005E"/>
                </a:solidFill>
                <a:latin typeface="Interstate-Bold"/>
                <a:cs typeface="Interstate-Bold"/>
              </a:rPr>
              <a:t/>
            </a:r>
            <a:br>
              <a:rPr lang="en-US" sz="1600" dirty="0">
                <a:solidFill>
                  <a:srgbClr val="C1005E"/>
                </a:solidFill>
                <a:latin typeface="Interstate-Bold"/>
                <a:cs typeface="Interstate-Bold"/>
              </a:rPr>
            </a:br>
            <a:r>
              <a:rPr lang="en-US" sz="1600" dirty="0">
                <a:solidFill>
                  <a:srgbClr val="C1005E"/>
                </a:solidFill>
                <a:latin typeface="Interstate-Bold"/>
                <a:cs typeface="Interstate-Bold"/>
              </a:rPr>
              <a:t>MYTH:</a:t>
            </a:r>
            <a:br>
              <a:rPr lang="en-US" sz="1600" dirty="0">
                <a:solidFill>
                  <a:srgbClr val="C1005E"/>
                </a:solidFill>
                <a:latin typeface="Interstate-Bold"/>
                <a:cs typeface="Interstate-Bold"/>
              </a:rPr>
            </a:br>
            <a:r>
              <a:rPr lang="en-US" sz="1600" dirty="0">
                <a:latin typeface="Interstate-Light"/>
                <a:cs typeface="Interstate-Light"/>
              </a:rPr>
              <a:t>Women won’t want to tolerate the working conditions in male-dominated blue collar jobs.</a:t>
            </a:r>
          </a:p>
          <a:p>
            <a:pPr>
              <a:lnSpc>
                <a:spcPct val="120000"/>
              </a:lnSpc>
              <a:spcBef>
                <a:spcPts val="300"/>
              </a:spcBef>
              <a:spcAft>
                <a:spcPts val="300"/>
              </a:spcAft>
            </a:pPr>
            <a:r>
              <a:rPr lang="en-US" sz="1600" dirty="0">
                <a:solidFill>
                  <a:srgbClr val="C1005E"/>
                </a:solidFill>
                <a:latin typeface="Interstate-Bold"/>
                <a:cs typeface="Interstate-Bold"/>
              </a:rPr>
              <a:t>MYTH:</a:t>
            </a:r>
            <a:br>
              <a:rPr lang="en-US" sz="1600" dirty="0">
                <a:solidFill>
                  <a:srgbClr val="C1005E"/>
                </a:solidFill>
                <a:latin typeface="Interstate-Bold"/>
                <a:cs typeface="Interstate-Bold"/>
              </a:rPr>
            </a:br>
            <a:r>
              <a:rPr lang="en-US" sz="1600" dirty="0">
                <a:latin typeface="Interstate-Light"/>
                <a:cs typeface="Interstate-Light"/>
              </a:rPr>
              <a:t>Women’s family responsibilities will interfere with working conditions and hours of nontraditional jobs</a:t>
            </a:r>
            <a:endParaRPr lang="en-US" sz="1600" b="1" dirty="0"/>
          </a:p>
        </p:txBody>
      </p:sp>
      <p:sp>
        <p:nvSpPr>
          <p:cNvPr id="4" name="Content Placeholder 3"/>
          <p:cNvSpPr>
            <a:spLocks noGrp="1"/>
          </p:cNvSpPr>
          <p:nvPr>
            <p:ph sz="quarter" idx="1"/>
          </p:nvPr>
        </p:nvSpPr>
        <p:spPr>
          <a:xfrm>
            <a:off x="2971800" y="1066800"/>
            <a:ext cx="5638800" cy="5257800"/>
          </a:xfrm>
        </p:spPr>
        <p:txBody>
          <a:bodyPr>
            <a:noAutofit/>
          </a:bodyPr>
          <a:lstStyle/>
          <a:p>
            <a:pPr marL="0" lvl="1" indent="0">
              <a:lnSpc>
                <a:spcPct val="120000"/>
              </a:lnSpc>
              <a:spcBef>
                <a:spcPts val="300"/>
              </a:spcBef>
              <a:spcAft>
                <a:spcPts val="300"/>
              </a:spcAft>
              <a:buNone/>
            </a:pPr>
            <a:r>
              <a:rPr lang="en-US" dirty="0">
                <a:solidFill>
                  <a:srgbClr val="C1005E"/>
                </a:solidFill>
                <a:latin typeface="Interstate-Bold"/>
                <a:cs typeface="Interstate-Bold"/>
              </a:rPr>
              <a:t>FACT:  </a:t>
            </a:r>
          </a:p>
          <a:p>
            <a:pPr marL="0" indent="0">
              <a:lnSpc>
                <a:spcPct val="120000"/>
              </a:lnSpc>
              <a:spcBef>
                <a:spcPts val="300"/>
              </a:spcBef>
              <a:spcAft>
                <a:spcPts val="300"/>
              </a:spcAft>
              <a:buNone/>
            </a:pPr>
            <a:r>
              <a:rPr lang="en-US" sz="1600" dirty="0"/>
              <a:t>Often, women haven’t considered the possibility of nontraditional jobs, but once they are introduced to the opportunities they are often quite interested in exploring more.</a:t>
            </a:r>
          </a:p>
          <a:p>
            <a:pPr marL="0" lvl="1" indent="0">
              <a:lnSpc>
                <a:spcPct val="120000"/>
              </a:lnSpc>
              <a:spcBef>
                <a:spcPts val="300"/>
              </a:spcBef>
              <a:spcAft>
                <a:spcPts val="300"/>
              </a:spcAft>
              <a:buNone/>
            </a:pPr>
            <a:r>
              <a:rPr lang="en-US" dirty="0">
                <a:solidFill>
                  <a:srgbClr val="C1005E"/>
                </a:solidFill>
                <a:latin typeface="Interstate-Bold"/>
                <a:cs typeface="Interstate-Bold"/>
              </a:rPr>
              <a:t>FACT: </a:t>
            </a:r>
          </a:p>
          <a:p>
            <a:pPr marL="0" lvl="1" indent="0">
              <a:lnSpc>
                <a:spcPct val="120000"/>
              </a:lnSpc>
              <a:spcBef>
                <a:spcPts val="300"/>
              </a:spcBef>
              <a:spcAft>
                <a:spcPts val="300"/>
              </a:spcAft>
              <a:buNone/>
            </a:pPr>
            <a:r>
              <a:rPr lang="en-US" sz="1600" dirty="0"/>
              <a:t>Working conditions in many traditionally female jobs require working in all weather, dirty, noisy, and sometimes dangerous situations. </a:t>
            </a:r>
          </a:p>
          <a:p>
            <a:pPr marL="0" lvl="1" indent="0">
              <a:lnSpc>
                <a:spcPct val="120000"/>
              </a:lnSpc>
              <a:spcBef>
                <a:spcPts val="300"/>
              </a:spcBef>
              <a:spcAft>
                <a:spcPts val="300"/>
              </a:spcAft>
              <a:buNone/>
            </a:pPr>
            <a:r>
              <a:rPr lang="en-US" dirty="0">
                <a:solidFill>
                  <a:srgbClr val="C1005E"/>
                </a:solidFill>
                <a:latin typeface="Interstate-Bold"/>
                <a:cs typeface="Interstate-Bold"/>
              </a:rPr>
              <a:t>FACT: </a:t>
            </a:r>
          </a:p>
          <a:p>
            <a:pPr marL="0" indent="0">
              <a:lnSpc>
                <a:spcPct val="120000"/>
              </a:lnSpc>
              <a:spcBef>
                <a:spcPts val="300"/>
              </a:spcBef>
              <a:spcAft>
                <a:spcPts val="300"/>
              </a:spcAft>
              <a:buNone/>
            </a:pPr>
            <a:r>
              <a:rPr lang="en-US" sz="1600" dirty="0"/>
              <a:t>Most working parents manage work and family responsibilities, and programs can link women to resources to help identify support services for childcare</a:t>
            </a:r>
          </a:p>
        </p:txBody>
      </p:sp>
      <p:sp>
        <p:nvSpPr>
          <p:cNvPr id="5" name="TextBox 4"/>
          <p:cNvSpPr txBox="1"/>
          <p:nvPr/>
        </p:nvSpPr>
        <p:spPr>
          <a:xfrm>
            <a:off x="457200" y="152401"/>
            <a:ext cx="9220200" cy="369332"/>
          </a:xfrm>
          <a:prstGeom prst="rect">
            <a:avLst/>
          </a:prstGeom>
          <a:noFill/>
        </p:spPr>
        <p:txBody>
          <a:bodyPr wrap="square" rtlCol="0">
            <a:spAutoFit/>
          </a:bodyPr>
          <a:lstStyle/>
          <a:p>
            <a:pPr>
              <a:spcBef>
                <a:spcPts val="600"/>
              </a:spcBef>
              <a:spcAft>
                <a:spcPts val="600"/>
              </a:spcAft>
            </a:pPr>
            <a:r>
              <a:rPr lang="en-US" b="1" dirty="0">
                <a:solidFill>
                  <a:srgbClr val="3D9D33"/>
                </a:solidFill>
                <a:latin typeface="Interstate-Bold"/>
                <a:cs typeface="Interstate-Bold"/>
              </a:rPr>
              <a:t>MYTHS AND FACTS</a:t>
            </a:r>
          </a:p>
        </p:txBody>
      </p:sp>
    </p:spTree>
    <p:extLst>
      <p:ext uri="{BB962C8B-B14F-4D97-AF65-F5344CB8AC3E}">
        <p14:creationId xmlns:p14="http://schemas.microsoft.com/office/powerpoint/2010/main" val="3604611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Median">
  <a:themeElements>
    <a:clrScheme name="Mod">
      <a:dk1>
        <a:sysClr val="windowText" lastClr="000000"/>
      </a:dk1>
      <a:lt1>
        <a:sysClr val="window" lastClr="FFFFFF"/>
      </a:lt1>
      <a:dk2>
        <a:srgbClr val="065218"/>
      </a:dk2>
      <a:lt2>
        <a:srgbClr val="EDF3AE"/>
      </a:lt2>
      <a:accent1>
        <a:srgbClr val="8FCB17"/>
      </a:accent1>
      <a:accent2>
        <a:srgbClr val="769F11"/>
      </a:accent2>
      <a:accent3>
        <a:srgbClr val="D4E336"/>
      </a:accent3>
      <a:accent4>
        <a:srgbClr val="0C8228"/>
      </a:accent4>
      <a:accent5>
        <a:srgbClr val="C0EDA8"/>
      </a:accent5>
      <a:accent6>
        <a:srgbClr val="3B4F18"/>
      </a:accent6>
      <a:hlink>
        <a:srgbClr val="0A6A21"/>
      </a:hlink>
      <a:folHlink>
        <a:srgbClr val="406EA5"/>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9102</TotalTime>
  <Words>2383</Words>
  <Application>Microsoft Macintosh PowerPoint</Application>
  <PresentationFormat>On-screen Show (4:3)</PresentationFormat>
  <Paragraphs>193</Paragraphs>
  <Slides>13</Slides>
  <Notes>9</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7" baseType="lpstr">
      <vt:lpstr>Calibri</vt:lpstr>
      <vt:lpstr>Garamond</vt:lpstr>
      <vt:lpstr>Interstate - bold</vt:lpstr>
      <vt:lpstr>Interstate-Bold</vt:lpstr>
      <vt:lpstr>Interstate-Light</vt:lpstr>
      <vt:lpstr>Lucida Grande</vt:lpstr>
      <vt:lpstr>ＭＳ Ｐゴシック</vt:lpstr>
      <vt:lpstr>Tw Cen MT</vt:lpstr>
      <vt:lpstr>Wingdings</vt:lpstr>
      <vt:lpstr>Wingdings 2</vt:lpstr>
      <vt:lpstr>华文仿宋</vt:lpstr>
      <vt:lpstr>Arial</vt:lpstr>
      <vt:lpstr>Median</vt:lpstr>
      <vt:lpstr>ClipArt</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lauren Sugerman</dc:creator>
  <cp:lastModifiedBy>Sophie Besl</cp:lastModifiedBy>
  <cp:revision>494</cp:revision>
  <cp:lastPrinted>2012-06-28T15:54:40Z</cp:lastPrinted>
  <dcterms:created xsi:type="dcterms:W3CDTF">2012-06-28T17:15:41Z</dcterms:created>
  <dcterms:modified xsi:type="dcterms:W3CDTF">2017-04-27T23:32:23Z</dcterms:modified>
</cp:coreProperties>
</file>