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25"/>
  </p:notesMasterIdLst>
  <p:handoutMasterIdLst>
    <p:handoutMasterId r:id="rId26"/>
  </p:handoutMasterIdLst>
  <p:sldIdLst>
    <p:sldId id="412" r:id="rId2"/>
    <p:sldId id="414" r:id="rId3"/>
    <p:sldId id="415" r:id="rId4"/>
    <p:sldId id="416" r:id="rId5"/>
    <p:sldId id="427" r:id="rId6"/>
    <p:sldId id="428" r:id="rId7"/>
    <p:sldId id="429" r:id="rId8"/>
    <p:sldId id="430" r:id="rId9"/>
    <p:sldId id="431" r:id="rId10"/>
    <p:sldId id="432" r:id="rId11"/>
    <p:sldId id="433" r:id="rId12"/>
    <p:sldId id="434" r:id="rId13"/>
    <p:sldId id="435" r:id="rId14"/>
    <p:sldId id="436" r:id="rId15"/>
    <p:sldId id="437" r:id="rId16"/>
    <p:sldId id="438" r:id="rId17"/>
    <p:sldId id="439" r:id="rId18"/>
    <p:sldId id="440" r:id="rId19"/>
    <p:sldId id="441" r:id="rId20"/>
    <p:sldId id="442" r:id="rId21"/>
    <p:sldId id="443" r:id="rId22"/>
    <p:sldId id="444" r:id="rId23"/>
    <p:sldId id="445"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44" userDrawn="1">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Karyl Levinson" initials="KL [4]" lastIdx="1" clrIdx="6">
    <p:extLst/>
  </p:cmAuthor>
  <p:cmAuthor id="1" name="alex85j@gmail.com" initials="a" lastIdx="3" clrIdx="0">
    <p:extLst/>
  </p:cmAuthor>
  <p:cmAuthor id="2" name="Jessica Toglia" initials="JMT" lastIdx="4" clrIdx="1">
    <p:extLst/>
  </p:cmAuthor>
  <p:cmAuthor id="3" name="Jessica Toglia" initials="JMT [2]" lastIdx="1" clrIdx="2">
    <p:extLst/>
  </p:cmAuthor>
  <p:cmAuthor id="4" name="Karyl Levinson" initials="KL" lastIdx="1" clrIdx="3">
    <p:extLst/>
  </p:cmAuthor>
  <p:cmAuthor id="5" name="Karyl Levinson" initials="KL [2]" lastIdx="1" clrIdx="4">
    <p:extLst/>
  </p:cmAuthor>
  <p:cmAuthor id="6" name="Karyl Levinson" initials="KL [3]" lastIdx="1"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9FEC"/>
    <a:srgbClr val="C1005E"/>
    <a:srgbClr val="3D9D33"/>
    <a:srgbClr val="8FCC17"/>
    <a:srgbClr val="062C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372"/>
    <p:restoredTop sz="95958"/>
  </p:normalViewPr>
  <p:slideViewPr>
    <p:cSldViewPr>
      <p:cViewPr varScale="1">
        <p:scale>
          <a:sx n="110" d="100"/>
          <a:sy n="110" d="100"/>
        </p:scale>
        <p:origin x="488" y="176"/>
      </p:cViewPr>
      <p:guideLst>
        <p:guide orient="horz" pos="2544"/>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handoutMaster" Target="handoutMasters/handoutMaster1.xml"/><Relationship Id="rId27" Type="http://schemas.openxmlformats.org/officeDocument/2006/relationships/commentAuthors" Target="commentAuthors.xml"/><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106EE0A-1254-4C52-8A0B-D5F781B88956}" type="datetimeFigureOut">
              <a:rPr lang="en-US" smtClean="0"/>
              <a:pPr/>
              <a:t>4/27/17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1840D0F-3D65-4720-AEE7-48FCA251A991}" type="slidenum">
              <a:rPr lang="en-US" smtClean="0"/>
              <a:pPr/>
              <a:t>‹#›</a:t>
            </a:fld>
            <a:endParaRPr lang="en-US" dirty="0"/>
          </a:p>
        </p:txBody>
      </p:sp>
    </p:spTree>
    <p:extLst>
      <p:ext uri="{BB962C8B-B14F-4D97-AF65-F5344CB8AC3E}">
        <p14:creationId xmlns:p14="http://schemas.microsoft.com/office/powerpoint/2010/main" val="1337203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523504-E3ED-4DCB-827A-E1EB6EEB3900}" type="datetimeFigureOut">
              <a:rPr lang="en-US" smtClean="0"/>
              <a:pPr/>
              <a:t>4/27/17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272FD20-D6D1-454D-94C1-F47770CEED24}" type="slidenum">
              <a:rPr lang="en-US" smtClean="0"/>
              <a:pPr/>
              <a:t>‹#›</a:t>
            </a:fld>
            <a:endParaRPr lang="en-US" dirty="0"/>
          </a:p>
        </p:txBody>
      </p:sp>
    </p:spTree>
    <p:extLst>
      <p:ext uri="{BB962C8B-B14F-4D97-AF65-F5344CB8AC3E}">
        <p14:creationId xmlns:p14="http://schemas.microsoft.com/office/powerpoint/2010/main" val="209717699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C539C8-073B-4103-A7E2-4FA18B41DAA9}"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C539C8-073B-4103-A7E2-4FA18B41DAA9}" type="slidenum">
              <a:rPr lang="en-US" smtClean="0"/>
              <a:pPr/>
              <a:t>12</a:t>
            </a:fld>
            <a:endParaRPr lang="en-US"/>
          </a:p>
        </p:txBody>
      </p:sp>
    </p:spTree>
    <p:extLst>
      <p:ext uri="{BB962C8B-B14F-4D97-AF65-F5344CB8AC3E}">
        <p14:creationId xmlns:p14="http://schemas.microsoft.com/office/powerpoint/2010/main" val="1055010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C539C8-073B-4103-A7E2-4FA18B41DAA9}" type="slidenum">
              <a:rPr lang="en-US" smtClean="0"/>
              <a:pPr/>
              <a:t>13</a:t>
            </a:fld>
            <a:endParaRPr lang="en-US"/>
          </a:p>
        </p:txBody>
      </p:sp>
    </p:spTree>
    <p:extLst>
      <p:ext uri="{BB962C8B-B14F-4D97-AF65-F5344CB8AC3E}">
        <p14:creationId xmlns:p14="http://schemas.microsoft.com/office/powerpoint/2010/main" val="16326541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C539C8-073B-4103-A7E2-4FA18B41DAA9}" type="slidenum">
              <a:rPr lang="en-US" smtClean="0"/>
              <a:pPr/>
              <a:t>14</a:t>
            </a:fld>
            <a:endParaRPr lang="en-US"/>
          </a:p>
        </p:txBody>
      </p:sp>
    </p:spTree>
    <p:extLst>
      <p:ext uri="{BB962C8B-B14F-4D97-AF65-F5344CB8AC3E}">
        <p14:creationId xmlns:p14="http://schemas.microsoft.com/office/powerpoint/2010/main" val="12008510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C539C8-073B-4103-A7E2-4FA18B41DAA9}" type="slidenum">
              <a:rPr lang="en-US" smtClean="0"/>
              <a:pPr/>
              <a:t>15</a:t>
            </a:fld>
            <a:endParaRPr lang="en-US"/>
          </a:p>
        </p:txBody>
      </p:sp>
    </p:spTree>
    <p:extLst>
      <p:ext uri="{BB962C8B-B14F-4D97-AF65-F5344CB8AC3E}">
        <p14:creationId xmlns:p14="http://schemas.microsoft.com/office/powerpoint/2010/main" val="11921456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C539C8-073B-4103-A7E2-4FA18B41DAA9}" type="slidenum">
              <a:rPr lang="en-US" smtClean="0"/>
              <a:pPr/>
              <a:t>16</a:t>
            </a:fld>
            <a:endParaRPr lang="en-US"/>
          </a:p>
        </p:txBody>
      </p:sp>
    </p:spTree>
    <p:extLst>
      <p:ext uri="{BB962C8B-B14F-4D97-AF65-F5344CB8AC3E}">
        <p14:creationId xmlns:p14="http://schemas.microsoft.com/office/powerpoint/2010/main" val="11355355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C539C8-073B-4103-A7E2-4FA18B41DAA9}" type="slidenum">
              <a:rPr lang="en-US" smtClean="0"/>
              <a:pPr/>
              <a:t>17</a:t>
            </a:fld>
            <a:endParaRPr lang="en-US"/>
          </a:p>
        </p:txBody>
      </p:sp>
    </p:spTree>
    <p:extLst>
      <p:ext uri="{BB962C8B-B14F-4D97-AF65-F5344CB8AC3E}">
        <p14:creationId xmlns:p14="http://schemas.microsoft.com/office/powerpoint/2010/main" val="10986244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C539C8-073B-4103-A7E2-4FA18B41DAA9}" type="slidenum">
              <a:rPr lang="en-US" smtClean="0"/>
              <a:pPr/>
              <a:t>18</a:t>
            </a:fld>
            <a:endParaRPr lang="en-US"/>
          </a:p>
        </p:txBody>
      </p:sp>
    </p:spTree>
    <p:extLst>
      <p:ext uri="{BB962C8B-B14F-4D97-AF65-F5344CB8AC3E}">
        <p14:creationId xmlns:p14="http://schemas.microsoft.com/office/powerpoint/2010/main" val="15389395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C539C8-073B-4103-A7E2-4FA18B41DAA9}" type="slidenum">
              <a:rPr lang="en-US" smtClean="0"/>
              <a:pPr/>
              <a:t>19</a:t>
            </a:fld>
            <a:endParaRPr lang="en-US"/>
          </a:p>
        </p:txBody>
      </p:sp>
    </p:spTree>
    <p:extLst>
      <p:ext uri="{BB962C8B-B14F-4D97-AF65-F5344CB8AC3E}">
        <p14:creationId xmlns:p14="http://schemas.microsoft.com/office/powerpoint/2010/main" val="4163995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C539C8-073B-4103-A7E2-4FA18B41DAA9}" type="slidenum">
              <a:rPr lang="en-US" smtClean="0"/>
              <a:pPr/>
              <a:t>20</a:t>
            </a:fld>
            <a:endParaRPr lang="en-US"/>
          </a:p>
        </p:txBody>
      </p:sp>
    </p:spTree>
    <p:extLst>
      <p:ext uri="{BB962C8B-B14F-4D97-AF65-F5344CB8AC3E}">
        <p14:creationId xmlns:p14="http://schemas.microsoft.com/office/powerpoint/2010/main" val="20542806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C539C8-073B-4103-A7E2-4FA18B41DAA9}" type="slidenum">
              <a:rPr lang="en-US" smtClean="0"/>
              <a:pPr/>
              <a:t>21</a:t>
            </a:fld>
            <a:endParaRPr lang="en-US"/>
          </a:p>
        </p:txBody>
      </p:sp>
    </p:spTree>
    <p:extLst>
      <p:ext uri="{BB962C8B-B14F-4D97-AF65-F5344CB8AC3E}">
        <p14:creationId xmlns:p14="http://schemas.microsoft.com/office/powerpoint/2010/main" val="11097033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C539C8-073B-4103-A7E2-4FA18B41DAA9}" type="slidenum">
              <a:rPr lang="en-US" smtClean="0"/>
              <a:pPr/>
              <a:t>4</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C539C8-073B-4103-A7E2-4FA18B41DAA9}" type="slidenum">
              <a:rPr lang="en-US" smtClean="0"/>
              <a:pPr/>
              <a:t>22</a:t>
            </a:fld>
            <a:endParaRPr lang="en-US"/>
          </a:p>
        </p:txBody>
      </p:sp>
    </p:spTree>
    <p:extLst>
      <p:ext uri="{BB962C8B-B14F-4D97-AF65-F5344CB8AC3E}">
        <p14:creationId xmlns:p14="http://schemas.microsoft.com/office/powerpoint/2010/main" val="7890080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C539C8-073B-4103-A7E2-4FA18B41DAA9}" type="slidenum">
              <a:rPr lang="en-US" smtClean="0"/>
              <a:pPr/>
              <a:t>23</a:t>
            </a:fld>
            <a:endParaRPr lang="en-US"/>
          </a:p>
        </p:txBody>
      </p:sp>
    </p:spTree>
    <p:extLst>
      <p:ext uri="{BB962C8B-B14F-4D97-AF65-F5344CB8AC3E}">
        <p14:creationId xmlns:p14="http://schemas.microsoft.com/office/powerpoint/2010/main" val="20334650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C539C8-073B-4103-A7E2-4FA18B41DAA9}" type="slidenum">
              <a:rPr lang="en-US" smtClean="0"/>
              <a:pPr/>
              <a:t>5</a:t>
            </a:fld>
            <a:endParaRPr lang="en-US"/>
          </a:p>
        </p:txBody>
      </p:sp>
    </p:spTree>
    <p:extLst>
      <p:ext uri="{BB962C8B-B14F-4D97-AF65-F5344CB8AC3E}">
        <p14:creationId xmlns:p14="http://schemas.microsoft.com/office/powerpoint/2010/main" val="6516820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C539C8-073B-4103-A7E2-4FA18B41DAA9}" type="slidenum">
              <a:rPr lang="en-US" smtClean="0"/>
              <a:pPr/>
              <a:t>6</a:t>
            </a:fld>
            <a:endParaRPr lang="en-US"/>
          </a:p>
        </p:txBody>
      </p:sp>
    </p:spTree>
    <p:extLst>
      <p:ext uri="{BB962C8B-B14F-4D97-AF65-F5344CB8AC3E}">
        <p14:creationId xmlns:p14="http://schemas.microsoft.com/office/powerpoint/2010/main" val="17875334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C539C8-073B-4103-A7E2-4FA18B41DAA9}" type="slidenum">
              <a:rPr lang="en-US" smtClean="0"/>
              <a:pPr/>
              <a:t>7</a:t>
            </a:fld>
            <a:endParaRPr lang="en-US"/>
          </a:p>
        </p:txBody>
      </p:sp>
    </p:spTree>
    <p:extLst>
      <p:ext uri="{BB962C8B-B14F-4D97-AF65-F5344CB8AC3E}">
        <p14:creationId xmlns:p14="http://schemas.microsoft.com/office/powerpoint/2010/main" val="19771179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C539C8-073B-4103-A7E2-4FA18B41DAA9}" type="slidenum">
              <a:rPr lang="en-US" smtClean="0"/>
              <a:pPr/>
              <a:t>8</a:t>
            </a:fld>
            <a:endParaRPr lang="en-US"/>
          </a:p>
        </p:txBody>
      </p:sp>
    </p:spTree>
    <p:extLst>
      <p:ext uri="{BB962C8B-B14F-4D97-AF65-F5344CB8AC3E}">
        <p14:creationId xmlns:p14="http://schemas.microsoft.com/office/powerpoint/2010/main" val="213057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C539C8-073B-4103-A7E2-4FA18B41DAA9}" type="slidenum">
              <a:rPr lang="en-US" smtClean="0"/>
              <a:pPr/>
              <a:t>9</a:t>
            </a:fld>
            <a:endParaRPr lang="en-US"/>
          </a:p>
        </p:txBody>
      </p:sp>
    </p:spTree>
    <p:extLst>
      <p:ext uri="{BB962C8B-B14F-4D97-AF65-F5344CB8AC3E}">
        <p14:creationId xmlns:p14="http://schemas.microsoft.com/office/powerpoint/2010/main" val="16570299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C539C8-073B-4103-A7E2-4FA18B41DAA9}" type="slidenum">
              <a:rPr lang="en-US" smtClean="0"/>
              <a:pPr/>
              <a:t>10</a:t>
            </a:fld>
            <a:endParaRPr lang="en-US"/>
          </a:p>
        </p:txBody>
      </p:sp>
    </p:spTree>
    <p:extLst>
      <p:ext uri="{BB962C8B-B14F-4D97-AF65-F5344CB8AC3E}">
        <p14:creationId xmlns:p14="http://schemas.microsoft.com/office/powerpoint/2010/main" val="16164921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C539C8-073B-4103-A7E2-4FA18B41DAA9}" type="slidenum">
              <a:rPr lang="en-US" smtClean="0"/>
              <a:pPr/>
              <a:t>11</a:t>
            </a:fld>
            <a:endParaRPr lang="en-US"/>
          </a:p>
        </p:txBody>
      </p:sp>
    </p:spTree>
    <p:extLst>
      <p:ext uri="{BB962C8B-B14F-4D97-AF65-F5344CB8AC3E}">
        <p14:creationId xmlns:p14="http://schemas.microsoft.com/office/powerpoint/2010/main" val="938864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a:prstGeom prst="rect">
            <a:avLst/>
          </a:prstGeom>
        </p:spPr>
        <p:txBody>
          <a:bodyPr>
            <a:noAutofit/>
          </a:bodyPr>
          <a:lstStyle>
            <a:lvl1pPr algn="ctr">
              <a:defRPr sz="2000">
                <a:solidFill>
                  <a:srgbClr val="FFFFFF"/>
                </a:solidFill>
              </a:defRPr>
            </a:lvl1pPr>
          </a:lstStyle>
          <a:p>
            <a:endParaRPr lang="en-US" dirty="0"/>
          </a:p>
        </p:txBody>
      </p:sp>
      <p:sp>
        <p:nvSpPr>
          <p:cNvPr id="17" name="Footer Placeholder 16"/>
          <p:cNvSpPr>
            <a:spLocks noGrp="1"/>
          </p:cNvSpPr>
          <p:nvPr>
            <p:ph type="ftr" sz="quarter" idx="11"/>
          </p:nvPr>
        </p:nvSpPr>
        <p:spPr>
          <a:xfrm>
            <a:off x="2085393" y="236538"/>
            <a:ext cx="5867400" cy="365125"/>
          </a:xfrm>
          <a:prstGeom prst="rect">
            <a:avLst/>
          </a:prstGeo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8001000" y="228600"/>
            <a:ext cx="838200" cy="381000"/>
          </a:xfrm>
          <a:prstGeom prst="rect">
            <a:avLst/>
          </a:prstGeom>
        </p:spPr>
        <p:txBody>
          <a:bodyPr/>
          <a:lstStyle>
            <a:lvl1pPr>
              <a:defRPr>
                <a:solidFill>
                  <a:schemeClr val="tx2"/>
                </a:solidFill>
              </a:defRPr>
            </a:lvl1pPr>
          </a:lstStyle>
          <a:p>
            <a:fld id="{2AEF2BAA-794D-43E8-BC43-775101173209}"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096000" y="6248400"/>
            <a:ext cx="26670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609600" y="6248206"/>
            <a:ext cx="5421083"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0" y="1272222"/>
            <a:ext cx="533400" cy="244476"/>
          </a:xfrm>
          <a:prstGeom prst="rect">
            <a:avLst/>
          </a:prstGeom>
        </p:spPr>
        <p:txBody>
          <a:bodyPr/>
          <a:lstStyle/>
          <a:p>
            <a:fld id="{2AEF2BAA-794D-43E8-BC43-775101173209}"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02"/>
            <a:ext cx="22098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457201" y="6248207"/>
            <a:ext cx="5573483" cy="365125"/>
          </a:xfrm>
          <a:prstGeom prst="rect">
            <a:avLst/>
          </a:prstGeom>
        </p:spPr>
        <p:txBody>
          <a:bodyPr/>
          <a:lstStyle/>
          <a:p>
            <a:endParaRPr lang="en-US" dirty="0"/>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6" name="Slide Number Placeholder 5"/>
          <p:cNvSpPr>
            <a:spLocks noGrp="1"/>
          </p:cNvSpPr>
          <p:nvPr>
            <p:ph type="sldNum" sz="quarter" idx="12"/>
          </p:nvPr>
        </p:nvSpPr>
        <p:spPr>
          <a:xfrm rot="5400000">
            <a:off x="5989638" y="144462"/>
            <a:ext cx="533400" cy="244476"/>
          </a:xfrm>
          <a:prstGeom prst="rect">
            <a:avLst/>
          </a:prstGeom>
        </p:spPr>
        <p:txBody>
          <a:bodyPr/>
          <a:lstStyle/>
          <a:p>
            <a:fld id="{2AEF2BAA-794D-43E8-BC43-775101173209}"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lipArt Placeholder 2"/>
          <p:cNvSpPr>
            <a:spLocks noGrp="1"/>
          </p:cNvSpPr>
          <p:nvPr>
            <p:ph type="clipArt" sz="half" idx="1"/>
          </p:nvPr>
        </p:nvSpPr>
        <p:spPr>
          <a:xfrm>
            <a:off x="457200" y="1600200"/>
            <a:ext cx="4038600" cy="4525963"/>
          </a:xfrm>
        </p:spPr>
        <p:txBody>
          <a:bodyPr rtlCol="0">
            <a:normAutofit/>
          </a:bodyPr>
          <a:lstStyle/>
          <a:p>
            <a:pPr lvl="0"/>
            <a:endParaRPr lang="en-US" noProof="0"/>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xfrm>
            <a:off x="6096000" y="6248400"/>
            <a:ext cx="2667000" cy="365125"/>
          </a:xfrm>
          <a:prstGeom prst="rect">
            <a:avLst/>
          </a:prstGeom>
        </p:spPr>
        <p:txBody>
          <a:bodyPr/>
          <a:lstStyle>
            <a:lvl1pPr>
              <a:defRPr/>
            </a:lvl1pPr>
          </a:lstStyle>
          <a:p>
            <a:pPr>
              <a:defRPr/>
            </a:pPr>
            <a:endParaRPr lang="en-US"/>
          </a:p>
        </p:txBody>
      </p:sp>
      <p:sp>
        <p:nvSpPr>
          <p:cNvPr id="6" name="Footer Placeholder 4"/>
          <p:cNvSpPr>
            <a:spLocks noGrp="1"/>
          </p:cNvSpPr>
          <p:nvPr>
            <p:ph type="ftr" sz="quarter" idx="11"/>
          </p:nvPr>
        </p:nvSpPr>
        <p:spPr>
          <a:xfrm>
            <a:off x="609600" y="6248206"/>
            <a:ext cx="5421083" cy="365125"/>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0" y="1272222"/>
            <a:ext cx="533400" cy="244476"/>
          </a:xfrm>
          <a:prstGeom prst="rect">
            <a:avLst/>
          </a:prstGeom>
        </p:spPr>
        <p:txBody>
          <a:bodyPr/>
          <a:lstStyle>
            <a:lvl1pPr>
              <a:defRPr/>
            </a:lvl1pPr>
          </a:lstStyle>
          <a:p>
            <a:pPr>
              <a:defRPr/>
            </a:pPr>
            <a:fld id="{8E8351D0-7497-406F-A8F6-E1CAB8FA1583}" type="slidenum">
              <a:rPr lang="en-US"/>
              <a:pPr>
                <a:defRPr/>
              </a:pPr>
              <a:t>‹#›</a:t>
            </a:fld>
            <a:endParaRPr lang="en-US"/>
          </a:p>
        </p:txBody>
      </p:sp>
    </p:spTree>
    <p:extLst>
      <p:ext uri="{BB962C8B-B14F-4D97-AF65-F5344CB8AC3E}">
        <p14:creationId xmlns:p14="http://schemas.microsoft.com/office/powerpoint/2010/main" val="2479996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a:t>Click to edit Master title style</a:t>
            </a:r>
          </a:p>
        </p:txBody>
      </p:sp>
      <p:sp>
        <p:nvSpPr>
          <p:cNvPr id="6" name="Slide Number Placeholder 5"/>
          <p:cNvSpPr>
            <a:spLocks noGrp="1"/>
          </p:cNvSpPr>
          <p:nvPr>
            <p:ph type="sldNum" sz="quarter" idx="12"/>
          </p:nvPr>
        </p:nvSpPr>
        <p:spPr>
          <a:xfrm>
            <a:off x="0" y="1272222"/>
            <a:ext cx="533400" cy="244476"/>
          </a:xfrm>
          <a:prstGeom prst="rect">
            <a:avLst/>
          </a:prstGeom>
        </p:spPr>
        <p:txBody>
          <a:bodyPr/>
          <a:lstStyle>
            <a:lvl1pPr>
              <a:defRPr>
                <a:solidFill>
                  <a:srgbClr val="FFFFFF"/>
                </a:solidFill>
              </a:defRPr>
            </a:lvl1pPr>
          </a:lstStyle>
          <a:p>
            <a:fld id="{2AEF2BAA-794D-43E8-BC43-775101173209}" type="slidenum">
              <a:rPr lang="en-US" smtClean="0"/>
              <a:pPr/>
              <a:t>‹#›</a:t>
            </a:fld>
            <a:endParaRPr lang="en-US" dirty="0"/>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a:xfrm>
            <a:off x="6096000" y="6248400"/>
            <a:ext cx="2667000" cy="365125"/>
          </a:xfrm>
          <a:prstGeom prst="rect">
            <a:avLst/>
          </a:prstGeom>
        </p:spPr>
        <p:txBody>
          <a:bodyPr/>
          <a:lstStyle/>
          <a:p>
            <a:endParaRPr lang="en-US" dirty="0"/>
          </a:p>
        </p:txBody>
      </p:sp>
      <p:sp>
        <p:nvSpPr>
          <p:cNvPr id="13" name="Slide Number Placeholder 12"/>
          <p:cNvSpPr>
            <a:spLocks noGrp="1"/>
          </p:cNvSpPr>
          <p:nvPr>
            <p:ph type="sldNum" sz="quarter" idx="11"/>
          </p:nvPr>
        </p:nvSpPr>
        <p:spPr>
          <a:xfrm>
            <a:off x="0" y="1752600"/>
            <a:ext cx="1295400" cy="701676"/>
          </a:xfrm>
          <a:prstGeom prst="rect">
            <a:avLst/>
          </a:prstGeom>
        </p:spPr>
        <p:txBody>
          <a:bodyPr>
            <a:noAutofit/>
          </a:bodyPr>
          <a:lstStyle>
            <a:lvl1pPr>
              <a:defRPr sz="2400">
                <a:solidFill>
                  <a:srgbClr val="FFFFFF"/>
                </a:solidFill>
              </a:defRPr>
            </a:lvl1pPr>
          </a:lstStyle>
          <a:p>
            <a:fld id="{2AEF2BAA-794D-43E8-BC43-775101173209}" type="slidenum">
              <a:rPr lang="en-US" smtClean="0"/>
              <a:pPr/>
              <a:t>‹#›</a:t>
            </a:fld>
            <a:endParaRPr lang="en-US" dirty="0"/>
          </a:p>
        </p:txBody>
      </p:sp>
      <p:sp>
        <p:nvSpPr>
          <p:cNvPr id="14" name="Footer Placeholder 13"/>
          <p:cNvSpPr>
            <a:spLocks noGrp="1"/>
          </p:cNvSpPr>
          <p:nvPr>
            <p:ph type="ftr" sz="quarter" idx="12"/>
          </p:nvPr>
        </p:nvSpPr>
        <p:spPr>
          <a:xfrm>
            <a:off x="609600" y="6248206"/>
            <a:ext cx="5421083" cy="365125"/>
          </a:xfrm>
          <a:prstGeom prst="rect">
            <a:avLst/>
          </a:prstGeom>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a:xfrm>
            <a:off x="6096000" y="6248400"/>
            <a:ext cx="2667000" cy="365125"/>
          </a:xfrm>
          <a:prstGeom prst="rect">
            <a:avLst/>
          </a:prstGeom>
        </p:spPr>
        <p:txBody>
          <a:bodyPr rtlCol="0"/>
          <a:lstStyle/>
          <a:p>
            <a:endParaRPr lang="en-US" dirty="0"/>
          </a:p>
        </p:txBody>
      </p:sp>
      <p:sp>
        <p:nvSpPr>
          <p:cNvPr id="12" name="Slide Number Placeholder 11"/>
          <p:cNvSpPr>
            <a:spLocks noGrp="1"/>
          </p:cNvSpPr>
          <p:nvPr>
            <p:ph type="sldNum" sz="quarter" idx="16"/>
          </p:nvPr>
        </p:nvSpPr>
        <p:spPr>
          <a:xfrm>
            <a:off x="0" y="1272222"/>
            <a:ext cx="533400" cy="244476"/>
          </a:xfrm>
          <a:prstGeom prst="rect">
            <a:avLst/>
          </a:prstGeom>
        </p:spPr>
        <p:txBody>
          <a:bodyPr rtlCol="0"/>
          <a:lstStyle/>
          <a:p>
            <a:fld id="{2AEF2BAA-794D-43E8-BC43-775101173209}" type="slidenum">
              <a:rPr lang="en-US" smtClean="0"/>
              <a:pPr/>
              <a:t>‹#›</a:t>
            </a:fld>
            <a:endParaRPr lang="en-US" dirty="0"/>
          </a:p>
        </p:txBody>
      </p:sp>
      <p:sp>
        <p:nvSpPr>
          <p:cNvPr id="14" name="Footer Placeholder 13"/>
          <p:cNvSpPr>
            <a:spLocks noGrp="1"/>
          </p:cNvSpPr>
          <p:nvPr>
            <p:ph type="ftr" sz="quarter" idx="17"/>
          </p:nvPr>
        </p:nvSpPr>
        <p:spPr>
          <a:xfrm>
            <a:off x="609600" y="6248206"/>
            <a:ext cx="5421083" cy="365125"/>
          </a:xfrm>
          <a:prstGeom prst="rect">
            <a:avLst/>
          </a:prstGeom>
        </p:spPr>
        <p:txBody>
          <a:bodyPr rtlCol="0"/>
          <a:lstStyle/>
          <a:p>
            <a:endParaRPr lang="en-US" dirty="0"/>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a:xfrm>
            <a:off x="6096000" y="6248400"/>
            <a:ext cx="2667000" cy="365125"/>
          </a:xfrm>
          <a:prstGeom prst="rect">
            <a:avLst/>
          </a:prstGeom>
        </p:spPr>
        <p:txBody>
          <a:bodyPr/>
          <a:lstStyle/>
          <a:p>
            <a:endParaRPr lang="en-US" dirty="0"/>
          </a:p>
        </p:txBody>
      </p:sp>
      <p:sp>
        <p:nvSpPr>
          <p:cNvPr id="4" name="Footer Placeholder 3"/>
          <p:cNvSpPr>
            <a:spLocks noGrp="1"/>
          </p:cNvSpPr>
          <p:nvPr>
            <p:ph type="ftr" sz="quarter" idx="11"/>
          </p:nvPr>
        </p:nvSpPr>
        <p:spPr>
          <a:xfrm>
            <a:off x="609600" y="6248206"/>
            <a:ext cx="5421083"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0" y="1272222"/>
            <a:ext cx="533400" cy="244476"/>
          </a:xfrm>
          <a:prstGeom prst="rect">
            <a:avLst/>
          </a:prstGeom>
        </p:spPr>
        <p:txBody>
          <a:bodyPr/>
          <a:lstStyle>
            <a:lvl1pPr>
              <a:defRPr>
                <a:solidFill>
                  <a:srgbClr val="FFFFFF"/>
                </a:solidFill>
              </a:defRPr>
            </a:lvl1pPr>
          </a:lstStyle>
          <a:p>
            <a:fld id="{2AEF2BAA-794D-43E8-BC43-775101173209}"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0" y="6248400"/>
            <a:ext cx="2667000" cy="365125"/>
          </a:xfrm>
          <a:prstGeom prst="rect">
            <a:avLst/>
          </a:prstGeom>
        </p:spPr>
        <p:txBody>
          <a:bodyPr/>
          <a:lstStyle/>
          <a:p>
            <a:endParaRPr lang="en-US" dirty="0"/>
          </a:p>
        </p:txBody>
      </p:sp>
      <p:sp>
        <p:nvSpPr>
          <p:cNvPr id="3" name="Footer Placeholder 2"/>
          <p:cNvSpPr>
            <a:spLocks noGrp="1"/>
          </p:cNvSpPr>
          <p:nvPr>
            <p:ph type="ftr" sz="quarter" idx="11"/>
          </p:nvPr>
        </p:nvSpPr>
        <p:spPr>
          <a:xfrm>
            <a:off x="609600" y="6248206"/>
            <a:ext cx="5421083"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0" y="6248400"/>
            <a:ext cx="533400" cy="381000"/>
          </a:xfrm>
          <a:prstGeom prst="rect">
            <a:avLst/>
          </a:prstGeom>
        </p:spPr>
        <p:txBody>
          <a:bodyPr/>
          <a:lstStyle>
            <a:lvl1pPr>
              <a:defRPr>
                <a:solidFill>
                  <a:schemeClr val="tx2"/>
                </a:solidFill>
              </a:defRPr>
            </a:lvl1pPr>
          </a:lstStyle>
          <a:p>
            <a:fld id="{2AEF2BAA-794D-43E8-BC43-775101173209}" type="slidenum">
              <a:rPr lang="en-US" smtClean="0"/>
              <a:pPr/>
              <a:t>‹#›</a:t>
            </a:fld>
            <a:endParaRPr lang="en-US" dirty="0"/>
          </a:p>
        </p:txBody>
      </p:sp>
      <p:pic>
        <p:nvPicPr>
          <p:cNvPr id="5" name="Picture 4"/>
          <p:cNvPicPr>
            <a:picLocks noChangeAspect="1"/>
          </p:cNvPicPr>
          <p:nvPr userDrawn="1"/>
        </p:nvPicPr>
        <p:blipFill>
          <a:blip r:embed="rId2"/>
          <a:stretch>
            <a:fillRect/>
          </a:stretch>
        </p:blipFill>
        <p:spPr>
          <a:xfrm>
            <a:off x="306" y="-1"/>
            <a:ext cx="9143694" cy="806797"/>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a:xfrm>
            <a:off x="6096000" y="6248400"/>
            <a:ext cx="26670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609600" y="6248206"/>
            <a:ext cx="5421083"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0" y="1272222"/>
            <a:ext cx="533400" cy="244476"/>
          </a:xfrm>
          <a:prstGeom prst="rect">
            <a:avLst/>
          </a:prstGeom>
        </p:spPr>
        <p:txBody>
          <a:bodyPr/>
          <a:lstStyle>
            <a:lvl1pPr>
              <a:defRPr>
                <a:solidFill>
                  <a:srgbClr val="FFFFFF"/>
                </a:solidFill>
              </a:defRPr>
            </a:lvl1pPr>
          </a:lstStyle>
          <a:p>
            <a:fld id="{2AEF2BAA-794D-43E8-BC43-775101173209}" type="slidenum">
              <a:rPr lang="en-US" smtClean="0"/>
              <a:pPr/>
              <a:t>‹#›</a:t>
            </a:fld>
            <a:endParaRPr lang="en-US" dirty="0"/>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Date Placeholder 11"/>
          <p:cNvSpPr>
            <a:spLocks noGrp="1"/>
          </p:cNvSpPr>
          <p:nvPr>
            <p:ph type="dt" sz="half" idx="10"/>
          </p:nvPr>
        </p:nvSpPr>
        <p:spPr>
          <a:xfrm>
            <a:off x="6248400" y="6248400"/>
            <a:ext cx="2667000" cy="365125"/>
          </a:xfrm>
          <a:prstGeom prst="rect">
            <a:avLst/>
          </a:prstGeom>
        </p:spPr>
        <p:txBody>
          <a:bodyPr rtlCol="0"/>
          <a:lstStyle/>
          <a:p>
            <a:endParaRPr lang="en-US" dirty="0"/>
          </a:p>
        </p:txBody>
      </p:sp>
      <p:sp>
        <p:nvSpPr>
          <p:cNvPr id="13" name="Slide Number Placeholder 12"/>
          <p:cNvSpPr>
            <a:spLocks noGrp="1"/>
          </p:cNvSpPr>
          <p:nvPr>
            <p:ph type="sldNum" sz="quarter" idx="11"/>
          </p:nvPr>
        </p:nvSpPr>
        <p:spPr>
          <a:xfrm>
            <a:off x="0" y="4667249"/>
            <a:ext cx="1447800" cy="663578"/>
          </a:xfrm>
          <a:prstGeom prst="rect">
            <a:avLst/>
          </a:prstGeom>
        </p:spPr>
        <p:txBody>
          <a:bodyPr rtlCol="0"/>
          <a:lstStyle>
            <a:lvl1pPr>
              <a:defRPr sz="2800"/>
            </a:lvl1pPr>
          </a:lstStyle>
          <a:p>
            <a:fld id="{2AEF2BAA-794D-43E8-BC43-775101173209}" type="slidenum">
              <a:rPr lang="en-US" smtClean="0"/>
              <a:pPr/>
              <a:t>‹#›</a:t>
            </a:fld>
            <a:endParaRPr lang="en-US" dirty="0"/>
          </a:p>
        </p:txBody>
      </p:sp>
      <p:sp>
        <p:nvSpPr>
          <p:cNvPr id="14" name="Footer Placeholder 13"/>
          <p:cNvSpPr>
            <a:spLocks noGrp="1"/>
          </p:cNvSpPr>
          <p:nvPr>
            <p:ph type="ftr" sz="quarter" idx="12"/>
          </p:nvPr>
        </p:nvSpPr>
        <p:spPr>
          <a:xfrm>
            <a:off x="1600200" y="6248206"/>
            <a:ext cx="4572000" cy="365125"/>
          </a:xfrm>
          <a:prstGeom prst="rect">
            <a:avLst/>
          </a:prstGeom>
        </p:spPr>
        <p:txBody>
          <a:bodyPr rtlCol="0"/>
          <a:lstStyle/>
          <a:p>
            <a:endParaRPr lang="en-US"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dirty="0"/>
              <a:t>Click icon to add picture</a:t>
            </a:r>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pic>
        <p:nvPicPr>
          <p:cNvPr id="10" name="Picture 9"/>
          <p:cNvPicPr>
            <a:picLocks noChangeAspect="1"/>
          </p:cNvPicPr>
          <p:nvPr userDrawn="1"/>
        </p:nvPicPr>
        <p:blipFill>
          <a:blip r:embed="rId14"/>
          <a:stretch>
            <a:fillRect/>
          </a:stretch>
        </p:blipFill>
        <p:spPr>
          <a:xfrm>
            <a:off x="306" y="-1"/>
            <a:ext cx="9143694" cy="806797"/>
          </a:xfrm>
          <a:prstGeom prst="rect">
            <a:avLst/>
          </a:prstGeom>
        </p:spPr>
      </p:pic>
      <p:sp>
        <p:nvSpPr>
          <p:cNvPr id="22" name="Title Placeholder 21"/>
          <p:cNvSpPr>
            <a:spLocks noGrp="1"/>
          </p:cNvSpPr>
          <p:nvPr>
            <p:ph type="title"/>
          </p:nvPr>
        </p:nvSpPr>
        <p:spPr>
          <a:xfrm>
            <a:off x="609600" y="228600"/>
            <a:ext cx="8153400" cy="533400"/>
          </a:xfrm>
          <a:prstGeom prst="rect">
            <a:avLst/>
          </a:prstGeom>
        </p:spPr>
        <p:txBody>
          <a:bodyPr vert="horz" anchor="ctr">
            <a:normAutofit/>
          </a:bodyPr>
          <a:lstStyle/>
          <a:p>
            <a:r>
              <a:rPr kumimoji="0" lang="en-US" dirty="0"/>
              <a:t>CLICK TO EDIT MASTER TITLE STYLE</a:t>
            </a:r>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 id="2147483972" r:id="rId12"/>
  </p:sldLayoutIdLst>
  <p:hf hdr="0" ftr="0" dt="0"/>
  <p:txStyles>
    <p:titleStyle>
      <a:lvl1pPr marL="0" algn="l" defTabSz="914400" rtl="0" eaLnBrk="1" latinLnBrk="0" hangingPunct="1">
        <a:spcBef>
          <a:spcPts val="600"/>
        </a:spcBef>
        <a:spcAft>
          <a:spcPts val="600"/>
        </a:spcAft>
        <a:buNone/>
        <a:defRPr kumimoji="0" lang="en-US" sz="1800" b="1" kern="1200" dirty="0">
          <a:solidFill>
            <a:srgbClr val="3D9D33"/>
          </a:solidFill>
          <a:latin typeface="Interstate-Bold"/>
          <a:ea typeface="+mn-ea"/>
          <a:cs typeface="Interstate-Bold"/>
        </a:defRPr>
      </a:lvl1pPr>
    </p:titleStyle>
    <p:bodyStyle>
      <a:lvl1pPr marL="320040" indent="-320040" algn="l" rtl="0" eaLnBrk="1" latinLnBrk="0" hangingPunct="1">
        <a:spcBef>
          <a:spcPts val="700"/>
        </a:spcBef>
        <a:buClr>
          <a:schemeClr val="accent2"/>
        </a:buClr>
        <a:buSzPct val="60000"/>
        <a:buFont typeface="Wingdings"/>
        <a:buChar char=""/>
        <a:defRPr kumimoji="0" sz="1600" b="0" i="0" kern="1200">
          <a:solidFill>
            <a:schemeClr val="tx1"/>
          </a:solidFill>
          <a:latin typeface="Interstate-Light"/>
          <a:ea typeface="+mn-ea"/>
          <a:cs typeface="Interstate-Light"/>
        </a:defRPr>
      </a:lvl1pPr>
      <a:lvl2pPr marL="640080" indent="-274320" algn="l" rtl="0" eaLnBrk="1" latinLnBrk="0" hangingPunct="1">
        <a:spcBef>
          <a:spcPts val="550"/>
        </a:spcBef>
        <a:buClr>
          <a:schemeClr val="accent1"/>
        </a:buClr>
        <a:buSzPct val="70000"/>
        <a:buFont typeface="Wingdings 2"/>
        <a:buChar char=""/>
        <a:defRPr kumimoji="0" sz="1600" b="0" i="0" kern="1200">
          <a:solidFill>
            <a:schemeClr val="tx1"/>
          </a:solidFill>
          <a:latin typeface="Interstate-Light"/>
          <a:ea typeface="+mn-ea"/>
          <a:cs typeface="Interstate-Light"/>
        </a:defRPr>
      </a:lvl2pPr>
      <a:lvl3pPr marL="914400" indent="-228600" algn="l" rtl="0" eaLnBrk="1" latinLnBrk="0" hangingPunct="1">
        <a:spcBef>
          <a:spcPts val="500"/>
        </a:spcBef>
        <a:buClr>
          <a:schemeClr val="accent2"/>
        </a:buClr>
        <a:buSzPct val="75000"/>
        <a:buFont typeface="Wingdings"/>
        <a:buChar char=""/>
        <a:defRPr kumimoji="0" sz="1600" b="0" i="0" kern="1200">
          <a:solidFill>
            <a:schemeClr val="tx1"/>
          </a:solidFill>
          <a:latin typeface="Interstate-Light"/>
          <a:ea typeface="+mn-ea"/>
          <a:cs typeface="Interstate-Light"/>
        </a:defRPr>
      </a:lvl3pPr>
      <a:lvl4pPr marL="1371600" indent="-228600" algn="l" rtl="0" eaLnBrk="1" latinLnBrk="0" hangingPunct="1">
        <a:spcBef>
          <a:spcPts val="400"/>
        </a:spcBef>
        <a:buClr>
          <a:schemeClr val="accent3"/>
        </a:buClr>
        <a:buSzPct val="75000"/>
        <a:buFont typeface="Wingdings"/>
        <a:buChar char=""/>
        <a:defRPr kumimoji="0" sz="1600" b="0" i="0" kern="1200">
          <a:solidFill>
            <a:schemeClr val="tx1"/>
          </a:solidFill>
          <a:latin typeface="Interstate-Light"/>
          <a:ea typeface="+mn-ea"/>
          <a:cs typeface="Interstate-Light"/>
        </a:defRPr>
      </a:lvl4pPr>
      <a:lvl5pPr marL="1828800" indent="-228600" algn="l" rtl="0" eaLnBrk="1" latinLnBrk="0" hangingPunct="1">
        <a:spcBef>
          <a:spcPts val="400"/>
        </a:spcBef>
        <a:buClr>
          <a:schemeClr val="accent4"/>
        </a:buClr>
        <a:buSzPct val="65000"/>
        <a:buFont typeface="Wingdings"/>
        <a:buChar char=""/>
        <a:defRPr kumimoji="0" sz="1600" b="0" i="0" kern="1200">
          <a:solidFill>
            <a:schemeClr val="tx1"/>
          </a:solidFill>
          <a:latin typeface="Interstate-Light"/>
          <a:ea typeface="+mn-ea"/>
          <a:cs typeface="Interstate-Light"/>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png"/><Relationship Id="rId3" Type="http://schemas.openxmlformats.org/officeDocument/2006/relationships/image" Target="../media/image5.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image" Target="../media/image1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 Id="rId3" Type="http://schemas.openxmlformats.org/officeDocument/2006/relationships/image" Target="../media/image1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 Id="rId3" Type="http://schemas.openxmlformats.org/officeDocument/2006/relationships/image" Target="../media/image1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 Id="rId3" Type="http://schemas.openxmlformats.org/officeDocument/2006/relationships/image" Target="../media/image1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 Id="rId3" Type="http://schemas.openxmlformats.org/officeDocument/2006/relationships/image" Target="../media/image17.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6.xml"/><Relationship Id="rId3" Type="http://schemas.openxmlformats.org/officeDocument/2006/relationships/image" Target="../media/image1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7.xml"/><Relationship Id="rId3" Type="http://schemas.openxmlformats.org/officeDocument/2006/relationships/image" Target="../media/image1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xml"/><Relationship Id="rId3" Type="http://schemas.openxmlformats.org/officeDocument/2006/relationships/image" Target="../media/image6.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8.xml"/><Relationship Id="rId3" Type="http://schemas.openxmlformats.org/officeDocument/2006/relationships/image" Target="../media/image2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9.xml"/><Relationship Id="rId3" Type="http://schemas.openxmlformats.org/officeDocument/2006/relationships/image" Target="../media/image21.jpg"/></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4" Type="http://schemas.openxmlformats.org/officeDocument/2006/relationships/image" Target="../media/image23.jpg"/><Relationship Id="rId5" Type="http://schemas.openxmlformats.org/officeDocument/2006/relationships/image" Target="../media/image24.jpg"/><Relationship Id="rId6" Type="http://schemas.openxmlformats.org/officeDocument/2006/relationships/image" Target="../media/image25.jpg"/><Relationship Id="rId7" Type="http://schemas.openxmlformats.org/officeDocument/2006/relationships/image" Target="../media/image26.jpg"/><Relationship Id="rId8" Type="http://schemas.openxmlformats.org/officeDocument/2006/relationships/image" Target="../media/image13.jpg"/><Relationship Id="rId1" Type="http://schemas.openxmlformats.org/officeDocument/2006/relationships/slideLayout" Target="../slideLayouts/slideLayout8.xml"/><Relationship Id="rId2"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3" Type="http://schemas.openxmlformats.org/officeDocument/2006/relationships/hyperlink" Target="http://www.jff.org/newlensonjobs" TargetMode="External"/><Relationship Id="rId4" Type="http://schemas.openxmlformats.org/officeDocument/2006/relationships/image" Target="../media/image27.jpeg"/><Relationship Id="rId1" Type="http://schemas.openxmlformats.org/officeDocument/2006/relationships/slideLayout" Target="../slideLayouts/slideLayout8.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image" Target="../media/image9.jpg"/><Relationship Id="rId1" Type="http://schemas.openxmlformats.org/officeDocument/2006/relationships/slideLayout" Target="../slideLayouts/slideLayout8.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 Id="rId3" Type="http://schemas.openxmlformats.org/officeDocument/2006/relationships/image" Target="../media/image1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 Id="rId3" Type="http://schemas.openxmlformats.org/officeDocument/2006/relationships/image" Target="../media/image1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 Id="rId3" Type="http://schemas.openxmlformats.org/officeDocument/2006/relationships/image" Target="../media/image1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7200" y="4235187"/>
            <a:ext cx="8229600" cy="946413"/>
          </a:xfrm>
          <a:prstGeom prst="rect">
            <a:avLst/>
          </a:prstGeom>
        </p:spPr>
        <p:txBody>
          <a:bodyPr wrap="square">
            <a:spAutoFit/>
          </a:bodyPr>
          <a:lstStyle/>
          <a:p>
            <a:pPr>
              <a:spcBef>
                <a:spcPts val="600"/>
              </a:spcBef>
              <a:spcAft>
                <a:spcPts val="600"/>
              </a:spcAft>
            </a:pPr>
            <a:r>
              <a:rPr lang="en-US" sz="1600" b="1" dirty="0" smtClean="0">
                <a:solidFill>
                  <a:srgbClr val="3D9D33"/>
                </a:solidFill>
                <a:latin typeface="Interstate-Bold"/>
                <a:cs typeface="Interstate-Bold"/>
              </a:rPr>
              <a:t>TOOL 4.1 </a:t>
            </a:r>
          </a:p>
          <a:p>
            <a:pPr>
              <a:spcBef>
                <a:spcPts val="300"/>
              </a:spcBef>
              <a:spcAft>
                <a:spcPts val="600"/>
              </a:spcAft>
            </a:pPr>
            <a:r>
              <a:rPr lang="en-US" sz="1600" b="1" dirty="0" smtClean="0">
                <a:solidFill>
                  <a:srgbClr val="3D9D33"/>
                </a:solidFill>
                <a:latin typeface="Interstate-Bold"/>
                <a:cs typeface="Interstate-Bold"/>
              </a:rPr>
              <a:t>PUTTING A GENDER LENS ON TRAINING AND CURRICULA AND TEACHING: OVERVIEW PRESENTATION</a:t>
            </a:r>
            <a:endParaRPr lang="en-US" sz="1600" b="1" dirty="0">
              <a:solidFill>
                <a:srgbClr val="3D9D33"/>
              </a:solidFill>
              <a:latin typeface="Interstate-Bold"/>
              <a:cs typeface="Interstate-Bold"/>
            </a:endParaRPr>
          </a:p>
        </p:txBody>
      </p:sp>
      <p:sp>
        <p:nvSpPr>
          <p:cNvPr id="12" name="Rectangle 11"/>
          <p:cNvSpPr/>
          <p:nvPr/>
        </p:nvSpPr>
        <p:spPr>
          <a:xfrm>
            <a:off x="0" y="0"/>
            <a:ext cx="9144000" cy="838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Connector 9"/>
          <p:cNvCxnSpPr/>
          <p:nvPr/>
        </p:nvCxnSpPr>
        <p:spPr>
          <a:xfrm>
            <a:off x="1828800" y="5257800"/>
            <a:ext cx="5181600" cy="0"/>
          </a:xfrm>
          <a:prstGeom prst="line">
            <a:avLst/>
          </a:prstGeom>
          <a:ln>
            <a:solidFill>
              <a:srgbClr val="062C65"/>
            </a:solidFill>
          </a:ln>
        </p:spPr>
        <p:style>
          <a:lnRef idx="1">
            <a:schemeClr val="accent1"/>
          </a:lnRef>
          <a:fillRef idx="0">
            <a:schemeClr val="accent1"/>
          </a:fillRef>
          <a:effectRef idx="0">
            <a:schemeClr val="accent1"/>
          </a:effectRef>
          <a:fontRef idx="minor">
            <a:schemeClr val="tx1"/>
          </a:fontRef>
        </p:style>
      </p:cxnSp>
      <p:pic>
        <p:nvPicPr>
          <p:cNvPr id="9" name="Picture 8" descr="Grad_B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379"/>
            <a:ext cx="9144000" cy="4102608"/>
          </a:xfrm>
          <a:prstGeom prst="rect">
            <a:avLst/>
          </a:prstGeom>
        </p:spPr>
      </p:pic>
      <p:sp>
        <p:nvSpPr>
          <p:cNvPr id="11" name="Rectangle 10"/>
          <p:cNvSpPr/>
          <p:nvPr/>
        </p:nvSpPr>
        <p:spPr>
          <a:xfrm>
            <a:off x="457200" y="1905000"/>
            <a:ext cx="8229600" cy="1828800"/>
          </a:xfrm>
          <a:prstGeom prst="rect">
            <a:avLst/>
          </a:prstGeom>
          <a:noFill/>
          <a:ln>
            <a:solidFill>
              <a:srgbClr val="CE8E0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533400" y="1981200"/>
            <a:ext cx="7543800" cy="167640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8229600" y="1981200"/>
            <a:ext cx="380999" cy="167640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609600" y="2209800"/>
            <a:ext cx="7315200" cy="913070"/>
          </a:xfrm>
          <a:prstGeom prst="rect">
            <a:avLst/>
          </a:prstGeom>
          <a:noFill/>
        </p:spPr>
        <p:txBody>
          <a:bodyPr wrap="square" rtlCol="0">
            <a:spAutoFit/>
          </a:bodyPr>
          <a:lstStyle/>
          <a:p>
            <a:r>
              <a:rPr lang="de-DE" sz="4000" b="1" spc="300" baseline="30000" dirty="0">
                <a:solidFill>
                  <a:srgbClr val="0092D2"/>
                </a:solidFill>
                <a:latin typeface="Interstate - bold"/>
                <a:cs typeface="Interstate - bold"/>
              </a:rPr>
              <a:t>ADDING A GENDER LENS TO NONTRADITIONAL JOBS TRAINING</a:t>
            </a:r>
          </a:p>
        </p:txBody>
      </p:sp>
      <p:sp>
        <p:nvSpPr>
          <p:cNvPr id="16" name="TextBox 15"/>
          <p:cNvSpPr txBox="1"/>
          <p:nvPr/>
        </p:nvSpPr>
        <p:spPr>
          <a:xfrm>
            <a:off x="631372" y="3200400"/>
            <a:ext cx="7315200" cy="276999"/>
          </a:xfrm>
          <a:prstGeom prst="rect">
            <a:avLst/>
          </a:prstGeom>
          <a:noFill/>
        </p:spPr>
        <p:txBody>
          <a:bodyPr wrap="square" rtlCol="0">
            <a:spAutoFit/>
          </a:bodyPr>
          <a:lstStyle/>
          <a:p>
            <a:r>
              <a:rPr lang="en-US" spc="300" baseline="30000" dirty="0">
                <a:solidFill>
                  <a:schemeClr val="bg1"/>
                </a:solidFill>
                <a:latin typeface="Interstate-Light"/>
                <a:cs typeface="Interstate-Light"/>
              </a:rPr>
              <a:t>CREATED BY WIDER OPPORTUNITIES FOR WOMEN                                </a:t>
            </a:r>
            <a:endParaRPr lang="en-US" spc="300" baseline="30000" dirty="0" smtClean="0">
              <a:solidFill>
                <a:schemeClr val="bg1"/>
              </a:solidFill>
              <a:latin typeface="Interstate-Light"/>
              <a:cs typeface="Interstate-Light"/>
            </a:endParaRPr>
          </a:p>
        </p:txBody>
      </p:sp>
      <p:sp>
        <p:nvSpPr>
          <p:cNvPr id="18" name="TextBox 17"/>
          <p:cNvSpPr txBox="1"/>
          <p:nvPr/>
        </p:nvSpPr>
        <p:spPr>
          <a:xfrm rot="5400000">
            <a:off x="7529899" y="2680902"/>
            <a:ext cx="1676401" cy="276999"/>
          </a:xfrm>
          <a:prstGeom prst="rect">
            <a:avLst/>
          </a:prstGeom>
          <a:noFill/>
        </p:spPr>
        <p:txBody>
          <a:bodyPr wrap="square" rtlCol="0" anchor="ctr" anchorCtr="0">
            <a:spAutoFit/>
          </a:bodyPr>
          <a:lstStyle/>
          <a:p>
            <a:pPr algn="ctr"/>
            <a:r>
              <a:rPr lang="en-US" baseline="30000" dirty="0" smtClean="0">
                <a:solidFill>
                  <a:schemeClr val="bg1"/>
                </a:solidFill>
                <a:latin typeface="Interstate-Light"/>
                <a:cs typeface="Interstate-Light"/>
              </a:rPr>
              <a:t>APRIL 2017</a:t>
            </a:r>
            <a:endParaRPr lang="en-US" baseline="30000" dirty="0">
              <a:solidFill>
                <a:schemeClr val="bg1"/>
              </a:solidFill>
              <a:latin typeface="Interstate-Light"/>
              <a:cs typeface="Interstate-Light"/>
            </a:endParaRPr>
          </a:p>
        </p:txBody>
      </p:sp>
      <p:sp>
        <p:nvSpPr>
          <p:cNvPr id="19" name="TextBox 18"/>
          <p:cNvSpPr txBox="1"/>
          <p:nvPr/>
        </p:nvSpPr>
        <p:spPr>
          <a:xfrm>
            <a:off x="609600" y="5334000"/>
            <a:ext cx="7848600" cy="2492990"/>
          </a:xfrm>
          <a:prstGeom prst="rect">
            <a:avLst/>
          </a:prstGeom>
          <a:noFill/>
        </p:spPr>
        <p:txBody>
          <a:bodyPr wrap="square" numCol="2" spcCol="360000" rtlCol="0">
            <a:spAutoFit/>
          </a:bodyPr>
          <a:lstStyle/>
          <a:p>
            <a:r>
              <a:rPr lang="en-US" sz="800" dirty="0">
                <a:latin typeface="Interstate-Light"/>
                <a:cs typeface="Interstate-Light"/>
              </a:rPr>
              <a:t>This tool is part of Adding a Gender Lens to Nontraditional Jobs Training, created by Wider Opportunities for Women for the GreenWays initiative and revised by JFF as part of the Delivering the TDL Workforce initiative. All tools are available online at: http://</a:t>
            </a:r>
            <a:r>
              <a:rPr lang="en-US" sz="800" dirty="0" err="1">
                <a:latin typeface="Interstate-Light"/>
                <a:cs typeface="Interstate-Light"/>
              </a:rPr>
              <a:t>www.jff.org</a:t>
            </a:r>
            <a:r>
              <a:rPr lang="en-US" sz="800" dirty="0">
                <a:latin typeface="Interstate-Light"/>
                <a:cs typeface="Interstate-Light"/>
              </a:rPr>
              <a:t>/</a:t>
            </a:r>
            <a:r>
              <a:rPr lang="en-US" sz="800" dirty="0" smtClean="0">
                <a:latin typeface="Interstate-Light"/>
                <a:cs typeface="Interstate-Light"/>
              </a:rPr>
              <a:t>newlensonjobs.</a:t>
            </a:r>
            <a:r>
              <a:rPr lang="en-US" sz="800" dirty="0">
                <a:latin typeface="Interstate-Light"/>
                <a:cs typeface="Interstate-Light"/>
              </a:rPr>
              <a:t/>
            </a:r>
            <a:br>
              <a:rPr lang="en-US" sz="800" dirty="0">
                <a:latin typeface="Interstate-Light"/>
                <a:cs typeface="Interstate-Light"/>
              </a:rPr>
            </a:br>
            <a:endParaRPr lang="en-US" sz="800" dirty="0">
              <a:latin typeface="Interstate-Light"/>
              <a:cs typeface="Interstate-Light"/>
            </a:endParaRPr>
          </a:p>
          <a:p>
            <a:endParaRPr lang="en-US" sz="800" dirty="0" smtClean="0">
              <a:latin typeface="Interstate-Light"/>
              <a:cs typeface="Interstate-Light"/>
            </a:endParaRPr>
          </a:p>
          <a:p>
            <a:endParaRPr lang="en-US" sz="800" dirty="0">
              <a:latin typeface="Interstate-Light"/>
              <a:cs typeface="Interstate-Light"/>
            </a:endParaRPr>
          </a:p>
          <a:p>
            <a:endParaRPr lang="en-US" sz="800" dirty="0" smtClean="0">
              <a:latin typeface="Interstate-Light"/>
              <a:cs typeface="Interstate-Light"/>
            </a:endParaRPr>
          </a:p>
          <a:p>
            <a:endParaRPr lang="en-US" sz="800" dirty="0">
              <a:latin typeface="Interstate-Light"/>
              <a:cs typeface="Interstate-Light"/>
            </a:endParaRPr>
          </a:p>
          <a:p>
            <a:endParaRPr lang="en-US" sz="800" dirty="0" smtClean="0">
              <a:latin typeface="Interstate-Light"/>
              <a:cs typeface="Interstate-Light"/>
            </a:endParaRPr>
          </a:p>
          <a:p>
            <a:endParaRPr lang="en-US" sz="800" dirty="0">
              <a:latin typeface="Interstate-Light"/>
              <a:cs typeface="Interstate-Light"/>
            </a:endParaRPr>
          </a:p>
          <a:p>
            <a:endParaRPr lang="en-US" sz="800" dirty="0" smtClean="0">
              <a:latin typeface="Interstate-Light"/>
              <a:cs typeface="Interstate-Light"/>
            </a:endParaRPr>
          </a:p>
          <a:p>
            <a:endParaRPr lang="en-US" sz="800" dirty="0">
              <a:latin typeface="Interstate-Light"/>
              <a:cs typeface="Interstate-Light"/>
            </a:endParaRPr>
          </a:p>
          <a:p>
            <a:endParaRPr lang="en-US" sz="800" dirty="0" smtClean="0">
              <a:latin typeface="Interstate-Light"/>
              <a:cs typeface="Interstate-Light"/>
            </a:endParaRPr>
          </a:p>
          <a:p>
            <a:endParaRPr lang="en-US" sz="800" dirty="0" smtClean="0">
              <a:latin typeface="Interstate-Light"/>
              <a:cs typeface="Interstate-Light"/>
            </a:endParaRPr>
          </a:p>
          <a:p>
            <a:endParaRPr lang="en-US" sz="800" dirty="0">
              <a:latin typeface="Interstate-Light"/>
              <a:cs typeface="Interstate-Light"/>
            </a:endParaRPr>
          </a:p>
          <a:p>
            <a:endParaRPr lang="en-US" sz="800" dirty="0" smtClean="0">
              <a:latin typeface="Interstate-Light"/>
              <a:cs typeface="Interstate-Light"/>
            </a:endParaRPr>
          </a:p>
          <a:p>
            <a:endParaRPr lang="en-US" sz="800" dirty="0">
              <a:latin typeface="Interstate-Light"/>
              <a:cs typeface="Interstate-Light"/>
            </a:endParaRPr>
          </a:p>
          <a:p>
            <a:endParaRPr lang="en-US" sz="800" dirty="0" smtClean="0">
              <a:latin typeface="Interstate-Light"/>
              <a:cs typeface="Interstate-Light"/>
            </a:endParaRPr>
          </a:p>
          <a:p>
            <a:r>
              <a:rPr lang="en-US" sz="800" dirty="0" smtClean="0">
                <a:latin typeface="Interstate-Light"/>
                <a:cs typeface="Interstate-Light"/>
              </a:rPr>
              <a:t>Supported </a:t>
            </a:r>
            <a:r>
              <a:rPr lang="en-US" sz="800" dirty="0">
                <a:latin typeface="Interstate-Light"/>
                <a:cs typeface="Interstate-Light"/>
              </a:rPr>
              <a:t>by the Walmart Foundation, Delivering the TDL Workforce expanded high-quality transportation, distribution, and logistics training programs in ten regions and promoted best practices in program design and delivery, employer engagement, and workforce partnership development. GreenWays was supported by grants from the U.S. Department of Labor through Pathways Out of Poverty and the Green Jobs Innovation Fund</a:t>
            </a:r>
            <a:r>
              <a:rPr lang="en-US" sz="800" dirty="0" smtClean="0">
                <a:latin typeface="Interstate-Light"/>
                <a:cs typeface="Interstate-Light"/>
              </a:rPr>
              <a:t>.</a:t>
            </a:r>
            <a:endParaRPr lang="en-US" sz="800" dirty="0">
              <a:latin typeface="Interstate-Light"/>
              <a:cs typeface="Interstate-Light"/>
            </a:endParaRPr>
          </a:p>
          <a:p>
            <a:endParaRPr lang="en-US" sz="800" dirty="0">
              <a:latin typeface="Interstate-Light"/>
              <a:cs typeface="Interstate-Light"/>
            </a:endParaRPr>
          </a:p>
          <a:p>
            <a:endParaRPr lang="en-US" sz="800" dirty="0">
              <a:latin typeface="Interstate-Light"/>
              <a:cs typeface="Interstate-Light"/>
            </a:endParaRPr>
          </a:p>
        </p:txBody>
      </p:sp>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0316" y="985256"/>
            <a:ext cx="2263368" cy="635000"/>
          </a:xfrm>
          <a:prstGeom prst="rect">
            <a:avLst/>
          </a:prstGeom>
        </p:spPr>
      </p:pic>
    </p:spTree>
    <p:extLst>
      <p:ext uri="{BB962C8B-B14F-4D97-AF65-F5344CB8AC3E}">
        <p14:creationId xmlns:p14="http://schemas.microsoft.com/office/powerpoint/2010/main" val="24029232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5"/>
          <p:cNvSpPr>
            <a:spLocks noGrp="1"/>
          </p:cNvSpPr>
          <p:nvPr>
            <p:ph sz="quarter" idx="1"/>
          </p:nvPr>
        </p:nvSpPr>
        <p:spPr>
          <a:xfrm>
            <a:off x="304800" y="1066800"/>
            <a:ext cx="4267200" cy="5791200"/>
          </a:xfrm>
        </p:spPr>
        <p:txBody>
          <a:bodyPr>
            <a:noAutofit/>
          </a:bodyPr>
          <a:lstStyle/>
          <a:p>
            <a:pPr marL="0" indent="0">
              <a:lnSpc>
                <a:spcPct val="101000"/>
              </a:lnSpc>
              <a:spcBef>
                <a:spcPts val="1200"/>
              </a:spcBef>
              <a:spcAft>
                <a:spcPts val="1200"/>
              </a:spcAft>
              <a:buClr>
                <a:srgbClr val="C1005E"/>
              </a:buClr>
              <a:buNone/>
            </a:pPr>
            <a:r>
              <a:rPr lang="en-US" b="1" dirty="0">
                <a:solidFill>
                  <a:srgbClr val="3D9D33"/>
                </a:solidFill>
                <a:latin typeface="Interstate-Bold" charset="0"/>
                <a:ea typeface="Interstate-Bold" charset="0"/>
                <a:cs typeface="Interstate-Bold" charset="0"/>
              </a:rPr>
              <a:t>ELEMENTS OF EFFECTIVE EDUCATION FOR </a:t>
            </a:r>
            <a:r>
              <a:rPr lang="en-US" b="1" dirty="0" smtClean="0">
                <a:solidFill>
                  <a:srgbClr val="3D9D33"/>
                </a:solidFill>
                <a:latin typeface="Interstate-Bold" charset="0"/>
                <a:ea typeface="Interstate-Bold" charset="0"/>
                <a:cs typeface="Interstate-Bold" charset="0"/>
              </a:rPr>
              <a:t>WOMEN: LEARNING STYLES</a:t>
            </a:r>
          </a:p>
          <a:p>
            <a:pPr marL="0" indent="0">
              <a:lnSpc>
                <a:spcPct val="101000"/>
              </a:lnSpc>
              <a:spcBef>
                <a:spcPts val="600"/>
              </a:spcBef>
              <a:spcAft>
                <a:spcPts val="600"/>
              </a:spcAft>
              <a:buClr>
                <a:srgbClr val="C1005E"/>
              </a:buClr>
              <a:buNone/>
            </a:pPr>
            <a:r>
              <a:rPr lang="en-US" sz="1400" b="1" dirty="0">
                <a:latin typeface="Interstate-Bold" charset="0"/>
                <a:ea typeface="Interstate-Bold" charset="0"/>
                <a:cs typeface="Interstate-Bold" charset="0"/>
              </a:rPr>
              <a:t>What’s different about preparing women for careers in </a:t>
            </a:r>
            <a:r>
              <a:rPr lang="en-US" sz="1400" b="1" dirty="0" smtClean="0">
                <a:latin typeface="Interstate-Bold" charset="0"/>
                <a:ea typeface="Interstate-Bold" charset="0"/>
                <a:cs typeface="Interstate-Bold" charset="0"/>
              </a:rPr>
              <a:t>nontraditional </a:t>
            </a:r>
            <a:r>
              <a:rPr lang="en-US" sz="1400" b="1" dirty="0">
                <a:latin typeface="Interstate-Bold" charset="0"/>
                <a:ea typeface="Interstate-Bold" charset="0"/>
                <a:cs typeface="Interstate-Bold" charset="0"/>
              </a:rPr>
              <a:t>occupations such as CNC operators or database </a:t>
            </a:r>
            <a:r>
              <a:rPr lang="en-US" sz="1400" b="1" dirty="0" smtClean="0">
                <a:latin typeface="Interstate-Bold" charset="0"/>
                <a:ea typeface="Interstate-Bold" charset="0"/>
                <a:cs typeface="Interstate-Bold" charset="0"/>
              </a:rPr>
              <a:t>analysts?</a:t>
            </a:r>
          </a:p>
          <a:p>
            <a:pPr marL="0" indent="0">
              <a:lnSpc>
                <a:spcPct val="101000"/>
              </a:lnSpc>
              <a:spcBef>
                <a:spcPts val="600"/>
              </a:spcBef>
              <a:spcAft>
                <a:spcPts val="600"/>
              </a:spcAft>
              <a:buClr>
                <a:srgbClr val="C1005E"/>
              </a:buClr>
              <a:buNone/>
            </a:pPr>
            <a:r>
              <a:rPr lang="en-US" sz="1400" dirty="0" smtClean="0"/>
              <a:t>Women </a:t>
            </a:r>
            <a:r>
              <a:rPr lang="en-US" sz="1400" dirty="0"/>
              <a:t>tend to prefer learning experiences that:</a:t>
            </a:r>
          </a:p>
          <a:p>
            <a:pPr>
              <a:lnSpc>
                <a:spcPct val="101000"/>
              </a:lnSpc>
              <a:spcBef>
                <a:spcPts val="600"/>
              </a:spcBef>
              <a:spcAft>
                <a:spcPts val="600"/>
              </a:spcAft>
              <a:buClr>
                <a:srgbClr val="C1005E"/>
              </a:buClr>
              <a:buFont typeface="HiraMinProN-W3" charset="-128"/>
              <a:buChar char="＞"/>
            </a:pPr>
            <a:r>
              <a:rPr lang="en-US" sz="1400" dirty="0" smtClean="0"/>
              <a:t>They </a:t>
            </a:r>
            <a:r>
              <a:rPr lang="en-US" sz="1400" dirty="0"/>
              <a:t>help design</a:t>
            </a:r>
          </a:p>
          <a:p>
            <a:pPr>
              <a:lnSpc>
                <a:spcPct val="101000"/>
              </a:lnSpc>
              <a:spcBef>
                <a:spcPts val="600"/>
              </a:spcBef>
              <a:spcAft>
                <a:spcPts val="600"/>
              </a:spcAft>
              <a:buClr>
                <a:srgbClr val="C1005E"/>
              </a:buClr>
              <a:buFont typeface="HiraMinProN-W3" charset="-128"/>
              <a:buChar char="＞"/>
            </a:pPr>
            <a:r>
              <a:rPr lang="en-US" sz="1400" dirty="0" smtClean="0"/>
              <a:t>Are </a:t>
            </a:r>
            <a:r>
              <a:rPr lang="en-US" sz="1400" dirty="0"/>
              <a:t>learner </a:t>
            </a:r>
            <a:r>
              <a:rPr lang="en-US" sz="1400" dirty="0" smtClean="0"/>
              <a:t>centered</a:t>
            </a:r>
          </a:p>
          <a:p>
            <a:pPr>
              <a:lnSpc>
                <a:spcPct val="101000"/>
              </a:lnSpc>
              <a:spcBef>
                <a:spcPts val="600"/>
              </a:spcBef>
              <a:spcAft>
                <a:spcPts val="600"/>
              </a:spcAft>
              <a:buClr>
                <a:srgbClr val="C1005E"/>
              </a:buClr>
              <a:buFont typeface="HiraMinProN-W3" charset="-128"/>
              <a:buChar char="＞"/>
            </a:pPr>
            <a:r>
              <a:rPr lang="en-US" sz="1400" dirty="0" smtClean="0"/>
              <a:t>Engage </a:t>
            </a:r>
            <a:r>
              <a:rPr lang="en-US" sz="1400" dirty="0"/>
              <a:t>students in groups</a:t>
            </a:r>
          </a:p>
          <a:p>
            <a:pPr>
              <a:lnSpc>
                <a:spcPct val="101000"/>
              </a:lnSpc>
              <a:spcBef>
                <a:spcPts val="600"/>
              </a:spcBef>
              <a:spcAft>
                <a:spcPts val="600"/>
              </a:spcAft>
              <a:buClr>
                <a:srgbClr val="C1005E"/>
              </a:buClr>
              <a:buFont typeface="HiraMinProN-W3" charset="-128"/>
              <a:buChar char="＞"/>
            </a:pPr>
            <a:r>
              <a:rPr lang="en-US" sz="1400" dirty="0" smtClean="0"/>
              <a:t>Structure </a:t>
            </a:r>
            <a:r>
              <a:rPr lang="en-US" sz="1400" dirty="0"/>
              <a:t>opportunities for feedback on drafts </a:t>
            </a:r>
            <a:r>
              <a:rPr lang="en-US" sz="1400" dirty="0" smtClean="0"/>
              <a:t/>
            </a:r>
            <a:br>
              <a:rPr lang="en-US" sz="1400" dirty="0" smtClean="0"/>
            </a:br>
            <a:r>
              <a:rPr lang="en-US" sz="1400" dirty="0" smtClean="0"/>
              <a:t>before </a:t>
            </a:r>
            <a:r>
              <a:rPr lang="en-US" sz="1400" dirty="0"/>
              <a:t>a final product</a:t>
            </a:r>
          </a:p>
          <a:p>
            <a:pPr>
              <a:lnSpc>
                <a:spcPct val="101000"/>
              </a:lnSpc>
              <a:spcBef>
                <a:spcPts val="600"/>
              </a:spcBef>
              <a:spcAft>
                <a:spcPts val="600"/>
              </a:spcAft>
              <a:buClr>
                <a:srgbClr val="C1005E"/>
              </a:buClr>
              <a:buFont typeface="HiraMinProN-W3" charset="-128"/>
              <a:buChar char="＞"/>
            </a:pPr>
            <a:r>
              <a:rPr lang="en-US" sz="1400" dirty="0" smtClean="0"/>
              <a:t>Focus </a:t>
            </a:r>
            <a:r>
              <a:rPr lang="en-US" sz="1400" dirty="0"/>
              <a:t>on process</a:t>
            </a:r>
          </a:p>
          <a:p>
            <a:pPr>
              <a:lnSpc>
                <a:spcPct val="101000"/>
              </a:lnSpc>
              <a:spcBef>
                <a:spcPts val="600"/>
              </a:spcBef>
              <a:spcAft>
                <a:spcPts val="600"/>
              </a:spcAft>
              <a:buClr>
                <a:srgbClr val="C1005E"/>
              </a:buClr>
              <a:buFont typeface="HiraMinProN-W3" charset="-128"/>
              <a:buChar char="＞"/>
            </a:pPr>
            <a:r>
              <a:rPr lang="en-US" sz="1400" dirty="0" smtClean="0"/>
              <a:t>Deemphasize </a:t>
            </a:r>
            <a:r>
              <a:rPr lang="en-US" sz="1400" dirty="0"/>
              <a:t>competition</a:t>
            </a:r>
          </a:p>
          <a:p>
            <a:pPr marL="0" indent="0">
              <a:lnSpc>
                <a:spcPct val="101000"/>
              </a:lnSpc>
              <a:spcBef>
                <a:spcPts val="600"/>
              </a:spcBef>
              <a:spcAft>
                <a:spcPts val="600"/>
              </a:spcAft>
              <a:buClr>
                <a:srgbClr val="C1005E"/>
              </a:buClr>
              <a:buNone/>
            </a:pPr>
            <a:r>
              <a:rPr lang="en-US" sz="1400" b="1" dirty="0">
                <a:latin typeface="Interstate-Bold" charset="0"/>
                <a:ea typeface="Interstate-Bold" charset="0"/>
                <a:cs typeface="Interstate-Bold" charset="0"/>
              </a:rPr>
              <a:t>Women are more likely than men to be affected by a lack of confidence, low self-esteem, and being stereotyped.</a:t>
            </a:r>
          </a:p>
          <a:p>
            <a:pPr>
              <a:lnSpc>
                <a:spcPct val="101000"/>
              </a:lnSpc>
              <a:spcBef>
                <a:spcPts val="600"/>
              </a:spcBef>
              <a:spcAft>
                <a:spcPts val="600"/>
              </a:spcAft>
              <a:buClr>
                <a:srgbClr val="C1005E"/>
              </a:buClr>
              <a:buFont typeface="HiraMinProN-W3" charset="-128"/>
              <a:buChar char="＞"/>
            </a:pPr>
            <a:endParaRPr lang="en-US" sz="1400" dirty="0"/>
          </a:p>
        </p:txBody>
      </p:sp>
      <p:sp>
        <p:nvSpPr>
          <p:cNvPr id="9" name="TextBox 8"/>
          <p:cNvSpPr txBox="1"/>
          <p:nvPr/>
        </p:nvSpPr>
        <p:spPr>
          <a:xfrm>
            <a:off x="304800" y="228600"/>
            <a:ext cx="9220200" cy="369332"/>
          </a:xfrm>
          <a:prstGeom prst="rect">
            <a:avLst/>
          </a:prstGeom>
          <a:noFill/>
        </p:spPr>
        <p:txBody>
          <a:bodyPr wrap="square" rtlCol="0">
            <a:spAutoFit/>
          </a:bodyPr>
          <a:lstStyle/>
          <a:p>
            <a:pPr>
              <a:spcBef>
                <a:spcPts val="600"/>
              </a:spcBef>
              <a:spcAft>
                <a:spcPts val="600"/>
              </a:spcAft>
            </a:pPr>
            <a:r>
              <a:rPr lang="en-US" b="1" dirty="0">
                <a:solidFill>
                  <a:srgbClr val="3D9D33"/>
                </a:solidFill>
                <a:latin typeface="Interstate-Bold"/>
                <a:cs typeface="Interstate-Bold"/>
              </a:rPr>
              <a:t>PROGRAM STRATEGIES FOR ADDING A GENDER LENS TO CURRICULUM</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76801" y="1143000"/>
            <a:ext cx="4029018" cy="2686012"/>
          </a:xfrm>
          <a:prstGeom prst="rect">
            <a:avLst/>
          </a:prstGeom>
          <a:noFill/>
          <a:ln w="9525">
            <a:noFill/>
            <a:miter lim="800000"/>
            <a:headEnd/>
            <a:tailEnd/>
          </a:ln>
        </p:spPr>
      </p:pic>
    </p:spTree>
    <p:extLst>
      <p:ext uri="{BB962C8B-B14F-4D97-AF65-F5344CB8AC3E}">
        <p14:creationId xmlns:p14="http://schemas.microsoft.com/office/powerpoint/2010/main" val="18888391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5"/>
          <p:cNvSpPr>
            <a:spLocks noGrp="1"/>
          </p:cNvSpPr>
          <p:nvPr>
            <p:ph sz="quarter" idx="1"/>
          </p:nvPr>
        </p:nvSpPr>
        <p:spPr>
          <a:xfrm>
            <a:off x="304800" y="1066800"/>
            <a:ext cx="4267200" cy="5791200"/>
          </a:xfrm>
        </p:spPr>
        <p:txBody>
          <a:bodyPr>
            <a:noAutofit/>
          </a:bodyPr>
          <a:lstStyle/>
          <a:p>
            <a:pPr marL="0" indent="0">
              <a:lnSpc>
                <a:spcPct val="101000"/>
              </a:lnSpc>
              <a:spcBef>
                <a:spcPts val="1200"/>
              </a:spcBef>
              <a:spcAft>
                <a:spcPts val="1200"/>
              </a:spcAft>
              <a:buClr>
                <a:srgbClr val="C1005E"/>
              </a:buClr>
              <a:buNone/>
            </a:pPr>
            <a:r>
              <a:rPr lang="en-US" b="1" dirty="0">
                <a:solidFill>
                  <a:srgbClr val="3D9D33"/>
                </a:solidFill>
                <a:latin typeface="Interstate-Bold" charset="0"/>
                <a:ea typeface="Interstate-Bold" charset="0"/>
                <a:cs typeface="Interstate-Bold" charset="0"/>
              </a:rPr>
              <a:t>ELEMENTS OF EFFECTIVE EDUCATION FOR </a:t>
            </a:r>
            <a:r>
              <a:rPr lang="en-US" b="1" dirty="0" smtClean="0">
                <a:solidFill>
                  <a:srgbClr val="3D9D33"/>
                </a:solidFill>
                <a:latin typeface="Interstate-Bold" charset="0"/>
                <a:ea typeface="Interstate-Bold" charset="0"/>
                <a:cs typeface="Interstate-Bold" charset="0"/>
              </a:rPr>
              <a:t>WOMEN: COMMUNICATION STYLES</a:t>
            </a:r>
          </a:p>
          <a:p>
            <a:pPr marL="0" indent="0">
              <a:lnSpc>
                <a:spcPct val="101000"/>
              </a:lnSpc>
              <a:spcBef>
                <a:spcPts val="600"/>
              </a:spcBef>
              <a:spcAft>
                <a:spcPts val="600"/>
              </a:spcAft>
              <a:buClr>
                <a:srgbClr val="C1005E"/>
              </a:buClr>
              <a:buNone/>
            </a:pPr>
            <a:r>
              <a:rPr lang="en-US" sz="1400" b="1" dirty="0">
                <a:latin typeface="Interstate-Bold" charset="0"/>
                <a:ea typeface="Interstate-Bold" charset="0"/>
                <a:cs typeface="Interstate-Bold" charset="0"/>
              </a:rPr>
              <a:t>As students, women tend to:</a:t>
            </a:r>
          </a:p>
          <a:p>
            <a:pPr>
              <a:lnSpc>
                <a:spcPct val="101000"/>
              </a:lnSpc>
              <a:spcBef>
                <a:spcPts val="300"/>
              </a:spcBef>
              <a:spcAft>
                <a:spcPts val="300"/>
              </a:spcAft>
              <a:buClr>
                <a:srgbClr val="C1005E"/>
              </a:buClr>
              <a:buFont typeface="HiraMinProN-W3" charset="-128"/>
              <a:buChar char="＞"/>
            </a:pPr>
            <a:r>
              <a:rPr lang="en-US" sz="1400" dirty="0" smtClean="0"/>
              <a:t>Speak </a:t>
            </a:r>
            <a:r>
              <a:rPr lang="en-US" sz="1400" dirty="0"/>
              <a:t>more quietly and briefly than men</a:t>
            </a:r>
          </a:p>
          <a:p>
            <a:pPr>
              <a:lnSpc>
                <a:spcPct val="101000"/>
              </a:lnSpc>
              <a:spcBef>
                <a:spcPts val="300"/>
              </a:spcBef>
              <a:spcAft>
                <a:spcPts val="300"/>
              </a:spcAft>
              <a:buClr>
                <a:srgbClr val="C1005E"/>
              </a:buClr>
              <a:buFont typeface="HiraMinProN-W3" charset="-128"/>
              <a:buChar char="＞"/>
            </a:pPr>
            <a:r>
              <a:rPr lang="en-US" sz="1400" dirty="0" smtClean="0"/>
              <a:t>Present </a:t>
            </a:r>
            <a:r>
              <a:rPr lang="en-US" sz="1400" dirty="0"/>
              <a:t>statements more hesitantly, indirectly, or “politely</a:t>
            </a:r>
            <a:r>
              <a:rPr lang="en-US" sz="1400" dirty="0" smtClean="0"/>
              <a:t>”</a:t>
            </a:r>
          </a:p>
          <a:p>
            <a:pPr>
              <a:lnSpc>
                <a:spcPct val="101000"/>
              </a:lnSpc>
              <a:spcBef>
                <a:spcPts val="300"/>
              </a:spcBef>
              <a:spcAft>
                <a:spcPts val="300"/>
              </a:spcAft>
              <a:buClr>
                <a:srgbClr val="C1005E"/>
              </a:buClr>
              <a:buFont typeface="HiraMinProN-W3" charset="-128"/>
              <a:buChar char="＞"/>
            </a:pPr>
            <a:r>
              <a:rPr lang="en-US" sz="1400" dirty="0" smtClean="0"/>
              <a:t>Use “I” statements (“I guess . . .”; “I was wondering if . . .”)</a:t>
            </a:r>
          </a:p>
          <a:p>
            <a:pPr>
              <a:lnSpc>
                <a:spcPct val="101000"/>
              </a:lnSpc>
              <a:spcBef>
                <a:spcPts val="300"/>
              </a:spcBef>
              <a:spcAft>
                <a:spcPts val="300"/>
              </a:spcAft>
              <a:buClr>
                <a:srgbClr val="C1005E"/>
              </a:buClr>
              <a:buFont typeface="HiraMinProN-W3" charset="-128"/>
              <a:buChar char="＞"/>
            </a:pPr>
            <a:r>
              <a:rPr lang="en-US" sz="1400" dirty="0" smtClean="0"/>
              <a:t>Qualify </a:t>
            </a:r>
            <a:r>
              <a:rPr lang="en-US" sz="1400" dirty="0"/>
              <a:t>or apologize for statements (“sort of”; “I may be wrong, but . . .”)</a:t>
            </a:r>
          </a:p>
          <a:p>
            <a:pPr>
              <a:lnSpc>
                <a:spcPct val="101000"/>
              </a:lnSpc>
              <a:spcBef>
                <a:spcPts val="300"/>
              </a:spcBef>
              <a:spcAft>
                <a:spcPts val="300"/>
              </a:spcAft>
              <a:buClr>
                <a:srgbClr val="C1005E"/>
              </a:buClr>
              <a:buFont typeface="HiraMinProN-W3" charset="-128"/>
              <a:buChar char="＞"/>
            </a:pPr>
            <a:r>
              <a:rPr lang="en-US" sz="1400" dirty="0" smtClean="0"/>
              <a:t>Add </a:t>
            </a:r>
            <a:r>
              <a:rPr lang="en-US" sz="1400" dirty="0"/>
              <a:t>“tag” questions (“Isn’t it?” “Don’t you think?”)</a:t>
            </a:r>
          </a:p>
          <a:p>
            <a:pPr>
              <a:lnSpc>
                <a:spcPct val="101000"/>
              </a:lnSpc>
              <a:spcBef>
                <a:spcPts val="300"/>
              </a:spcBef>
              <a:spcAft>
                <a:spcPts val="300"/>
              </a:spcAft>
              <a:buClr>
                <a:srgbClr val="C1005E"/>
              </a:buClr>
              <a:buFont typeface="HiraMinProN-W3" charset="-128"/>
              <a:buChar char="＞"/>
            </a:pPr>
            <a:r>
              <a:rPr lang="en-US" sz="1400" dirty="0" smtClean="0"/>
              <a:t>Ask </a:t>
            </a:r>
            <a:r>
              <a:rPr lang="en-US" sz="1400" dirty="0"/>
              <a:t>questions rather than make statements</a:t>
            </a:r>
          </a:p>
          <a:p>
            <a:pPr>
              <a:lnSpc>
                <a:spcPct val="101000"/>
              </a:lnSpc>
              <a:spcBef>
                <a:spcPts val="300"/>
              </a:spcBef>
              <a:spcAft>
                <a:spcPts val="300"/>
              </a:spcAft>
              <a:buClr>
                <a:srgbClr val="C1005E"/>
              </a:buClr>
              <a:buFont typeface="HiraMinProN-W3" charset="-128"/>
              <a:buChar char="＞"/>
            </a:pPr>
            <a:r>
              <a:rPr lang="en-US" sz="1400" dirty="0" smtClean="0"/>
              <a:t>Accompany </a:t>
            </a:r>
            <a:r>
              <a:rPr lang="en-US" sz="1400" dirty="0"/>
              <a:t>statements with smiles or averted eyes rather than pointing or making other assertive gestures</a:t>
            </a:r>
          </a:p>
          <a:p>
            <a:pPr marL="0" indent="0">
              <a:lnSpc>
                <a:spcPct val="101000"/>
              </a:lnSpc>
              <a:spcBef>
                <a:spcPts val="300"/>
              </a:spcBef>
              <a:spcAft>
                <a:spcPts val="300"/>
              </a:spcAft>
              <a:buClr>
                <a:srgbClr val="C1005E"/>
              </a:buClr>
              <a:buNone/>
            </a:pPr>
            <a:r>
              <a:rPr lang="en-US" sz="1400" b="1" dirty="0">
                <a:latin typeface="Interstate-Bold" charset="0"/>
                <a:ea typeface="Interstate-Bold" charset="0"/>
                <a:cs typeface="Interstate-Bold" charset="0"/>
              </a:rPr>
              <a:t>Students exhibiting these traits may be perceived to be:</a:t>
            </a:r>
          </a:p>
          <a:p>
            <a:pPr>
              <a:lnSpc>
                <a:spcPct val="101000"/>
              </a:lnSpc>
              <a:spcBef>
                <a:spcPts val="300"/>
              </a:spcBef>
              <a:spcAft>
                <a:spcPts val="300"/>
              </a:spcAft>
              <a:buClr>
                <a:srgbClr val="C1005E"/>
              </a:buClr>
              <a:buFont typeface="HiraMinProN-W3" charset="-128"/>
              <a:buChar char="＞"/>
            </a:pPr>
            <a:r>
              <a:rPr lang="en-US" sz="1400" dirty="0" smtClean="0"/>
              <a:t>Less </a:t>
            </a:r>
            <a:r>
              <a:rPr lang="en-US" sz="1400" dirty="0"/>
              <a:t>rigorous in their ability to think critically</a:t>
            </a:r>
          </a:p>
          <a:p>
            <a:pPr>
              <a:lnSpc>
                <a:spcPct val="101000"/>
              </a:lnSpc>
              <a:spcBef>
                <a:spcPts val="300"/>
              </a:spcBef>
              <a:spcAft>
                <a:spcPts val="300"/>
              </a:spcAft>
              <a:buClr>
                <a:srgbClr val="C1005E"/>
              </a:buClr>
              <a:buFont typeface="HiraMinProN-W3" charset="-128"/>
              <a:buChar char="＞"/>
            </a:pPr>
            <a:r>
              <a:rPr lang="en-US" sz="1400" dirty="0" smtClean="0"/>
              <a:t>Lacking </a:t>
            </a:r>
            <a:r>
              <a:rPr lang="en-US" sz="1400" dirty="0"/>
              <a:t>in intellectual sophistication</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538772" y="1143000"/>
            <a:ext cx="3251199" cy="4876800"/>
          </a:xfrm>
          <a:prstGeom prst="rect">
            <a:avLst/>
          </a:prstGeom>
          <a:noFill/>
          <a:ln w="9525">
            <a:noFill/>
            <a:miter lim="800000"/>
            <a:headEnd/>
            <a:tailEnd/>
          </a:ln>
        </p:spPr>
      </p:pic>
    </p:spTree>
    <p:extLst>
      <p:ext uri="{BB962C8B-B14F-4D97-AF65-F5344CB8AC3E}">
        <p14:creationId xmlns:p14="http://schemas.microsoft.com/office/powerpoint/2010/main" val="21072406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5"/>
          <p:cNvSpPr>
            <a:spLocks noGrp="1"/>
          </p:cNvSpPr>
          <p:nvPr>
            <p:ph sz="quarter" idx="1"/>
          </p:nvPr>
        </p:nvSpPr>
        <p:spPr>
          <a:xfrm>
            <a:off x="304800" y="1066800"/>
            <a:ext cx="4267200" cy="5791200"/>
          </a:xfrm>
        </p:spPr>
        <p:txBody>
          <a:bodyPr>
            <a:noAutofit/>
          </a:bodyPr>
          <a:lstStyle/>
          <a:p>
            <a:pPr marL="0" indent="0">
              <a:lnSpc>
                <a:spcPct val="101000"/>
              </a:lnSpc>
              <a:spcBef>
                <a:spcPts val="1200"/>
              </a:spcBef>
              <a:spcAft>
                <a:spcPts val="1200"/>
              </a:spcAft>
              <a:buClr>
                <a:srgbClr val="C1005E"/>
              </a:buClr>
              <a:buNone/>
            </a:pPr>
            <a:r>
              <a:rPr lang="en-US" b="1" dirty="0" smtClean="0">
                <a:solidFill>
                  <a:srgbClr val="3D9D33"/>
                </a:solidFill>
                <a:latin typeface="Interstate-Bold" charset="0"/>
                <a:ea typeface="Interstate-Bold" charset="0"/>
                <a:cs typeface="Interstate-Bold" charset="0"/>
              </a:rPr>
              <a:t>ASSUMPTIONS</a:t>
            </a:r>
          </a:p>
          <a:p>
            <a:pPr marL="0" indent="0">
              <a:lnSpc>
                <a:spcPct val="101000"/>
              </a:lnSpc>
              <a:spcBef>
                <a:spcPts val="600"/>
              </a:spcBef>
              <a:spcAft>
                <a:spcPts val="600"/>
              </a:spcAft>
              <a:buClr>
                <a:srgbClr val="C1005E"/>
              </a:buClr>
              <a:buNone/>
            </a:pPr>
            <a:r>
              <a:rPr lang="en-US" sz="1400" b="1" dirty="0"/>
              <a:t>As students, women and others from underrepresented groups have highlighted common experiences for them in </a:t>
            </a:r>
            <a:r>
              <a:rPr lang="en-US" sz="1400" b="1" dirty="0" smtClean="0"/>
              <a:t>the classroom</a:t>
            </a:r>
            <a:r>
              <a:rPr lang="en-US" sz="1400" dirty="0"/>
              <a:t>:</a:t>
            </a:r>
          </a:p>
          <a:p>
            <a:pPr>
              <a:lnSpc>
                <a:spcPct val="101000"/>
              </a:lnSpc>
              <a:spcBef>
                <a:spcPts val="600"/>
              </a:spcBef>
              <a:spcAft>
                <a:spcPts val="600"/>
              </a:spcAft>
              <a:buClr>
                <a:srgbClr val="C1005E"/>
              </a:buClr>
              <a:buFont typeface="HiraMinProN-W3" charset="-128"/>
              <a:buChar char="＞"/>
            </a:pPr>
            <a:r>
              <a:rPr lang="en-US" sz="1400" dirty="0" smtClean="0"/>
              <a:t>Teachers </a:t>
            </a:r>
            <a:r>
              <a:rPr lang="en-US" sz="1400" dirty="0"/>
              <a:t>have low expectations.</a:t>
            </a:r>
          </a:p>
          <a:p>
            <a:pPr>
              <a:lnSpc>
                <a:spcPct val="101000"/>
              </a:lnSpc>
              <a:spcBef>
                <a:spcPts val="600"/>
              </a:spcBef>
              <a:spcAft>
                <a:spcPts val="600"/>
              </a:spcAft>
              <a:buClr>
                <a:srgbClr val="C1005E"/>
              </a:buClr>
              <a:buFont typeface="HiraMinProN-W3" charset="-128"/>
              <a:buChar char="＞"/>
            </a:pPr>
            <a:r>
              <a:rPr lang="en-US" sz="1400" dirty="0" smtClean="0"/>
              <a:t>Teachers </a:t>
            </a:r>
            <a:r>
              <a:rPr lang="en-US" sz="1400" dirty="0"/>
              <a:t>expect them to speak up about racist or sexist behavior, and they believe that behavior is okay if </a:t>
            </a:r>
            <a:r>
              <a:rPr lang="en-US" sz="1400" dirty="0" smtClean="0"/>
              <a:t>the students </a:t>
            </a:r>
            <a:r>
              <a:rPr lang="en-US" sz="1400" dirty="0"/>
              <a:t>don’t protest</a:t>
            </a:r>
          </a:p>
          <a:p>
            <a:pPr marL="0" indent="0">
              <a:lnSpc>
                <a:spcPct val="101000"/>
              </a:lnSpc>
              <a:spcBef>
                <a:spcPts val="600"/>
              </a:spcBef>
              <a:spcAft>
                <a:spcPts val="600"/>
              </a:spcAft>
              <a:buClr>
                <a:srgbClr val="C1005E"/>
              </a:buClr>
              <a:buNone/>
            </a:pPr>
            <a:r>
              <a:rPr lang="en-US" sz="1400" b="1" dirty="0">
                <a:latin typeface="Interstate-Bold" charset="0"/>
                <a:ea typeface="Interstate-Bold" charset="0"/>
                <a:cs typeface="Interstate-Bold" charset="0"/>
              </a:rPr>
              <a:t>Women and others from underrepresented groups remind instructors not to assume that:</a:t>
            </a:r>
          </a:p>
          <a:p>
            <a:pPr>
              <a:lnSpc>
                <a:spcPct val="101000"/>
              </a:lnSpc>
              <a:spcBef>
                <a:spcPts val="600"/>
              </a:spcBef>
              <a:spcAft>
                <a:spcPts val="600"/>
              </a:spcAft>
              <a:buClr>
                <a:srgbClr val="C1005E"/>
              </a:buClr>
              <a:buFont typeface="HiraMinProN-W3" charset="-128"/>
              <a:buChar char="＞"/>
            </a:pPr>
            <a:r>
              <a:rPr lang="en-US" sz="1400" dirty="0" smtClean="0"/>
              <a:t>We </a:t>
            </a:r>
            <a:r>
              <a:rPr lang="en-US" sz="1400" dirty="0"/>
              <a:t>are all alike</a:t>
            </a:r>
          </a:p>
          <a:p>
            <a:pPr>
              <a:lnSpc>
                <a:spcPct val="101000"/>
              </a:lnSpc>
              <a:spcBef>
                <a:spcPts val="600"/>
              </a:spcBef>
              <a:spcAft>
                <a:spcPts val="600"/>
              </a:spcAft>
              <a:buClr>
                <a:srgbClr val="C1005E"/>
              </a:buClr>
              <a:buFont typeface="HiraMinProN-W3" charset="-128"/>
              <a:buChar char="＞"/>
            </a:pPr>
            <a:r>
              <a:rPr lang="en-US" sz="1400" dirty="0" smtClean="0"/>
              <a:t>We </a:t>
            </a:r>
            <a:r>
              <a:rPr lang="en-US" sz="1400" dirty="0"/>
              <a:t>can speak for our gender, race, or culture</a:t>
            </a:r>
          </a:p>
          <a:p>
            <a:pPr>
              <a:lnSpc>
                <a:spcPct val="101000"/>
              </a:lnSpc>
              <a:spcBef>
                <a:spcPts val="600"/>
              </a:spcBef>
              <a:spcAft>
                <a:spcPts val="600"/>
              </a:spcAft>
              <a:buClr>
                <a:srgbClr val="C1005E"/>
              </a:buClr>
              <a:buFont typeface="HiraMinProN-W3" charset="-128"/>
              <a:buChar char="＞"/>
            </a:pPr>
            <a:r>
              <a:rPr lang="en-US" sz="1400" dirty="0" smtClean="0"/>
              <a:t>We </a:t>
            </a:r>
            <a:r>
              <a:rPr lang="en-US" sz="1400" dirty="0"/>
              <a:t>fit a stereotype or will defend one</a:t>
            </a:r>
          </a:p>
          <a:p>
            <a:pPr>
              <a:lnSpc>
                <a:spcPct val="101000"/>
              </a:lnSpc>
              <a:spcBef>
                <a:spcPts val="600"/>
              </a:spcBef>
              <a:spcAft>
                <a:spcPts val="600"/>
              </a:spcAft>
              <a:buClr>
                <a:srgbClr val="C1005E"/>
              </a:buClr>
              <a:buFont typeface="HiraMinProN-W3" charset="-128"/>
              <a:buChar char="＞"/>
            </a:pPr>
            <a:r>
              <a:rPr lang="en-US" sz="1400" dirty="0" smtClean="0"/>
              <a:t>Our </a:t>
            </a:r>
            <a:r>
              <a:rPr lang="en-US" sz="1400" dirty="0"/>
              <a:t>previous knowledge is not credible</a:t>
            </a:r>
          </a:p>
          <a:p>
            <a:pPr marL="0" indent="0">
              <a:lnSpc>
                <a:spcPct val="101000"/>
              </a:lnSpc>
              <a:spcBef>
                <a:spcPts val="600"/>
              </a:spcBef>
              <a:spcAft>
                <a:spcPts val="600"/>
              </a:spcAft>
              <a:buClr>
                <a:srgbClr val="C1005E"/>
              </a:buClr>
              <a:buNone/>
            </a:pPr>
            <a:r>
              <a:rPr lang="en-US" sz="1400" b="1" dirty="0">
                <a:latin typeface="Interstate-Bold" charset="0"/>
                <a:ea typeface="Interstate-Bold" charset="0"/>
                <a:cs typeface="Interstate-Bold" charset="0"/>
              </a:rPr>
              <a:t>Don’t assume!</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789472" y="1219200"/>
            <a:ext cx="4000500" cy="2667000"/>
          </a:xfrm>
          <a:prstGeom prst="rect">
            <a:avLst/>
          </a:prstGeom>
          <a:noFill/>
          <a:ln w="9525">
            <a:noFill/>
            <a:miter lim="800000"/>
            <a:headEnd/>
            <a:tailEnd/>
          </a:ln>
        </p:spPr>
      </p:pic>
    </p:spTree>
    <p:extLst>
      <p:ext uri="{BB962C8B-B14F-4D97-AF65-F5344CB8AC3E}">
        <p14:creationId xmlns:p14="http://schemas.microsoft.com/office/powerpoint/2010/main" val="8502089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5"/>
          <p:cNvSpPr>
            <a:spLocks noGrp="1"/>
          </p:cNvSpPr>
          <p:nvPr>
            <p:ph sz="quarter" idx="1"/>
          </p:nvPr>
        </p:nvSpPr>
        <p:spPr>
          <a:xfrm>
            <a:off x="304800" y="1066800"/>
            <a:ext cx="4953000" cy="5791200"/>
          </a:xfrm>
        </p:spPr>
        <p:txBody>
          <a:bodyPr>
            <a:noAutofit/>
          </a:bodyPr>
          <a:lstStyle/>
          <a:p>
            <a:pPr marL="0" indent="0">
              <a:lnSpc>
                <a:spcPct val="101000"/>
              </a:lnSpc>
              <a:spcBef>
                <a:spcPts val="1200"/>
              </a:spcBef>
              <a:spcAft>
                <a:spcPts val="1200"/>
              </a:spcAft>
              <a:buClr>
                <a:srgbClr val="C1005E"/>
              </a:buClr>
              <a:buNone/>
            </a:pPr>
            <a:r>
              <a:rPr lang="en-US" b="1" dirty="0">
                <a:solidFill>
                  <a:srgbClr val="3D9D33"/>
                </a:solidFill>
                <a:latin typeface="Interstate-Bold" charset="0"/>
                <a:ea typeface="Interstate-Bold" charset="0"/>
                <a:cs typeface="Interstate-Bold" charset="0"/>
              </a:rPr>
              <a:t>TEACHING INCLUSIVELY: CLASSROOM TIPS FOR </a:t>
            </a:r>
            <a:r>
              <a:rPr lang="en-US" b="1" dirty="0" smtClean="0">
                <a:solidFill>
                  <a:srgbClr val="3D9D33"/>
                </a:solidFill>
                <a:latin typeface="Interstate-Bold" charset="0"/>
                <a:ea typeface="Interstate-Bold" charset="0"/>
                <a:cs typeface="Interstate-Bold" charset="0"/>
              </a:rPr>
              <a:t>INSTRUCTORS</a:t>
            </a:r>
            <a:r>
              <a:rPr lang="en-US" sz="1400" dirty="0" smtClean="0"/>
              <a:t>.</a:t>
            </a:r>
            <a:endParaRPr lang="en-US" sz="1400" dirty="0"/>
          </a:p>
          <a:p>
            <a:pPr>
              <a:lnSpc>
                <a:spcPct val="101000"/>
              </a:lnSpc>
              <a:spcBef>
                <a:spcPts val="300"/>
              </a:spcBef>
              <a:spcAft>
                <a:spcPts val="300"/>
              </a:spcAft>
              <a:buClr>
                <a:srgbClr val="C1005E"/>
              </a:buClr>
              <a:buFont typeface="HiraMinProN-W3" charset="-128"/>
              <a:buChar char="＞"/>
            </a:pPr>
            <a:r>
              <a:rPr lang="en-US" sz="1400" dirty="0"/>
              <a:t>Provide equal attention, instruction, feedback, and praise to students of both sexes.</a:t>
            </a:r>
          </a:p>
          <a:p>
            <a:pPr>
              <a:lnSpc>
                <a:spcPct val="101000"/>
              </a:lnSpc>
              <a:spcBef>
                <a:spcPts val="300"/>
              </a:spcBef>
              <a:spcAft>
                <a:spcPts val="300"/>
              </a:spcAft>
              <a:buClr>
                <a:srgbClr val="C1005E"/>
              </a:buClr>
              <a:buFont typeface="HiraMinProN-W3" charset="-128"/>
              <a:buChar char="＞"/>
            </a:pPr>
            <a:r>
              <a:rPr lang="en-US" sz="1400" dirty="0" smtClean="0"/>
              <a:t>Don’t </a:t>
            </a:r>
            <a:r>
              <a:rPr lang="en-US" sz="1400" dirty="0"/>
              <a:t>overlook quiet but capable students.</a:t>
            </a:r>
          </a:p>
          <a:p>
            <a:pPr>
              <a:lnSpc>
                <a:spcPct val="101000"/>
              </a:lnSpc>
              <a:spcBef>
                <a:spcPts val="300"/>
              </a:spcBef>
              <a:spcAft>
                <a:spcPts val="300"/>
              </a:spcAft>
              <a:buClr>
                <a:srgbClr val="C1005E"/>
              </a:buClr>
              <a:buFont typeface="HiraMinProN-W3" charset="-128"/>
              <a:buChar char="＞"/>
            </a:pPr>
            <a:r>
              <a:rPr lang="en-US" sz="1400" dirty="0" smtClean="0"/>
              <a:t>Create </a:t>
            </a:r>
            <a:r>
              <a:rPr lang="en-US" sz="1400" dirty="0"/>
              <a:t>opportunities for male and female students to work together, and lead, in small groups.</a:t>
            </a:r>
          </a:p>
          <a:p>
            <a:pPr>
              <a:lnSpc>
                <a:spcPct val="101000"/>
              </a:lnSpc>
              <a:spcBef>
                <a:spcPts val="300"/>
              </a:spcBef>
              <a:spcAft>
                <a:spcPts val="300"/>
              </a:spcAft>
              <a:buClr>
                <a:srgbClr val="C1005E"/>
              </a:buClr>
              <a:buFont typeface="HiraMinProN-W3" charset="-128"/>
              <a:buChar char="＞"/>
            </a:pPr>
            <a:r>
              <a:rPr lang="en-US" sz="1400" dirty="0" smtClean="0"/>
              <a:t>Don’t </a:t>
            </a:r>
            <a:r>
              <a:rPr lang="en-US" sz="1400" dirty="0"/>
              <a:t>ask students of one gender to perform activities you wouldn’t ask of the other gender.</a:t>
            </a:r>
          </a:p>
          <a:p>
            <a:pPr>
              <a:lnSpc>
                <a:spcPct val="101000"/>
              </a:lnSpc>
              <a:spcBef>
                <a:spcPts val="300"/>
              </a:spcBef>
              <a:spcAft>
                <a:spcPts val="300"/>
              </a:spcAft>
              <a:buClr>
                <a:srgbClr val="C1005E"/>
              </a:buClr>
              <a:buFont typeface="HiraMinProN-W3" charset="-128"/>
              <a:buChar char="＞"/>
            </a:pPr>
            <a:r>
              <a:rPr lang="en-US" sz="1400" dirty="0" smtClean="0"/>
              <a:t>Monitor </a:t>
            </a:r>
            <a:r>
              <a:rPr lang="en-US" sz="1400" dirty="0"/>
              <a:t>classroom dynamics to avoid stereotyping and subtle classroom inequities.</a:t>
            </a:r>
          </a:p>
          <a:p>
            <a:pPr>
              <a:lnSpc>
                <a:spcPct val="101000"/>
              </a:lnSpc>
              <a:spcBef>
                <a:spcPts val="300"/>
              </a:spcBef>
              <a:spcAft>
                <a:spcPts val="300"/>
              </a:spcAft>
              <a:buClr>
                <a:srgbClr val="C1005E"/>
              </a:buClr>
              <a:buFont typeface="HiraMinProN-W3" charset="-128"/>
              <a:buChar char="＞"/>
            </a:pPr>
            <a:r>
              <a:rPr lang="en-US" sz="1400" dirty="0" smtClean="0"/>
              <a:t>Use </a:t>
            </a:r>
            <a:r>
              <a:rPr lang="en-US" sz="1400" dirty="0"/>
              <a:t>a variety of models for creating or delivering lessons.</a:t>
            </a:r>
          </a:p>
          <a:p>
            <a:pPr>
              <a:lnSpc>
                <a:spcPct val="101000"/>
              </a:lnSpc>
              <a:spcBef>
                <a:spcPts val="300"/>
              </a:spcBef>
              <a:spcAft>
                <a:spcPts val="300"/>
              </a:spcAft>
              <a:buClr>
                <a:srgbClr val="C1005E"/>
              </a:buClr>
              <a:buFont typeface="HiraMinProN-W3" charset="-128"/>
              <a:buChar char="＞"/>
            </a:pPr>
            <a:r>
              <a:rPr lang="en-US" sz="1400" dirty="0" smtClean="0"/>
              <a:t>Increase </a:t>
            </a:r>
            <a:r>
              <a:rPr lang="en-US" sz="1400" dirty="0"/>
              <a:t>the amount of time allotted for students to formulate answers to classroom questions.</a:t>
            </a:r>
          </a:p>
          <a:p>
            <a:pPr>
              <a:lnSpc>
                <a:spcPct val="101000"/>
              </a:lnSpc>
              <a:spcBef>
                <a:spcPts val="300"/>
              </a:spcBef>
              <a:spcAft>
                <a:spcPts val="300"/>
              </a:spcAft>
              <a:buClr>
                <a:srgbClr val="C1005E"/>
              </a:buClr>
              <a:buFont typeface="HiraMinProN-W3" charset="-128"/>
              <a:buChar char="＞"/>
            </a:pPr>
            <a:r>
              <a:rPr lang="en-US" sz="1400" dirty="0" smtClean="0"/>
              <a:t>Be </a:t>
            </a:r>
            <a:r>
              <a:rPr lang="en-US" sz="1400" dirty="0"/>
              <a:t>consistent in your expectations around grading, dress, discipline, behavior, and classroom duties.</a:t>
            </a:r>
          </a:p>
          <a:p>
            <a:pPr marL="0" indent="0">
              <a:lnSpc>
                <a:spcPct val="101000"/>
              </a:lnSpc>
              <a:spcBef>
                <a:spcPts val="1800"/>
              </a:spcBef>
              <a:spcAft>
                <a:spcPts val="300"/>
              </a:spcAft>
              <a:buClr>
                <a:srgbClr val="C1005E"/>
              </a:buClr>
              <a:buNone/>
            </a:pPr>
            <a:r>
              <a:rPr lang="en-US" sz="1200" dirty="0"/>
              <a:t>Adapted from: Teaching a Diverse Student Body, by Nancy </a:t>
            </a:r>
            <a:r>
              <a:rPr lang="en-US" sz="1200" dirty="0" err="1"/>
              <a:t>Loevinger</a:t>
            </a:r>
            <a:r>
              <a:rPr lang="en-US" sz="1200" dirty="0"/>
              <a:t>, 1994, University of Virginia</a:t>
            </a:r>
            <a:endParaRPr lang="en-US" sz="1200" b="1" dirty="0">
              <a:latin typeface="Interstate-Bold" charset="0"/>
              <a:ea typeface="Interstate-Bold" charset="0"/>
              <a:cs typeface="Interstate-Bold" charset="0"/>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475272" y="1219200"/>
            <a:ext cx="3314700" cy="2209800"/>
          </a:xfrm>
          <a:prstGeom prst="rect">
            <a:avLst/>
          </a:prstGeom>
          <a:noFill/>
          <a:ln w="9525">
            <a:noFill/>
            <a:miter lim="800000"/>
            <a:headEnd/>
            <a:tailEnd/>
          </a:ln>
        </p:spPr>
      </p:pic>
    </p:spTree>
    <p:extLst>
      <p:ext uri="{BB962C8B-B14F-4D97-AF65-F5344CB8AC3E}">
        <p14:creationId xmlns:p14="http://schemas.microsoft.com/office/powerpoint/2010/main" val="20458733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5"/>
          <p:cNvSpPr>
            <a:spLocks noGrp="1"/>
          </p:cNvSpPr>
          <p:nvPr>
            <p:ph sz="quarter" idx="1"/>
          </p:nvPr>
        </p:nvSpPr>
        <p:spPr>
          <a:xfrm>
            <a:off x="304800" y="1066800"/>
            <a:ext cx="5715000" cy="914400"/>
          </a:xfrm>
        </p:spPr>
        <p:txBody>
          <a:bodyPr>
            <a:noAutofit/>
          </a:bodyPr>
          <a:lstStyle/>
          <a:p>
            <a:pPr marL="0" indent="0">
              <a:lnSpc>
                <a:spcPct val="101000"/>
              </a:lnSpc>
              <a:spcBef>
                <a:spcPts val="1200"/>
              </a:spcBef>
              <a:spcAft>
                <a:spcPts val="1200"/>
              </a:spcAft>
              <a:buClr>
                <a:srgbClr val="C1005E"/>
              </a:buClr>
              <a:buNone/>
            </a:pPr>
            <a:r>
              <a:rPr lang="en-US" b="1" dirty="0">
                <a:solidFill>
                  <a:srgbClr val="3D9D33"/>
                </a:solidFill>
                <a:latin typeface="Interstate-Bold" charset="0"/>
                <a:ea typeface="Interstate-Bold" charset="0"/>
                <a:cs typeface="Interstate-Bold" charset="0"/>
              </a:rPr>
              <a:t>AS A TEACHER, YOU BRING YOUR OWN EXPERIENCE AND UNDERSTANDING </a:t>
            </a:r>
            <a:r>
              <a:rPr lang="en-US" b="1" dirty="0" smtClean="0">
                <a:solidFill>
                  <a:srgbClr val="3D9D33"/>
                </a:solidFill>
                <a:latin typeface="Interstate-Bold" charset="0"/>
                <a:ea typeface="Interstate-Bold" charset="0"/>
                <a:cs typeface="Interstate-Bold" charset="0"/>
              </a:rPr>
              <a:t>OF MULTICULTURALISM </a:t>
            </a:r>
            <a:r>
              <a:rPr lang="en-US" b="1" dirty="0">
                <a:solidFill>
                  <a:srgbClr val="3D9D33"/>
                </a:solidFill>
                <a:latin typeface="Interstate-Bold" charset="0"/>
                <a:ea typeface="Interstate-Bold" charset="0"/>
                <a:cs typeface="Interstate-Bold" charset="0"/>
              </a:rPr>
              <a:t>AND DIVERSITY INTO </a:t>
            </a:r>
            <a:r>
              <a:rPr lang="en-US" b="1">
                <a:solidFill>
                  <a:srgbClr val="3D9D33"/>
                </a:solidFill>
                <a:latin typeface="Interstate-Bold" charset="0"/>
                <a:ea typeface="Interstate-Bold" charset="0"/>
                <a:cs typeface="Interstate-Bold" charset="0"/>
              </a:rPr>
              <a:t>THE </a:t>
            </a:r>
            <a:r>
              <a:rPr lang="en-US" b="1" smtClean="0">
                <a:solidFill>
                  <a:srgbClr val="3D9D33"/>
                </a:solidFill>
                <a:latin typeface="Interstate-Bold" charset="0"/>
                <a:ea typeface="Interstate-Bold" charset="0"/>
                <a:cs typeface="Interstate-Bold" charset="0"/>
              </a:rPr>
              <a:t>CLASSROOM.</a:t>
            </a:r>
            <a:endParaRPr lang="en-US" dirty="0"/>
          </a:p>
          <a:p>
            <a:pPr>
              <a:lnSpc>
                <a:spcPct val="101000"/>
              </a:lnSpc>
              <a:spcBef>
                <a:spcPts val="1200"/>
              </a:spcBef>
              <a:spcAft>
                <a:spcPts val="1200"/>
              </a:spcAft>
              <a:buClr>
                <a:srgbClr val="C1005E"/>
              </a:buClr>
              <a:buFont typeface="HiraMinProN-W3" charset="-128"/>
              <a:buChar char="＞"/>
            </a:pPr>
            <a:endParaRPr lang="en-US" dirty="0"/>
          </a:p>
        </p:txBody>
      </p:sp>
      <p:sp>
        <p:nvSpPr>
          <p:cNvPr id="15" name="Text Placeholder 5"/>
          <p:cNvSpPr>
            <a:spLocks noGrp="1"/>
          </p:cNvSpPr>
          <p:nvPr>
            <p:ph type="body" idx="2"/>
          </p:nvPr>
        </p:nvSpPr>
        <p:spPr>
          <a:xfrm>
            <a:off x="381000" y="2209800"/>
            <a:ext cx="8305800" cy="3657600"/>
          </a:xfrm>
        </p:spPr>
        <p:txBody>
          <a:bodyPr>
            <a:normAutofit/>
          </a:bodyPr>
          <a:lstStyle/>
          <a:p>
            <a:r>
              <a:rPr lang="en-US" sz="1400" b="1" dirty="0" smtClean="0">
                <a:latin typeface="Interstate-Bold" charset="0"/>
                <a:ea typeface="Interstate-Bold" charset="0"/>
                <a:cs typeface="Interstate-Bold" charset="0"/>
              </a:rPr>
              <a:t>EXERCISE</a:t>
            </a:r>
            <a:endParaRPr lang="en-US" sz="1400" b="1" dirty="0">
              <a:latin typeface="Interstate-Bold" charset="0"/>
              <a:ea typeface="Interstate-Bold" charset="0"/>
              <a:cs typeface="Interstate-Bold" charset="0"/>
            </a:endParaRPr>
          </a:p>
          <a:p>
            <a:pPr>
              <a:spcBef>
                <a:spcPts val="400"/>
              </a:spcBef>
              <a:spcAft>
                <a:spcPts val="500"/>
              </a:spcAft>
            </a:pPr>
            <a:r>
              <a:rPr lang="en-US" sz="1200" b="1" dirty="0">
                <a:latin typeface="Interstate-Bold" charset="0"/>
                <a:ea typeface="Interstate-Bold" charset="0"/>
                <a:cs typeface="Interstate-Bold" charset="0"/>
              </a:rPr>
              <a:t>Discuss one of these topics in a small group.</a:t>
            </a:r>
          </a:p>
          <a:p>
            <a:pPr>
              <a:spcBef>
                <a:spcPts val="400"/>
              </a:spcBef>
              <a:spcAft>
                <a:spcPts val="500"/>
              </a:spcAft>
            </a:pPr>
            <a:r>
              <a:rPr lang="en-US" sz="1200" dirty="0">
                <a:latin typeface="Interstate-Light" charset="0"/>
                <a:ea typeface="Interstate-Light" charset="0"/>
                <a:cs typeface="Interstate-Light" charset="0"/>
              </a:rPr>
              <a:t>What messages did you learn about various “minorities” or “majorities” at home when you were a child? In school?</a:t>
            </a:r>
          </a:p>
          <a:p>
            <a:pPr>
              <a:spcBef>
                <a:spcPts val="400"/>
              </a:spcBef>
              <a:spcAft>
                <a:spcPts val="500"/>
              </a:spcAft>
            </a:pPr>
            <a:r>
              <a:rPr lang="en-US" sz="1200" dirty="0">
                <a:latin typeface="Interstate-Light" charset="0"/>
                <a:ea typeface="Interstate-Light" charset="0"/>
                <a:cs typeface="Interstate-Light" charset="0"/>
              </a:rPr>
              <a:t>How have your views changed and how have they remained the same since then</a:t>
            </a:r>
            <a:r>
              <a:rPr lang="en-US" sz="1200" dirty="0" smtClean="0">
                <a:latin typeface="Interstate-Light" charset="0"/>
                <a:ea typeface="Interstate-Light" charset="0"/>
                <a:cs typeface="Interstate-Light" charset="0"/>
              </a:rPr>
              <a:t>?</a:t>
            </a:r>
            <a:endParaRPr lang="en-US" sz="1200" dirty="0">
              <a:latin typeface="Interstate-Light" charset="0"/>
              <a:ea typeface="Interstate-Light" charset="0"/>
              <a:cs typeface="Interstate-Light" charset="0"/>
            </a:endParaRPr>
          </a:p>
          <a:p>
            <a:pPr>
              <a:spcBef>
                <a:spcPts val="400"/>
              </a:spcBef>
              <a:spcAft>
                <a:spcPts val="500"/>
              </a:spcAft>
            </a:pPr>
            <a:r>
              <a:rPr lang="en-US" sz="1200" dirty="0">
                <a:latin typeface="Interstate-Light" charset="0"/>
                <a:ea typeface="Interstate-Light" charset="0"/>
                <a:cs typeface="Interstate-Light" charset="0"/>
              </a:rPr>
              <a:t>Recall an experience in which your own difference made you feel uncomfortable.</a:t>
            </a:r>
          </a:p>
          <a:p>
            <a:pPr>
              <a:spcBef>
                <a:spcPts val="400"/>
              </a:spcBef>
              <a:spcAft>
                <a:spcPts val="500"/>
              </a:spcAft>
            </a:pPr>
            <a:r>
              <a:rPr lang="en-US" sz="1200" dirty="0">
                <a:latin typeface="Interstate-Light" charset="0"/>
                <a:ea typeface="Interstate-Light" charset="0"/>
                <a:cs typeface="Interstate-Light" charset="0"/>
              </a:rPr>
              <a:t>What was that difference? How did it affect you?</a:t>
            </a:r>
          </a:p>
          <a:p>
            <a:pPr>
              <a:spcBef>
                <a:spcPts val="400"/>
              </a:spcBef>
              <a:spcAft>
                <a:spcPts val="500"/>
              </a:spcAft>
            </a:pPr>
            <a:r>
              <a:rPr lang="en-US" sz="1200" dirty="0">
                <a:latin typeface="Interstate-Light" charset="0"/>
                <a:ea typeface="Interstate-Light" charset="0"/>
                <a:cs typeface="Interstate-Light" charset="0"/>
              </a:rPr>
              <a:t>Rate your level of comfort when you are the only person in your room of </a:t>
            </a:r>
            <a:r>
              <a:rPr lang="en-US" sz="1200" dirty="0" smtClean="0">
                <a:latin typeface="Interstate-Light" charset="0"/>
                <a:ea typeface="Interstate-Light" charset="0"/>
                <a:cs typeface="Interstate-Light" charset="0"/>
              </a:rPr>
              <a:t>your:</a:t>
            </a:r>
            <a:br>
              <a:rPr lang="en-US" sz="1200" dirty="0" smtClean="0">
                <a:latin typeface="Interstate-Light" charset="0"/>
                <a:ea typeface="Interstate-Light" charset="0"/>
                <a:cs typeface="Interstate-Light" charset="0"/>
              </a:rPr>
            </a:br>
            <a:r>
              <a:rPr lang="en-US" sz="1200" dirty="0" smtClean="0">
                <a:latin typeface="Interstate-Light" charset="0"/>
                <a:ea typeface="Interstate-Light" charset="0"/>
                <a:cs typeface="Interstate-Light" charset="0"/>
              </a:rPr>
              <a:t>Gender</a:t>
            </a:r>
            <a:r>
              <a:rPr lang="en-US" sz="1200" dirty="0">
                <a:latin typeface="Interstate-Light" charset="0"/>
                <a:ea typeface="Interstate-Light" charset="0"/>
                <a:cs typeface="Interstate-Light" charset="0"/>
              </a:rPr>
              <a:t>, race or ethnicity, age, </a:t>
            </a:r>
            <a:r>
              <a:rPr lang="en-US" sz="1200" dirty="0" smtClean="0">
                <a:latin typeface="Interstate-Light" charset="0"/>
                <a:ea typeface="Interstate-Light" charset="0"/>
                <a:cs typeface="Interstate-Light" charset="0"/>
              </a:rPr>
              <a:t>religion</a:t>
            </a:r>
          </a:p>
          <a:p>
            <a:pPr>
              <a:spcBef>
                <a:spcPts val="400"/>
              </a:spcBef>
              <a:spcAft>
                <a:spcPts val="500"/>
              </a:spcAft>
            </a:pPr>
            <a:endParaRPr lang="en-US" sz="1200" dirty="0">
              <a:latin typeface="Interstate-Regular" charset="0"/>
              <a:ea typeface="Interstate-Regular" charset="0"/>
              <a:cs typeface="Interstate-Regular" charset="0"/>
            </a:endParaRPr>
          </a:p>
          <a:p>
            <a:pPr>
              <a:spcBef>
                <a:spcPts val="400"/>
              </a:spcBef>
              <a:spcAft>
                <a:spcPts val="500"/>
              </a:spcAft>
            </a:pPr>
            <a:r>
              <a:rPr lang="en-US" sz="1200" dirty="0">
                <a:latin typeface="Interstate-Light" charset="0"/>
                <a:ea typeface="Interstate-Light" charset="0"/>
                <a:cs typeface="Interstate-Light" charset="0"/>
              </a:rPr>
              <a:t>Adapted from: Teaching for inclusion, published by the Center for Teaching and Learning, University of North Carolina at Chapel Hill, 1997</a:t>
            </a:r>
          </a:p>
        </p:txBody>
      </p:sp>
    </p:spTree>
    <p:extLst>
      <p:ext uri="{BB962C8B-B14F-4D97-AF65-F5344CB8AC3E}">
        <p14:creationId xmlns:p14="http://schemas.microsoft.com/office/powerpoint/2010/main" val="15232553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5"/>
          <p:cNvSpPr>
            <a:spLocks noGrp="1"/>
          </p:cNvSpPr>
          <p:nvPr>
            <p:ph sz="quarter" idx="1"/>
          </p:nvPr>
        </p:nvSpPr>
        <p:spPr>
          <a:xfrm>
            <a:off x="304800" y="1066800"/>
            <a:ext cx="3733800" cy="5791200"/>
          </a:xfrm>
        </p:spPr>
        <p:txBody>
          <a:bodyPr>
            <a:noAutofit/>
          </a:bodyPr>
          <a:lstStyle/>
          <a:p>
            <a:pPr marL="0" indent="0">
              <a:lnSpc>
                <a:spcPct val="101000"/>
              </a:lnSpc>
              <a:spcBef>
                <a:spcPts val="1200"/>
              </a:spcBef>
              <a:spcAft>
                <a:spcPts val="1200"/>
              </a:spcAft>
              <a:buClr>
                <a:srgbClr val="C1005E"/>
              </a:buClr>
              <a:buNone/>
            </a:pPr>
            <a:r>
              <a:rPr lang="en-US" b="1" dirty="0">
                <a:solidFill>
                  <a:srgbClr val="3D9D33"/>
                </a:solidFill>
                <a:latin typeface="Interstate-Bold" charset="0"/>
                <a:ea typeface="Interstate-Bold" charset="0"/>
                <a:cs typeface="Interstate-Bold" charset="0"/>
              </a:rPr>
              <a:t>CHOICE OF IMAGES AND </a:t>
            </a:r>
            <a:r>
              <a:rPr lang="en-US" b="1" dirty="0" smtClean="0">
                <a:solidFill>
                  <a:srgbClr val="3D9D33"/>
                </a:solidFill>
                <a:latin typeface="Interstate-Bold" charset="0"/>
                <a:ea typeface="Interstate-Bold" charset="0"/>
                <a:cs typeface="Interstate-Bold" charset="0"/>
              </a:rPr>
              <a:t>WORDS</a:t>
            </a:r>
          </a:p>
          <a:p>
            <a:pPr marL="0" indent="0">
              <a:lnSpc>
                <a:spcPct val="101000"/>
              </a:lnSpc>
              <a:spcBef>
                <a:spcPts val="1200"/>
              </a:spcBef>
              <a:spcAft>
                <a:spcPts val="1200"/>
              </a:spcAft>
              <a:buClr>
                <a:srgbClr val="C1005E"/>
              </a:buClr>
              <a:buNone/>
            </a:pPr>
            <a:r>
              <a:rPr lang="en-US" sz="1400" b="1" dirty="0">
                <a:latin typeface="Interstate-Bold" charset="0"/>
                <a:ea typeface="Interstate-Bold" charset="0"/>
                <a:cs typeface="Interstate-Bold" charset="0"/>
              </a:rPr>
              <a:t>Images and words convey a lot about </a:t>
            </a:r>
            <a:r>
              <a:rPr lang="en-US" sz="1400" b="1" dirty="0" smtClean="0">
                <a:latin typeface="Interstate-Bold" charset="0"/>
                <a:ea typeface="Interstate-Bold" charset="0"/>
                <a:cs typeface="Interstate-Bold" charset="0"/>
              </a:rPr>
              <a:t/>
            </a:r>
            <a:br>
              <a:rPr lang="en-US" sz="1400" b="1" dirty="0" smtClean="0">
                <a:latin typeface="Interstate-Bold" charset="0"/>
                <a:ea typeface="Interstate-Bold" charset="0"/>
                <a:cs typeface="Interstate-Bold" charset="0"/>
              </a:rPr>
            </a:br>
            <a:r>
              <a:rPr lang="en-US" sz="1400" b="1" dirty="0" smtClean="0">
                <a:latin typeface="Interstate-Bold" charset="0"/>
                <a:ea typeface="Interstate-Bold" charset="0"/>
                <a:cs typeface="Interstate-Bold" charset="0"/>
              </a:rPr>
              <a:t>how </a:t>
            </a:r>
            <a:r>
              <a:rPr lang="en-US" sz="1400" b="1" dirty="0">
                <a:latin typeface="Interstate-Bold" charset="0"/>
                <a:ea typeface="Interstate-Bold" charset="0"/>
                <a:cs typeface="Interstate-Bold" charset="0"/>
              </a:rPr>
              <a:t>we feel.</a:t>
            </a:r>
          </a:p>
          <a:p>
            <a:pPr>
              <a:lnSpc>
                <a:spcPct val="101000"/>
              </a:lnSpc>
              <a:spcBef>
                <a:spcPts val="1200"/>
              </a:spcBef>
              <a:spcAft>
                <a:spcPts val="1200"/>
              </a:spcAft>
              <a:buClr>
                <a:srgbClr val="C1005E"/>
              </a:buClr>
              <a:buFont typeface="HiraMinProN-W3" charset="-128"/>
              <a:buChar char="＞"/>
            </a:pPr>
            <a:r>
              <a:rPr lang="en-US" sz="1400" dirty="0" smtClean="0"/>
              <a:t>Avoid </a:t>
            </a:r>
            <a:r>
              <a:rPr lang="en-US" sz="1400" dirty="0"/>
              <a:t>sexist and racist language in </a:t>
            </a:r>
            <a:r>
              <a:rPr lang="en-US" sz="1400" dirty="0" smtClean="0"/>
              <a:t>classroom discussions </a:t>
            </a:r>
            <a:r>
              <a:rPr lang="en-US" sz="1400" dirty="0"/>
              <a:t>and written materials distributed to </a:t>
            </a:r>
            <a:r>
              <a:rPr lang="en-US" sz="1400" dirty="0" smtClean="0"/>
              <a:t>the class</a:t>
            </a:r>
            <a:r>
              <a:rPr lang="en-US" sz="1400" dirty="0"/>
              <a:t>.</a:t>
            </a:r>
          </a:p>
          <a:p>
            <a:pPr>
              <a:lnSpc>
                <a:spcPct val="101000"/>
              </a:lnSpc>
              <a:spcBef>
                <a:spcPts val="1200"/>
              </a:spcBef>
              <a:spcAft>
                <a:spcPts val="1200"/>
              </a:spcAft>
              <a:buClr>
                <a:srgbClr val="C1005E"/>
              </a:buClr>
              <a:buFont typeface="HiraMinProN-W3" charset="-128"/>
              <a:buChar char="＞"/>
            </a:pPr>
            <a:r>
              <a:rPr lang="en-US" sz="1400" dirty="0" smtClean="0"/>
              <a:t>Highlight </a:t>
            </a:r>
            <a:r>
              <a:rPr lang="en-US" sz="1400" dirty="0"/>
              <a:t>images of women and minorities in </a:t>
            </a:r>
            <a:r>
              <a:rPr lang="en-US" sz="1400" dirty="0" smtClean="0"/>
              <a:t>posters around </a:t>
            </a:r>
            <a:r>
              <a:rPr lang="en-US" sz="1400" dirty="0"/>
              <a:t>the classroom and assigned materials.</a:t>
            </a:r>
            <a:endParaRPr lang="en-US" sz="1200" b="1" dirty="0">
              <a:latin typeface="Interstate-Bold" charset="0"/>
              <a:ea typeface="Interstate-Bold" charset="0"/>
              <a:cs typeface="Interstate-Bold" charset="0"/>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217972" y="1219200"/>
            <a:ext cx="4572000" cy="3048000"/>
          </a:xfrm>
          <a:prstGeom prst="rect">
            <a:avLst/>
          </a:prstGeom>
          <a:noFill/>
          <a:ln w="9525">
            <a:noFill/>
            <a:miter lim="800000"/>
            <a:headEnd/>
            <a:tailEnd/>
          </a:ln>
        </p:spPr>
      </p:pic>
    </p:spTree>
    <p:extLst>
      <p:ext uri="{BB962C8B-B14F-4D97-AF65-F5344CB8AC3E}">
        <p14:creationId xmlns:p14="http://schemas.microsoft.com/office/powerpoint/2010/main" val="10999423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5"/>
          <p:cNvSpPr>
            <a:spLocks noGrp="1"/>
          </p:cNvSpPr>
          <p:nvPr>
            <p:ph sz="quarter" idx="1"/>
          </p:nvPr>
        </p:nvSpPr>
        <p:spPr>
          <a:xfrm>
            <a:off x="533400" y="1066800"/>
            <a:ext cx="8458200" cy="457200"/>
          </a:xfrm>
        </p:spPr>
        <p:txBody>
          <a:bodyPr>
            <a:noAutofit/>
          </a:bodyPr>
          <a:lstStyle/>
          <a:p>
            <a:pPr marL="0" indent="0">
              <a:lnSpc>
                <a:spcPct val="101000"/>
              </a:lnSpc>
              <a:spcBef>
                <a:spcPts val="1200"/>
              </a:spcBef>
              <a:spcAft>
                <a:spcPts val="1200"/>
              </a:spcAft>
              <a:buClr>
                <a:srgbClr val="C1005E"/>
              </a:buClr>
              <a:buNone/>
            </a:pPr>
            <a:r>
              <a:rPr lang="en-US" b="1" dirty="0" smtClean="0">
                <a:solidFill>
                  <a:srgbClr val="3D9D33"/>
                </a:solidFill>
                <a:latin typeface="Interstate-Bold" charset="0"/>
                <a:ea typeface="Interstate-Bold" charset="0"/>
                <a:cs typeface="Interstate-Bold" charset="0"/>
              </a:rPr>
              <a:t>EXERCISE</a:t>
            </a:r>
            <a:r>
              <a:rPr lang="en-US" b="1" dirty="0">
                <a:solidFill>
                  <a:srgbClr val="3D9D33"/>
                </a:solidFill>
                <a:latin typeface="Interstate-Bold" charset="0"/>
                <a:ea typeface="Interstate-Bold" charset="0"/>
                <a:cs typeface="Interstate-Bold" charset="0"/>
              </a:rPr>
              <a:t>: IDENTIFY A GENDER-NEUTRAL REPLACEMENT FOR </a:t>
            </a:r>
            <a:r>
              <a:rPr lang="en-US" b="1" dirty="0" smtClean="0">
                <a:solidFill>
                  <a:srgbClr val="3D9D33"/>
                </a:solidFill>
                <a:latin typeface="Interstate-Bold" charset="0"/>
                <a:ea typeface="Interstate-Bold" charset="0"/>
                <a:cs typeface="Interstate-Bold" charset="0"/>
              </a:rPr>
              <a:t>THESE</a:t>
            </a:r>
            <a:endParaRPr lang="en-US" sz="1200" b="1" dirty="0">
              <a:latin typeface="Interstate-Bold" charset="0"/>
              <a:ea typeface="Interstate-Bold" charset="0"/>
              <a:cs typeface="Interstate-Bold" charset="0"/>
            </a:endParaRPr>
          </a:p>
        </p:txBody>
      </p:sp>
      <p:sp>
        <p:nvSpPr>
          <p:cNvPr id="27" name="Rectangle 26"/>
          <p:cNvSpPr/>
          <p:nvPr/>
        </p:nvSpPr>
        <p:spPr>
          <a:xfrm>
            <a:off x="5979157" y="1518212"/>
            <a:ext cx="2567571" cy="1150854"/>
          </a:xfrm>
          <a:prstGeom prst="rect">
            <a:avLst/>
          </a:prstGeom>
          <a:solidFill>
            <a:srgbClr val="169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3269550" y="1518212"/>
            <a:ext cx="2567571" cy="1150854"/>
          </a:xfrm>
          <a:prstGeom prst="rect">
            <a:avLst/>
          </a:prstGeom>
          <a:solidFill>
            <a:srgbClr val="C100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597272" y="1518212"/>
            <a:ext cx="2567571" cy="1150854"/>
          </a:xfrm>
          <a:prstGeom prst="rect">
            <a:avLst/>
          </a:prstGeom>
          <a:solidFill>
            <a:srgbClr val="169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5979157" y="2812923"/>
            <a:ext cx="2567571" cy="1150854"/>
          </a:xfrm>
          <a:prstGeom prst="rect">
            <a:avLst/>
          </a:prstGeom>
          <a:solidFill>
            <a:srgbClr val="169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3269550" y="2812923"/>
            <a:ext cx="2567571" cy="1150854"/>
          </a:xfrm>
          <a:prstGeom prst="rect">
            <a:avLst/>
          </a:prstGeom>
          <a:solidFill>
            <a:srgbClr val="169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597272" y="2812923"/>
            <a:ext cx="2567571" cy="1150854"/>
          </a:xfrm>
          <a:prstGeom prst="rect">
            <a:avLst/>
          </a:prstGeom>
          <a:solidFill>
            <a:srgbClr val="169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5979157" y="4107634"/>
            <a:ext cx="2567571" cy="1150854"/>
          </a:xfrm>
          <a:prstGeom prst="rect">
            <a:avLst/>
          </a:prstGeom>
          <a:solidFill>
            <a:srgbClr val="169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3269550" y="4107634"/>
            <a:ext cx="2567571" cy="1150854"/>
          </a:xfrm>
          <a:prstGeom prst="rect">
            <a:avLst/>
          </a:prstGeom>
          <a:solidFill>
            <a:srgbClr val="169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597272" y="4107634"/>
            <a:ext cx="2567571" cy="1150854"/>
          </a:xfrm>
          <a:prstGeom prst="rect">
            <a:avLst/>
          </a:prstGeom>
          <a:solidFill>
            <a:srgbClr val="169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5979157" y="5402346"/>
            <a:ext cx="2567571" cy="1150854"/>
          </a:xfrm>
          <a:prstGeom prst="rect">
            <a:avLst/>
          </a:prstGeom>
          <a:solidFill>
            <a:srgbClr val="169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3269550" y="5402346"/>
            <a:ext cx="2567571" cy="1150854"/>
          </a:xfrm>
          <a:prstGeom prst="rect">
            <a:avLst/>
          </a:prstGeom>
          <a:solidFill>
            <a:srgbClr val="C100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597272" y="5402346"/>
            <a:ext cx="2567571" cy="1150854"/>
          </a:xfrm>
          <a:prstGeom prst="rect">
            <a:avLst/>
          </a:prstGeom>
          <a:solidFill>
            <a:srgbClr val="169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609600" y="1905000"/>
            <a:ext cx="2514600" cy="369332"/>
          </a:xfrm>
          <a:prstGeom prst="rect">
            <a:avLst/>
          </a:prstGeom>
          <a:solidFill>
            <a:srgbClr val="169FEC"/>
          </a:solidFill>
        </p:spPr>
        <p:txBody>
          <a:bodyPr wrap="square" rtlCol="0" anchor="ctr" anchorCtr="0">
            <a:spAutoFit/>
          </a:bodyPr>
          <a:lstStyle/>
          <a:p>
            <a:pPr algn="ctr"/>
            <a:r>
              <a:rPr lang="en-US" b="1" dirty="0" smtClean="0">
                <a:solidFill>
                  <a:schemeClr val="bg1"/>
                </a:solidFill>
                <a:latin typeface="Interstate-Bold" charset="0"/>
                <a:ea typeface="Interstate-Bold" charset="0"/>
                <a:cs typeface="Interstate-Bold" charset="0"/>
              </a:rPr>
              <a:t>Businessman</a:t>
            </a:r>
            <a:endParaRPr lang="en-US" b="1" dirty="0">
              <a:solidFill>
                <a:schemeClr val="bg1"/>
              </a:solidFill>
              <a:latin typeface="Interstate-Bold" charset="0"/>
              <a:ea typeface="Interstate-Bold" charset="0"/>
              <a:cs typeface="Interstate-Bold" charset="0"/>
            </a:endParaRPr>
          </a:p>
        </p:txBody>
      </p:sp>
      <p:sp>
        <p:nvSpPr>
          <p:cNvPr id="52" name="TextBox 51"/>
          <p:cNvSpPr txBox="1"/>
          <p:nvPr/>
        </p:nvSpPr>
        <p:spPr>
          <a:xfrm>
            <a:off x="3276600" y="1905000"/>
            <a:ext cx="2514600" cy="369332"/>
          </a:xfrm>
          <a:prstGeom prst="rect">
            <a:avLst/>
          </a:prstGeom>
          <a:solidFill>
            <a:srgbClr val="C1005E"/>
          </a:solidFill>
        </p:spPr>
        <p:txBody>
          <a:bodyPr wrap="square" rtlCol="0" anchor="ctr" anchorCtr="0">
            <a:spAutoFit/>
          </a:bodyPr>
          <a:lstStyle/>
          <a:p>
            <a:pPr algn="ctr"/>
            <a:r>
              <a:rPr lang="en-US" b="1" dirty="0">
                <a:solidFill>
                  <a:schemeClr val="bg1"/>
                </a:solidFill>
                <a:latin typeface="Interstate-Bold" charset="0"/>
                <a:ea typeface="Interstate-Bold" charset="0"/>
                <a:cs typeface="Interstate-Bold" charset="0"/>
              </a:rPr>
              <a:t>Cleaning Lady</a:t>
            </a:r>
          </a:p>
        </p:txBody>
      </p:sp>
      <p:sp>
        <p:nvSpPr>
          <p:cNvPr id="53" name="TextBox 52"/>
          <p:cNvSpPr txBox="1"/>
          <p:nvPr/>
        </p:nvSpPr>
        <p:spPr>
          <a:xfrm>
            <a:off x="6019800" y="1905000"/>
            <a:ext cx="2514600" cy="369332"/>
          </a:xfrm>
          <a:prstGeom prst="rect">
            <a:avLst/>
          </a:prstGeom>
          <a:solidFill>
            <a:srgbClr val="169FEC"/>
          </a:solidFill>
        </p:spPr>
        <p:txBody>
          <a:bodyPr wrap="square" rtlCol="0" anchor="ctr" anchorCtr="0">
            <a:spAutoFit/>
          </a:bodyPr>
          <a:lstStyle/>
          <a:p>
            <a:pPr algn="ctr"/>
            <a:r>
              <a:rPr lang="en-US" b="1" dirty="0">
                <a:solidFill>
                  <a:schemeClr val="bg1"/>
                </a:solidFill>
                <a:latin typeface="Interstate-Bold" charset="0"/>
                <a:ea typeface="Interstate-Bold" charset="0"/>
                <a:cs typeface="Interstate-Bold" charset="0"/>
              </a:rPr>
              <a:t>Congressman</a:t>
            </a:r>
          </a:p>
        </p:txBody>
      </p:sp>
      <p:sp>
        <p:nvSpPr>
          <p:cNvPr id="54" name="TextBox 53"/>
          <p:cNvSpPr txBox="1"/>
          <p:nvPr/>
        </p:nvSpPr>
        <p:spPr>
          <a:xfrm>
            <a:off x="609600" y="3200400"/>
            <a:ext cx="2514600" cy="369332"/>
          </a:xfrm>
          <a:prstGeom prst="rect">
            <a:avLst/>
          </a:prstGeom>
          <a:solidFill>
            <a:srgbClr val="169FEC"/>
          </a:solidFill>
        </p:spPr>
        <p:txBody>
          <a:bodyPr wrap="square" rtlCol="0" anchor="ctr" anchorCtr="0">
            <a:spAutoFit/>
          </a:bodyPr>
          <a:lstStyle/>
          <a:p>
            <a:pPr algn="ctr"/>
            <a:r>
              <a:rPr lang="en-US" b="1" dirty="0">
                <a:solidFill>
                  <a:schemeClr val="bg1"/>
                </a:solidFill>
                <a:latin typeface="Interstate-Bold" charset="0"/>
                <a:ea typeface="Interstate-Bold" charset="0"/>
                <a:cs typeface="Interstate-Bold" charset="0"/>
              </a:rPr>
              <a:t>Craftsman</a:t>
            </a:r>
          </a:p>
        </p:txBody>
      </p:sp>
      <p:sp>
        <p:nvSpPr>
          <p:cNvPr id="55" name="TextBox 54"/>
          <p:cNvSpPr txBox="1"/>
          <p:nvPr/>
        </p:nvSpPr>
        <p:spPr>
          <a:xfrm>
            <a:off x="3276600" y="3200400"/>
            <a:ext cx="2514600" cy="369332"/>
          </a:xfrm>
          <a:prstGeom prst="rect">
            <a:avLst/>
          </a:prstGeom>
          <a:solidFill>
            <a:srgbClr val="169FEC"/>
          </a:solidFill>
        </p:spPr>
        <p:txBody>
          <a:bodyPr wrap="square" rtlCol="0" anchor="ctr" anchorCtr="0">
            <a:spAutoFit/>
          </a:bodyPr>
          <a:lstStyle/>
          <a:p>
            <a:pPr algn="ctr"/>
            <a:r>
              <a:rPr lang="en-US" b="1" dirty="0">
                <a:solidFill>
                  <a:schemeClr val="bg1"/>
                </a:solidFill>
                <a:latin typeface="Interstate-Bold" charset="0"/>
                <a:ea typeface="Interstate-Bold" charset="0"/>
                <a:cs typeface="Interstate-Bold" charset="0"/>
              </a:rPr>
              <a:t>Fireman</a:t>
            </a:r>
          </a:p>
        </p:txBody>
      </p:sp>
      <p:sp>
        <p:nvSpPr>
          <p:cNvPr id="56" name="TextBox 55"/>
          <p:cNvSpPr txBox="1"/>
          <p:nvPr/>
        </p:nvSpPr>
        <p:spPr>
          <a:xfrm>
            <a:off x="6019800" y="3200400"/>
            <a:ext cx="2514600" cy="369332"/>
          </a:xfrm>
          <a:prstGeom prst="rect">
            <a:avLst/>
          </a:prstGeom>
          <a:solidFill>
            <a:srgbClr val="169FEC"/>
          </a:solidFill>
        </p:spPr>
        <p:txBody>
          <a:bodyPr wrap="square" rtlCol="0" anchor="ctr" anchorCtr="0">
            <a:spAutoFit/>
          </a:bodyPr>
          <a:lstStyle/>
          <a:p>
            <a:pPr algn="ctr"/>
            <a:r>
              <a:rPr lang="en-US" b="1" dirty="0">
                <a:solidFill>
                  <a:schemeClr val="bg1"/>
                </a:solidFill>
                <a:latin typeface="Interstate-Bold" charset="0"/>
                <a:ea typeface="Interstate-Bold" charset="0"/>
                <a:cs typeface="Interstate-Bold" charset="0"/>
              </a:rPr>
              <a:t>Foreman</a:t>
            </a:r>
          </a:p>
        </p:txBody>
      </p:sp>
      <p:sp>
        <p:nvSpPr>
          <p:cNvPr id="57" name="TextBox 56"/>
          <p:cNvSpPr txBox="1"/>
          <p:nvPr/>
        </p:nvSpPr>
        <p:spPr>
          <a:xfrm>
            <a:off x="609600" y="4495800"/>
            <a:ext cx="2514600" cy="369332"/>
          </a:xfrm>
          <a:prstGeom prst="rect">
            <a:avLst/>
          </a:prstGeom>
          <a:solidFill>
            <a:srgbClr val="169FEC"/>
          </a:solidFill>
        </p:spPr>
        <p:txBody>
          <a:bodyPr wrap="square" rtlCol="0" anchor="ctr" anchorCtr="0">
            <a:spAutoFit/>
          </a:bodyPr>
          <a:lstStyle/>
          <a:p>
            <a:pPr algn="ctr"/>
            <a:r>
              <a:rPr lang="en-US" b="1" dirty="0">
                <a:solidFill>
                  <a:schemeClr val="bg1"/>
                </a:solidFill>
                <a:latin typeface="Interstate-Bold" charset="0"/>
                <a:ea typeface="Interstate-Bold" charset="0"/>
                <a:cs typeface="Interstate-Bold" charset="0"/>
              </a:rPr>
              <a:t>Middleman</a:t>
            </a:r>
          </a:p>
        </p:txBody>
      </p:sp>
      <p:sp>
        <p:nvSpPr>
          <p:cNvPr id="58" name="TextBox 57"/>
          <p:cNvSpPr txBox="1"/>
          <p:nvPr/>
        </p:nvSpPr>
        <p:spPr>
          <a:xfrm>
            <a:off x="3352800" y="4495800"/>
            <a:ext cx="2362200" cy="369332"/>
          </a:xfrm>
          <a:prstGeom prst="rect">
            <a:avLst/>
          </a:prstGeom>
          <a:solidFill>
            <a:srgbClr val="169FEC"/>
          </a:solidFill>
        </p:spPr>
        <p:txBody>
          <a:bodyPr wrap="square" rtlCol="0" anchor="ctr" anchorCtr="0">
            <a:spAutoFit/>
          </a:bodyPr>
          <a:lstStyle/>
          <a:p>
            <a:pPr algn="ctr"/>
            <a:r>
              <a:rPr lang="en-US" b="1" dirty="0">
                <a:solidFill>
                  <a:schemeClr val="bg1"/>
                </a:solidFill>
                <a:latin typeface="Interstate-Bold" charset="0"/>
                <a:ea typeface="Interstate-Bold" charset="0"/>
                <a:cs typeface="Interstate-Bold" charset="0"/>
              </a:rPr>
              <a:t>Man Hours</a:t>
            </a:r>
          </a:p>
        </p:txBody>
      </p:sp>
      <p:sp>
        <p:nvSpPr>
          <p:cNvPr id="59" name="TextBox 58"/>
          <p:cNvSpPr txBox="1"/>
          <p:nvPr/>
        </p:nvSpPr>
        <p:spPr>
          <a:xfrm>
            <a:off x="6019800" y="4572000"/>
            <a:ext cx="2514600" cy="369332"/>
          </a:xfrm>
          <a:prstGeom prst="rect">
            <a:avLst/>
          </a:prstGeom>
          <a:solidFill>
            <a:srgbClr val="169FEC"/>
          </a:solidFill>
        </p:spPr>
        <p:txBody>
          <a:bodyPr wrap="square" rtlCol="0" anchor="ctr" anchorCtr="0">
            <a:spAutoFit/>
          </a:bodyPr>
          <a:lstStyle/>
          <a:p>
            <a:pPr algn="ctr"/>
            <a:r>
              <a:rPr lang="en-US" b="1" dirty="0">
                <a:solidFill>
                  <a:schemeClr val="bg1"/>
                </a:solidFill>
                <a:latin typeface="Interstate-Bold" charset="0"/>
                <a:ea typeface="Interstate-Bold" charset="0"/>
                <a:cs typeface="Interstate-Bold" charset="0"/>
              </a:rPr>
              <a:t>Manpower</a:t>
            </a:r>
          </a:p>
        </p:txBody>
      </p:sp>
      <p:sp>
        <p:nvSpPr>
          <p:cNvPr id="60" name="TextBox 59"/>
          <p:cNvSpPr txBox="1"/>
          <p:nvPr/>
        </p:nvSpPr>
        <p:spPr>
          <a:xfrm>
            <a:off x="609600" y="5715000"/>
            <a:ext cx="2514600" cy="369332"/>
          </a:xfrm>
          <a:prstGeom prst="rect">
            <a:avLst/>
          </a:prstGeom>
          <a:solidFill>
            <a:srgbClr val="169FEC"/>
          </a:solidFill>
        </p:spPr>
        <p:txBody>
          <a:bodyPr wrap="square" rtlCol="0" anchor="ctr" anchorCtr="0">
            <a:spAutoFit/>
          </a:bodyPr>
          <a:lstStyle/>
          <a:p>
            <a:pPr algn="ctr"/>
            <a:r>
              <a:rPr lang="en-US" b="1" dirty="0">
                <a:solidFill>
                  <a:schemeClr val="bg1"/>
                </a:solidFill>
                <a:latin typeface="Interstate-Bold" charset="0"/>
                <a:ea typeface="Interstate-Bold" charset="0"/>
                <a:cs typeface="Interstate-Bold" charset="0"/>
              </a:rPr>
              <a:t>Salesman</a:t>
            </a:r>
          </a:p>
        </p:txBody>
      </p:sp>
      <p:sp>
        <p:nvSpPr>
          <p:cNvPr id="61" name="TextBox 60"/>
          <p:cNvSpPr txBox="1"/>
          <p:nvPr/>
        </p:nvSpPr>
        <p:spPr>
          <a:xfrm>
            <a:off x="3276600" y="5715000"/>
            <a:ext cx="2514600" cy="369332"/>
          </a:xfrm>
          <a:prstGeom prst="rect">
            <a:avLst/>
          </a:prstGeom>
          <a:solidFill>
            <a:srgbClr val="C1005E"/>
          </a:solidFill>
        </p:spPr>
        <p:txBody>
          <a:bodyPr wrap="square" rtlCol="0" anchor="ctr" anchorCtr="0">
            <a:spAutoFit/>
          </a:bodyPr>
          <a:lstStyle/>
          <a:p>
            <a:pPr algn="ctr"/>
            <a:r>
              <a:rPr lang="en-US" b="1" dirty="0">
                <a:solidFill>
                  <a:schemeClr val="bg1"/>
                </a:solidFill>
                <a:latin typeface="Interstate-Bold" charset="0"/>
                <a:ea typeface="Interstate-Bold" charset="0"/>
                <a:cs typeface="Interstate-Bold" charset="0"/>
              </a:rPr>
              <a:t>Stewardess</a:t>
            </a:r>
          </a:p>
        </p:txBody>
      </p:sp>
      <p:sp>
        <p:nvSpPr>
          <p:cNvPr id="62" name="TextBox 61"/>
          <p:cNvSpPr txBox="1"/>
          <p:nvPr/>
        </p:nvSpPr>
        <p:spPr>
          <a:xfrm>
            <a:off x="6041020" y="5715000"/>
            <a:ext cx="2493380" cy="369332"/>
          </a:xfrm>
          <a:prstGeom prst="rect">
            <a:avLst/>
          </a:prstGeom>
          <a:solidFill>
            <a:srgbClr val="169FEC"/>
          </a:solidFill>
        </p:spPr>
        <p:txBody>
          <a:bodyPr wrap="square" rtlCol="0" anchor="ctr" anchorCtr="0">
            <a:spAutoFit/>
          </a:bodyPr>
          <a:lstStyle/>
          <a:p>
            <a:pPr algn="ctr"/>
            <a:r>
              <a:rPr lang="en-US" b="1" dirty="0">
                <a:solidFill>
                  <a:schemeClr val="bg1"/>
                </a:solidFill>
                <a:latin typeface="Interstate-Bold" charset="0"/>
                <a:ea typeface="Interstate-Bold" charset="0"/>
                <a:cs typeface="Interstate-Bold" charset="0"/>
              </a:rPr>
              <a:t>Weatherman</a:t>
            </a:r>
          </a:p>
        </p:txBody>
      </p:sp>
    </p:spTree>
    <p:extLst>
      <p:ext uri="{BB962C8B-B14F-4D97-AF65-F5344CB8AC3E}">
        <p14:creationId xmlns:p14="http://schemas.microsoft.com/office/powerpoint/2010/main" val="5806688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5"/>
          <p:cNvSpPr>
            <a:spLocks noGrp="1"/>
          </p:cNvSpPr>
          <p:nvPr>
            <p:ph sz="quarter" idx="1"/>
          </p:nvPr>
        </p:nvSpPr>
        <p:spPr>
          <a:xfrm>
            <a:off x="533400" y="1066800"/>
            <a:ext cx="8458200" cy="457200"/>
          </a:xfrm>
        </p:spPr>
        <p:txBody>
          <a:bodyPr>
            <a:noAutofit/>
          </a:bodyPr>
          <a:lstStyle/>
          <a:p>
            <a:pPr marL="0" indent="0">
              <a:lnSpc>
                <a:spcPct val="101000"/>
              </a:lnSpc>
              <a:spcBef>
                <a:spcPts val="1200"/>
              </a:spcBef>
              <a:spcAft>
                <a:spcPts val="1200"/>
              </a:spcAft>
              <a:buClr>
                <a:srgbClr val="C1005E"/>
              </a:buClr>
              <a:buNone/>
            </a:pPr>
            <a:r>
              <a:rPr lang="en-US" b="1" dirty="0" smtClean="0">
                <a:solidFill>
                  <a:srgbClr val="3D9D33"/>
                </a:solidFill>
                <a:latin typeface="Interstate-Bold" charset="0"/>
                <a:ea typeface="Interstate-Bold" charset="0"/>
                <a:cs typeface="Interstate-Bold" charset="0"/>
              </a:rPr>
              <a:t>GENDER-NEUTRAL TERMS</a:t>
            </a:r>
            <a:endParaRPr lang="en-US" sz="1200" b="1" dirty="0">
              <a:latin typeface="Interstate-Bold" charset="0"/>
              <a:ea typeface="Interstate-Bold" charset="0"/>
              <a:cs typeface="Interstate-Bold" charset="0"/>
            </a:endParaRPr>
          </a:p>
        </p:txBody>
      </p:sp>
      <p:sp>
        <p:nvSpPr>
          <p:cNvPr id="39" name="Rectangle 38"/>
          <p:cNvSpPr/>
          <p:nvPr/>
        </p:nvSpPr>
        <p:spPr>
          <a:xfrm>
            <a:off x="5979157" y="1518212"/>
            <a:ext cx="2567571" cy="115085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6019800" y="1676400"/>
            <a:ext cx="2517495" cy="784413"/>
          </a:xfrm>
          <a:prstGeom prst="rect">
            <a:avLst/>
          </a:prstGeom>
          <a:noFill/>
        </p:spPr>
        <p:txBody>
          <a:bodyPr wrap="square" rtlCol="0">
            <a:spAutoFit/>
          </a:bodyPr>
          <a:lstStyle/>
          <a:p>
            <a:pPr algn="ctr"/>
            <a:r>
              <a:rPr lang="en-US" sz="1600" b="1" dirty="0">
                <a:solidFill>
                  <a:schemeClr val="bg1"/>
                </a:solidFill>
                <a:latin typeface="Interstate-Bold" charset="0"/>
                <a:ea typeface="Interstate-Bold" charset="0"/>
                <a:cs typeface="Interstate-Bold" charset="0"/>
              </a:rPr>
              <a:t>Congressperson,</a:t>
            </a:r>
          </a:p>
          <a:p>
            <a:pPr algn="ctr"/>
            <a:r>
              <a:rPr lang="en-US" sz="1600" b="1" dirty="0" smtClean="0">
                <a:solidFill>
                  <a:schemeClr val="bg1"/>
                </a:solidFill>
                <a:latin typeface="Interstate-Bold" charset="0"/>
                <a:ea typeface="Interstate-Bold" charset="0"/>
                <a:cs typeface="Interstate-Bold" charset="0"/>
              </a:rPr>
              <a:t>Congressional Representative</a:t>
            </a:r>
            <a:endParaRPr lang="en-US" sz="1600" b="1" dirty="0">
              <a:solidFill>
                <a:schemeClr val="bg1"/>
              </a:solidFill>
              <a:latin typeface="Interstate-Bold" charset="0"/>
              <a:ea typeface="Interstate-Bold" charset="0"/>
              <a:cs typeface="Interstate-Bold" charset="0"/>
            </a:endParaRPr>
          </a:p>
        </p:txBody>
      </p:sp>
      <p:sp>
        <p:nvSpPr>
          <p:cNvPr id="64" name="Rectangle 63"/>
          <p:cNvSpPr/>
          <p:nvPr/>
        </p:nvSpPr>
        <p:spPr>
          <a:xfrm>
            <a:off x="3269550" y="1518212"/>
            <a:ext cx="2567571" cy="115085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p:cNvSpPr txBox="1"/>
          <p:nvPr/>
        </p:nvSpPr>
        <p:spPr>
          <a:xfrm>
            <a:off x="3282296" y="1828800"/>
            <a:ext cx="2517495" cy="584775"/>
          </a:xfrm>
          <a:prstGeom prst="rect">
            <a:avLst/>
          </a:prstGeom>
          <a:noFill/>
        </p:spPr>
        <p:txBody>
          <a:bodyPr wrap="square" rtlCol="0">
            <a:spAutoFit/>
          </a:bodyPr>
          <a:lstStyle/>
          <a:p>
            <a:pPr algn="ctr"/>
            <a:r>
              <a:rPr lang="en-US" sz="1600" b="1" dirty="0">
                <a:solidFill>
                  <a:schemeClr val="bg1"/>
                </a:solidFill>
                <a:latin typeface="Interstate-Bold" charset="0"/>
                <a:ea typeface="Interstate-Bold" charset="0"/>
                <a:cs typeface="Interstate-Bold" charset="0"/>
              </a:rPr>
              <a:t>Housekeeper,</a:t>
            </a:r>
          </a:p>
          <a:p>
            <a:pPr algn="ctr"/>
            <a:r>
              <a:rPr lang="en-US" sz="1600" b="1" dirty="0">
                <a:solidFill>
                  <a:schemeClr val="bg1"/>
                </a:solidFill>
                <a:latin typeface="Interstate-Bold" charset="0"/>
                <a:ea typeface="Interstate-Bold" charset="0"/>
                <a:cs typeface="Interstate-Bold" charset="0"/>
              </a:rPr>
              <a:t>Custodian</a:t>
            </a:r>
          </a:p>
        </p:txBody>
      </p:sp>
      <p:sp>
        <p:nvSpPr>
          <p:cNvPr id="66" name="Rectangle 65"/>
          <p:cNvSpPr/>
          <p:nvPr/>
        </p:nvSpPr>
        <p:spPr>
          <a:xfrm>
            <a:off x="597272" y="1518212"/>
            <a:ext cx="2567571" cy="115085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610018" y="1676400"/>
            <a:ext cx="2517495" cy="830997"/>
          </a:xfrm>
          <a:prstGeom prst="rect">
            <a:avLst/>
          </a:prstGeom>
          <a:noFill/>
        </p:spPr>
        <p:txBody>
          <a:bodyPr wrap="square" rtlCol="0">
            <a:spAutoFit/>
          </a:bodyPr>
          <a:lstStyle/>
          <a:p>
            <a:pPr algn="ctr"/>
            <a:r>
              <a:rPr lang="en-US" sz="1600" b="1" dirty="0">
                <a:solidFill>
                  <a:schemeClr val="bg1"/>
                </a:solidFill>
                <a:latin typeface="Interstate-Bold" charset="0"/>
                <a:ea typeface="Interstate-Bold" charset="0"/>
                <a:cs typeface="Interstate-Bold" charset="0"/>
              </a:rPr>
              <a:t>Business</a:t>
            </a:r>
          </a:p>
          <a:p>
            <a:pPr algn="ctr"/>
            <a:r>
              <a:rPr lang="en-US" sz="1600" b="1" dirty="0">
                <a:solidFill>
                  <a:schemeClr val="bg1"/>
                </a:solidFill>
                <a:latin typeface="Interstate-Bold" charset="0"/>
                <a:ea typeface="Interstate-Bold" charset="0"/>
                <a:cs typeface="Interstate-Bold" charset="0"/>
              </a:rPr>
              <a:t>Manager, </a:t>
            </a:r>
            <a:endParaRPr lang="en-US" sz="1600" b="1" dirty="0" smtClean="0">
              <a:solidFill>
                <a:schemeClr val="bg1"/>
              </a:solidFill>
              <a:latin typeface="Interstate-Bold" charset="0"/>
              <a:ea typeface="Interstate-Bold" charset="0"/>
              <a:cs typeface="Interstate-Bold" charset="0"/>
            </a:endParaRPr>
          </a:p>
          <a:p>
            <a:pPr algn="ctr"/>
            <a:r>
              <a:rPr lang="en-US" sz="1600" b="1" dirty="0" smtClean="0">
                <a:solidFill>
                  <a:schemeClr val="bg1"/>
                </a:solidFill>
                <a:latin typeface="Interstate-Bold" charset="0"/>
                <a:ea typeface="Interstate-Bold" charset="0"/>
                <a:cs typeface="Interstate-Bold" charset="0"/>
              </a:rPr>
              <a:t>Executive</a:t>
            </a:r>
            <a:endParaRPr lang="en-US" sz="1600" b="1" dirty="0">
              <a:solidFill>
                <a:schemeClr val="bg1"/>
              </a:solidFill>
              <a:latin typeface="Interstate-Bold" charset="0"/>
              <a:ea typeface="Interstate-Bold" charset="0"/>
              <a:cs typeface="Interstate-Bold" charset="0"/>
            </a:endParaRPr>
          </a:p>
        </p:txBody>
      </p:sp>
      <p:sp>
        <p:nvSpPr>
          <p:cNvPr id="68" name="Rectangle 67"/>
          <p:cNvSpPr/>
          <p:nvPr/>
        </p:nvSpPr>
        <p:spPr>
          <a:xfrm>
            <a:off x="5979157" y="2812923"/>
            <a:ext cx="2567571" cy="115085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5991903" y="3048000"/>
            <a:ext cx="2517495" cy="584775"/>
          </a:xfrm>
          <a:prstGeom prst="rect">
            <a:avLst/>
          </a:prstGeom>
          <a:noFill/>
        </p:spPr>
        <p:txBody>
          <a:bodyPr wrap="square" rtlCol="0">
            <a:spAutoFit/>
          </a:bodyPr>
          <a:lstStyle/>
          <a:p>
            <a:pPr algn="ctr"/>
            <a:r>
              <a:rPr lang="en-US" sz="1600" b="1" dirty="0">
                <a:solidFill>
                  <a:schemeClr val="bg1"/>
                </a:solidFill>
                <a:latin typeface="Interstate-Bold" charset="0"/>
                <a:ea typeface="Interstate-Bold" charset="0"/>
                <a:cs typeface="Interstate-Bold" charset="0"/>
              </a:rPr>
              <a:t>Supervisor,</a:t>
            </a:r>
          </a:p>
          <a:p>
            <a:pPr algn="ctr"/>
            <a:r>
              <a:rPr lang="en-US" sz="1600" b="1" dirty="0">
                <a:solidFill>
                  <a:schemeClr val="bg1"/>
                </a:solidFill>
                <a:latin typeface="Interstate-Bold" charset="0"/>
                <a:ea typeface="Interstate-Bold" charset="0"/>
                <a:cs typeface="Interstate-Bold" charset="0"/>
              </a:rPr>
              <a:t>Manager</a:t>
            </a:r>
          </a:p>
        </p:txBody>
      </p:sp>
      <p:sp>
        <p:nvSpPr>
          <p:cNvPr id="70" name="Rectangle 69"/>
          <p:cNvSpPr/>
          <p:nvPr/>
        </p:nvSpPr>
        <p:spPr>
          <a:xfrm>
            <a:off x="3269550" y="2812923"/>
            <a:ext cx="2567571" cy="115085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3282296" y="3200400"/>
            <a:ext cx="2517495" cy="338554"/>
          </a:xfrm>
          <a:prstGeom prst="rect">
            <a:avLst/>
          </a:prstGeom>
          <a:noFill/>
        </p:spPr>
        <p:txBody>
          <a:bodyPr wrap="square" rtlCol="0">
            <a:spAutoFit/>
          </a:bodyPr>
          <a:lstStyle/>
          <a:p>
            <a:pPr algn="ctr"/>
            <a:r>
              <a:rPr lang="en-US" sz="1600" b="1" dirty="0">
                <a:solidFill>
                  <a:schemeClr val="bg1"/>
                </a:solidFill>
                <a:latin typeface="Interstate-Bold" charset="0"/>
                <a:ea typeface="Interstate-Bold" charset="0"/>
                <a:cs typeface="Interstate-Bold" charset="0"/>
              </a:rPr>
              <a:t>Firefighter</a:t>
            </a:r>
          </a:p>
        </p:txBody>
      </p:sp>
      <p:sp>
        <p:nvSpPr>
          <p:cNvPr id="72" name="Rectangle 71"/>
          <p:cNvSpPr/>
          <p:nvPr/>
        </p:nvSpPr>
        <p:spPr>
          <a:xfrm>
            <a:off x="597272" y="2812923"/>
            <a:ext cx="2567571" cy="115085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Box 72"/>
          <p:cNvSpPr txBox="1"/>
          <p:nvPr/>
        </p:nvSpPr>
        <p:spPr>
          <a:xfrm>
            <a:off x="610018" y="3048000"/>
            <a:ext cx="2517495" cy="584775"/>
          </a:xfrm>
          <a:prstGeom prst="rect">
            <a:avLst/>
          </a:prstGeom>
          <a:noFill/>
        </p:spPr>
        <p:txBody>
          <a:bodyPr wrap="square" rtlCol="0">
            <a:spAutoFit/>
          </a:bodyPr>
          <a:lstStyle/>
          <a:p>
            <a:pPr algn="ctr"/>
            <a:r>
              <a:rPr lang="en-US" sz="1600" b="1" dirty="0">
                <a:solidFill>
                  <a:schemeClr val="bg1"/>
                </a:solidFill>
                <a:latin typeface="Interstate-Bold" charset="0"/>
                <a:ea typeface="Interstate-Bold" charset="0"/>
                <a:cs typeface="Interstate-Bold" charset="0"/>
              </a:rPr>
              <a:t>Skilled Worker,</a:t>
            </a:r>
          </a:p>
          <a:p>
            <a:pPr algn="ctr"/>
            <a:r>
              <a:rPr lang="en-US" sz="1600" b="1" dirty="0">
                <a:solidFill>
                  <a:schemeClr val="bg1"/>
                </a:solidFill>
                <a:latin typeface="Interstate-Bold" charset="0"/>
                <a:ea typeface="Interstate-Bold" charset="0"/>
                <a:cs typeface="Interstate-Bold" charset="0"/>
              </a:rPr>
              <a:t>Artisan</a:t>
            </a:r>
          </a:p>
        </p:txBody>
      </p:sp>
      <p:sp>
        <p:nvSpPr>
          <p:cNvPr id="74" name="Rectangle 73"/>
          <p:cNvSpPr/>
          <p:nvPr/>
        </p:nvSpPr>
        <p:spPr>
          <a:xfrm>
            <a:off x="5979157" y="4107634"/>
            <a:ext cx="2567571" cy="115085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p:cNvSpPr txBox="1"/>
          <p:nvPr/>
        </p:nvSpPr>
        <p:spPr>
          <a:xfrm>
            <a:off x="5991903" y="4343400"/>
            <a:ext cx="2517495" cy="584775"/>
          </a:xfrm>
          <a:prstGeom prst="rect">
            <a:avLst/>
          </a:prstGeom>
          <a:noFill/>
        </p:spPr>
        <p:txBody>
          <a:bodyPr wrap="square" rtlCol="0">
            <a:spAutoFit/>
          </a:bodyPr>
          <a:lstStyle/>
          <a:p>
            <a:pPr algn="ctr"/>
            <a:r>
              <a:rPr lang="en-US" sz="1600" b="1" dirty="0">
                <a:solidFill>
                  <a:schemeClr val="bg1"/>
                </a:solidFill>
                <a:latin typeface="Interstate-Bold" charset="0"/>
                <a:ea typeface="Interstate-Bold" charset="0"/>
                <a:cs typeface="Interstate-Bold" charset="0"/>
              </a:rPr>
              <a:t>Workforce,</a:t>
            </a:r>
          </a:p>
          <a:p>
            <a:pPr algn="ctr"/>
            <a:r>
              <a:rPr lang="en-US" sz="1600" b="1" dirty="0">
                <a:solidFill>
                  <a:schemeClr val="bg1"/>
                </a:solidFill>
                <a:latin typeface="Interstate-Bold" charset="0"/>
                <a:ea typeface="Interstate-Bold" charset="0"/>
                <a:cs typeface="Interstate-Bold" charset="0"/>
              </a:rPr>
              <a:t>Workers</a:t>
            </a:r>
          </a:p>
        </p:txBody>
      </p:sp>
      <p:sp>
        <p:nvSpPr>
          <p:cNvPr id="76" name="Rectangle 75"/>
          <p:cNvSpPr/>
          <p:nvPr/>
        </p:nvSpPr>
        <p:spPr>
          <a:xfrm>
            <a:off x="3269550" y="4107634"/>
            <a:ext cx="2567571" cy="115085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p:cNvSpPr txBox="1"/>
          <p:nvPr/>
        </p:nvSpPr>
        <p:spPr>
          <a:xfrm>
            <a:off x="3282296" y="4495800"/>
            <a:ext cx="2517495" cy="338554"/>
          </a:xfrm>
          <a:prstGeom prst="rect">
            <a:avLst/>
          </a:prstGeom>
          <a:noFill/>
        </p:spPr>
        <p:txBody>
          <a:bodyPr wrap="square" rtlCol="0">
            <a:spAutoFit/>
          </a:bodyPr>
          <a:lstStyle/>
          <a:p>
            <a:pPr algn="ctr"/>
            <a:r>
              <a:rPr lang="en-US" sz="1600" b="1" dirty="0">
                <a:solidFill>
                  <a:schemeClr val="bg1"/>
                </a:solidFill>
                <a:latin typeface="Interstate-Bold" charset="0"/>
                <a:ea typeface="Interstate-Bold" charset="0"/>
                <a:cs typeface="Interstate-Bold" charset="0"/>
              </a:rPr>
              <a:t>Working Hours</a:t>
            </a:r>
          </a:p>
        </p:txBody>
      </p:sp>
      <p:sp>
        <p:nvSpPr>
          <p:cNvPr id="78" name="Rectangle 77"/>
          <p:cNvSpPr/>
          <p:nvPr/>
        </p:nvSpPr>
        <p:spPr>
          <a:xfrm>
            <a:off x="597272" y="4107634"/>
            <a:ext cx="2567571" cy="115085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p:cNvSpPr txBox="1"/>
          <p:nvPr/>
        </p:nvSpPr>
        <p:spPr>
          <a:xfrm>
            <a:off x="610018" y="4343400"/>
            <a:ext cx="2517495" cy="584775"/>
          </a:xfrm>
          <a:prstGeom prst="rect">
            <a:avLst/>
          </a:prstGeom>
          <a:noFill/>
        </p:spPr>
        <p:txBody>
          <a:bodyPr wrap="square" rtlCol="0">
            <a:spAutoFit/>
          </a:bodyPr>
          <a:lstStyle/>
          <a:p>
            <a:pPr algn="ctr"/>
            <a:r>
              <a:rPr lang="en-US" sz="1600" b="1" dirty="0">
                <a:solidFill>
                  <a:schemeClr val="bg1"/>
                </a:solidFill>
                <a:latin typeface="Interstate-Bold" charset="0"/>
                <a:ea typeface="Interstate-Bold" charset="0"/>
                <a:cs typeface="Interstate-Bold" charset="0"/>
              </a:rPr>
              <a:t>Liaison,</a:t>
            </a:r>
          </a:p>
          <a:p>
            <a:pPr algn="ctr"/>
            <a:r>
              <a:rPr lang="en-US" sz="1600" b="1" dirty="0">
                <a:solidFill>
                  <a:schemeClr val="bg1"/>
                </a:solidFill>
                <a:latin typeface="Interstate-Bold" charset="0"/>
                <a:ea typeface="Interstate-Bold" charset="0"/>
                <a:cs typeface="Interstate-Bold" charset="0"/>
              </a:rPr>
              <a:t>Intermediary</a:t>
            </a:r>
          </a:p>
        </p:txBody>
      </p:sp>
      <p:sp>
        <p:nvSpPr>
          <p:cNvPr id="80" name="Rectangle 79"/>
          <p:cNvSpPr/>
          <p:nvPr/>
        </p:nvSpPr>
        <p:spPr>
          <a:xfrm>
            <a:off x="5979157" y="5402346"/>
            <a:ext cx="2567571" cy="115085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p:cNvSpPr txBox="1"/>
          <p:nvPr/>
        </p:nvSpPr>
        <p:spPr>
          <a:xfrm>
            <a:off x="5991903" y="5638800"/>
            <a:ext cx="2542497" cy="584775"/>
          </a:xfrm>
          <a:prstGeom prst="rect">
            <a:avLst/>
          </a:prstGeom>
          <a:noFill/>
        </p:spPr>
        <p:txBody>
          <a:bodyPr wrap="square" rtlCol="0">
            <a:spAutoFit/>
          </a:bodyPr>
          <a:lstStyle/>
          <a:p>
            <a:pPr algn="ctr"/>
            <a:r>
              <a:rPr lang="en-US" sz="1600" b="1" dirty="0">
                <a:solidFill>
                  <a:schemeClr val="bg1"/>
                </a:solidFill>
                <a:latin typeface="Interstate-Bold" charset="0"/>
                <a:ea typeface="Interstate-Bold" charset="0"/>
                <a:cs typeface="Interstate-Bold" charset="0"/>
              </a:rPr>
              <a:t> Weather Forecaster,</a:t>
            </a:r>
          </a:p>
          <a:p>
            <a:pPr algn="ctr"/>
            <a:r>
              <a:rPr lang="en-US" sz="1600" b="1" dirty="0">
                <a:solidFill>
                  <a:schemeClr val="bg1"/>
                </a:solidFill>
                <a:latin typeface="Interstate-Bold" charset="0"/>
                <a:ea typeface="Interstate-Bold" charset="0"/>
                <a:cs typeface="Interstate-Bold" charset="0"/>
              </a:rPr>
              <a:t>Meteorologist</a:t>
            </a:r>
          </a:p>
        </p:txBody>
      </p:sp>
      <p:sp>
        <p:nvSpPr>
          <p:cNvPr id="82" name="Rectangle 81"/>
          <p:cNvSpPr/>
          <p:nvPr/>
        </p:nvSpPr>
        <p:spPr>
          <a:xfrm>
            <a:off x="3269550" y="5402346"/>
            <a:ext cx="2567571" cy="115085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p:cNvSpPr txBox="1"/>
          <p:nvPr/>
        </p:nvSpPr>
        <p:spPr>
          <a:xfrm>
            <a:off x="3282296" y="5715000"/>
            <a:ext cx="2517495" cy="338554"/>
          </a:xfrm>
          <a:prstGeom prst="rect">
            <a:avLst/>
          </a:prstGeom>
          <a:noFill/>
        </p:spPr>
        <p:txBody>
          <a:bodyPr wrap="square" rtlCol="0">
            <a:spAutoFit/>
          </a:bodyPr>
          <a:lstStyle/>
          <a:p>
            <a:pPr algn="ctr"/>
            <a:r>
              <a:rPr lang="en-US" sz="1600" b="1" dirty="0">
                <a:solidFill>
                  <a:schemeClr val="bg1"/>
                </a:solidFill>
                <a:latin typeface="Interstate-Bold" charset="0"/>
                <a:ea typeface="Interstate-Bold" charset="0"/>
                <a:cs typeface="Interstate-Bold" charset="0"/>
              </a:rPr>
              <a:t>Flight Attendant</a:t>
            </a:r>
          </a:p>
        </p:txBody>
      </p:sp>
      <p:sp>
        <p:nvSpPr>
          <p:cNvPr id="84" name="Rectangle 83"/>
          <p:cNvSpPr/>
          <p:nvPr/>
        </p:nvSpPr>
        <p:spPr>
          <a:xfrm>
            <a:off x="597272" y="5402346"/>
            <a:ext cx="2567571" cy="115085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p:cNvSpPr txBox="1"/>
          <p:nvPr/>
        </p:nvSpPr>
        <p:spPr>
          <a:xfrm>
            <a:off x="610018" y="5638800"/>
            <a:ext cx="2517495" cy="584775"/>
          </a:xfrm>
          <a:prstGeom prst="rect">
            <a:avLst/>
          </a:prstGeom>
          <a:noFill/>
        </p:spPr>
        <p:txBody>
          <a:bodyPr wrap="square" rtlCol="0">
            <a:spAutoFit/>
          </a:bodyPr>
          <a:lstStyle/>
          <a:p>
            <a:pPr algn="ctr"/>
            <a:r>
              <a:rPr lang="en-US" sz="1600" b="1" dirty="0">
                <a:solidFill>
                  <a:schemeClr val="bg1"/>
                </a:solidFill>
                <a:latin typeface="Interstate-Bold" charset="0"/>
                <a:ea typeface="Interstate-Bold" charset="0"/>
                <a:cs typeface="Interstate-Bold" charset="0"/>
              </a:rPr>
              <a:t>Sales Agent,</a:t>
            </a:r>
          </a:p>
          <a:p>
            <a:pPr algn="ctr"/>
            <a:r>
              <a:rPr lang="en-US" sz="1600" b="1" dirty="0">
                <a:solidFill>
                  <a:schemeClr val="bg1"/>
                </a:solidFill>
                <a:latin typeface="Interstate-Bold" charset="0"/>
                <a:ea typeface="Interstate-Bold" charset="0"/>
                <a:cs typeface="Interstate-Bold" charset="0"/>
              </a:rPr>
              <a:t>Associate</a:t>
            </a:r>
          </a:p>
        </p:txBody>
      </p:sp>
    </p:spTree>
    <p:extLst>
      <p:ext uri="{BB962C8B-B14F-4D97-AF65-F5344CB8AC3E}">
        <p14:creationId xmlns:p14="http://schemas.microsoft.com/office/powerpoint/2010/main" val="7557158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5"/>
          <p:cNvSpPr>
            <a:spLocks noGrp="1"/>
          </p:cNvSpPr>
          <p:nvPr>
            <p:ph sz="quarter" idx="1"/>
          </p:nvPr>
        </p:nvSpPr>
        <p:spPr>
          <a:xfrm>
            <a:off x="304800" y="1066800"/>
            <a:ext cx="3733800" cy="5791200"/>
          </a:xfrm>
        </p:spPr>
        <p:txBody>
          <a:bodyPr>
            <a:noAutofit/>
          </a:bodyPr>
          <a:lstStyle/>
          <a:p>
            <a:pPr marL="0" indent="0">
              <a:lnSpc>
                <a:spcPct val="101000"/>
              </a:lnSpc>
              <a:spcBef>
                <a:spcPts val="1200"/>
              </a:spcBef>
              <a:spcAft>
                <a:spcPts val="1200"/>
              </a:spcAft>
              <a:buClr>
                <a:srgbClr val="C1005E"/>
              </a:buClr>
              <a:buNone/>
            </a:pPr>
            <a:r>
              <a:rPr lang="en-US" b="1" dirty="0">
                <a:solidFill>
                  <a:srgbClr val="3D9D33"/>
                </a:solidFill>
                <a:latin typeface="Interstate-Bold" charset="0"/>
                <a:ea typeface="Interstate-Bold" charset="0"/>
                <a:cs typeface="Interstate-Bold" charset="0"/>
              </a:rPr>
              <a:t>CURRICULUM DESIGN </a:t>
            </a:r>
            <a:endParaRPr lang="en-US" b="1" dirty="0" smtClean="0">
              <a:solidFill>
                <a:srgbClr val="3D9D33"/>
              </a:solidFill>
              <a:latin typeface="Interstate-Bold" charset="0"/>
              <a:ea typeface="Interstate-Bold" charset="0"/>
              <a:cs typeface="Interstate-Bold" charset="0"/>
            </a:endParaRPr>
          </a:p>
          <a:p>
            <a:pPr marL="0" indent="0">
              <a:lnSpc>
                <a:spcPct val="101000"/>
              </a:lnSpc>
              <a:spcBef>
                <a:spcPts val="1200"/>
              </a:spcBef>
              <a:spcAft>
                <a:spcPts val="1200"/>
              </a:spcAft>
              <a:buClr>
                <a:srgbClr val="C1005E"/>
              </a:buClr>
              <a:buNone/>
            </a:pPr>
            <a:r>
              <a:rPr lang="en-US" sz="1400" b="1" dirty="0">
                <a:latin typeface="Interstate-Bold" charset="0"/>
                <a:ea typeface="Interstate-Bold" charset="0"/>
                <a:cs typeface="Interstate-Bold" charset="0"/>
              </a:rPr>
              <a:t>Check that your curriculum</a:t>
            </a:r>
            <a:r>
              <a:rPr lang="en-US" sz="1400" b="1" dirty="0" smtClean="0">
                <a:latin typeface="Interstate-Bold" charset="0"/>
                <a:ea typeface="Interstate-Bold" charset="0"/>
                <a:cs typeface="Interstate-Bold" charset="0"/>
              </a:rPr>
              <a:t>:</a:t>
            </a:r>
            <a:endParaRPr lang="en-US" sz="1400" b="1" dirty="0">
              <a:latin typeface="Interstate-Bold" charset="0"/>
              <a:ea typeface="Interstate-Bold" charset="0"/>
              <a:cs typeface="Interstate-Bold" charset="0"/>
            </a:endParaRPr>
          </a:p>
          <a:p>
            <a:pPr>
              <a:lnSpc>
                <a:spcPct val="101000"/>
              </a:lnSpc>
              <a:spcBef>
                <a:spcPts val="600"/>
              </a:spcBef>
              <a:spcAft>
                <a:spcPts val="600"/>
              </a:spcAft>
              <a:buClr>
                <a:srgbClr val="C1005E"/>
              </a:buClr>
              <a:buFont typeface="HiraMinProN-W3" charset="-128"/>
              <a:buChar char="＞"/>
            </a:pPr>
            <a:r>
              <a:rPr lang="en-US" sz="1400" dirty="0"/>
              <a:t>Addresses sex-role and racial stereotypes, sexual harassment, and discrimination</a:t>
            </a:r>
          </a:p>
          <a:p>
            <a:pPr>
              <a:lnSpc>
                <a:spcPct val="101000"/>
              </a:lnSpc>
              <a:spcBef>
                <a:spcPts val="600"/>
              </a:spcBef>
              <a:spcAft>
                <a:spcPts val="600"/>
              </a:spcAft>
              <a:buClr>
                <a:srgbClr val="C1005E"/>
              </a:buClr>
              <a:buFont typeface="HiraMinProN-W3" charset="-128"/>
              <a:buChar char="＞"/>
            </a:pPr>
            <a:r>
              <a:rPr lang="en-US" sz="1400" dirty="0"/>
              <a:t>Reflects the experiences of diverse populations</a:t>
            </a:r>
          </a:p>
          <a:p>
            <a:pPr marL="0" indent="0">
              <a:lnSpc>
                <a:spcPct val="101000"/>
              </a:lnSpc>
              <a:spcBef>
                <a:spcPts val="1200"/>
              </a:spcBef>
              <a:spcAft>
                <a:spcPts val="1200"/>
              </a:spcAft>
              <a:buClr>
                <a:srgbClr val="C1005E"/>
              </a:buClr>
              <a:buNone/>
            </a:pPr>
            <a:r>
              <a:rPr lang="en-US" sz="1400" b="1" dirty="0">
                <a:latin typeface="Interstate-Bold" charset="0"/>
                <a:ea typeface="Interstate-Bold" charset="0"/>
                <a:cs typeface="Interstate-Bold" charset="0"/>
              </a:rPr>
              <a:t>Include modules that address the needs of diverse populations</a:t>
            </a:r>
            <a:r>
              <a:rPr lang="en-US" sz="1400" b="1" dirty="0" smtClean="0">
                <a:latin typeface="Interstate-Bold" charset="0"/>
                <a:ea typeface="Interstate-Bold" charset="0"/>
                <a:cs typeface="Interstate-Bold" charset="0"/>
              </a:rPr>
              <a:t>:</a:t>
            </a:r>
            <a:endParaRPr lang="en-US" sz="1400" b="1" dirty="0">
              <a:latin typeface="Interstate-Bold" charset="0"/>
              <a:ea typeface="Interstate-Bold" charset="0"/>
              <a:cs typeface="Interstate-Bold" charset="0"/>
            </a:endParaRPr>
          </a:p>
          <a:p>
            <a:pPr>
              <a:lnSpc>
                <a:spcPct val="101000"/>
              </a:lnSpc>
              <a:spcBef>
                <a:spcPts val="600"/>
              </a:spcBef>
              <a:spcAft>
                <a:spcPts val="600"/>
              </a:spcAft>
              <a:buClr>
                <a:srgbClr val="C1005E"/>
              </a:buClr>
              <a:buFont typeface="HiraMinProN-W3" charset="-128"/>
              <a:buChar char="＞"/>
            </a:pPr>
            <a:r>
              <a:rPr lang="en-US" sz="1400" dirty="0"/>
              <a:t>Rights in the </a:t>
            </a:r>
            <a:r>
              <a:rPr lang="en-US" sz="1400" dirty="0" smtClean="0"/>
              <a:t>Workplace</a:t>
            </a:r>
            <a:endParaRPr lang="en-US" sz="1400" dirty="0"/>
          </a:p>
          <a:p>
            <a:pPr>
              <a:lnSpc>
                <a:spcPct val="101000"/>
              </a:lnSpc>
              <a:spcBef>
                <a:spcPts val="600"/>
              </a:spcBef>
              <a:spcAft>
                <a:spcPts val="600"/>
              </a:spcAft>
              <a:buClr>
                <a:srgbClr val="C1005E"/>
              </a:buClr>
              <a:buFont typeface="HiraMinProN-W3" charset="-128"/>
              <a:buChar char="＞"/>
            </a:pPr>
            <a:r>
              <a:rPr lang="en-US" sz="1400" dirty="0"/>
              <a:t>Preventing and Addressing Sexual Harassment (see Tool 5.1</a:t>
            </a:r>
            <a:r>
              <a:rPr lang="en-US" sz="1400" dirty="0" smtClean="0"/>
              <a:t>)</a:t>
            </a:r>
            <a:endParaRPr lang="en-US" sz="1400" dirty="0"/>
          </a:p>
          <a:p>
            <a:pPr>
              <a:lnSpc>
                <a:spcPct val="101000"/>
              </a:lnSpc>
              <a:spcBef>
                <a:spcPts val="600"/>
              </a:spcBef>
              <a:spcAft>
                <a:spcPts val="600"/>
              </a:spcAft>
              <a:buClr>
                <a:srgbClr val="C1005E"/>
              </a:buClr>
              <a:buFont typeface="HiraMinProN-W3" charset="-128"/>
              <a:buChar char="＞"/>
            </a:pPr>
            <a:r>
              <a:rPr lang="en-US" sz="1400" dirty="0"/>
              <a:t>Health and Safety of </a:t>
            </a:r>
            <a:r>
              <a:rPr lang="en-US" sz="1400" dirty="0" smtClean="0"/>
              <a:t>Women </a:t>
            </a:r>
            <a:r>
              <a:rPr lang="en-US" sz="1400" dirty="0"/>
              <a:t>(see Tool 6.1)</a:t>
            </a:r>
            <a:endParaRPr lang="en-US" sz="1200" b="1" dirty="0">
              <a:latin typeface="Interstate-Bold" charset="0"/>
              <a:ea typeface="Interstate-Bold" charset="0"/>
              <a:cs typeface="Interstate-Bold" charset="0"/>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217972" y="1219200"/>
            <a:ext cx="4572000" cy="3048000"/>
          </a:xfrm>
          <a:prstGeom prst="rect">
            <a:avLst/>
          </a:prstGeom>
          <a:noFill/>
          <a:ln w="9525">
            <a:noFill/>
            <a:miter lim="800000"/>
            <a:headEnd/>
            <a:tailEnd/>
          </a:ln>
        </p:spPr>
      </p:pic>
    </p:spTree>
    <p:extLst>
      <p:ext uri="{BB962C8B-B14F-4D97-AF65-F5344CB8AC3E}">
        <p14:creationId xmlns:p14="http://schemas.microsoft.com/office/powerpoint/2010/main" val="9213361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5"/>
          <p:cNvSpPr>
            <a:spLocks noGrp="1"/>
          </p:cNvSpPr>
          <p:nvPr>
            <p:ph sz="quarter" idx="1"/>
          </p:nvPr>
        </p:nvSpPr>
        <p:spPr>
          <a:xfrm>
            <a:off x="304800" y="1066800"/>
            <a:ext cx="3733800" cy="4267200"/>
          </a:xfrm>
        </p:spPr>
        <p:txBody>
          <a:bodyPr>
            <a:noAutofit/>
          </a:bodyPr>
          <a:lstStyle/>
          <a:p>
            <a:pPr marL="0" indent="0">
              <a:lnSpc>
                <a:spcPct val="101000"/>
              </a:lnSpc>
              <a:spcBef>
                <a:spcPts val="1200"/>
              </a:spcBef>
              <a:spcAft>
                <a:spcPts val="1200"/>
              </a:spcAft>
              <a:buClr>
                <a:srgbClr val="C1005E"/>
              </a:buClr>
              <a:buNone/>
            </a:pPr>
            <a:r>
              <a:rPr lang="en-US" b="1" dirty="0">
                <a:solidFill>
                  <a:srgbClr val="3D9D33"/>
                </a:solidFill>
                <a:latin typeface="Interstate-Bold" charset="0"/>
                <a:ea typeface="Interstate-Bold" charset="0"/>
                <a:cs typeface="Interstate-Bold" charset="0"/>
              </a:rPr>
              <a:t>INSTITUTIONAL POLICIES </a:t>
            </a:r>
            <a:endParaRPr lang="en-US" b="1" dirty="0" smtClean="0">
              <a:solidFill>
                <a:srgbClr val="3D9D33"/>
              </a:solidFill>
              <a:latin typeface="Interstate-Bold" charset="0"/>
              <a:ea typeface="Interstate-Bold" charset="0"/>
              <a:cs typeface="Interstate-Bold" charset="0"/>
            </a:endParaRPr>
          </a:p>
          <a:p>
            <a:pPr>
              <a:lnSpc>
                <a:spcPct val="101000"/>
              </a:lnSpc>
              <a:spcBef>
                <a:spcPts val="600"/>
              </a:spcBef>
              <a:spcAft>
                <a:spcPts val="600"/>
              </a:spcAft>
              <a:buClr>
                <a:srgbClr val="C1005E"/>
              </a:buClr>
              <a:buFont typeface="HiraMinProN-W3" charset="-128"/>
              <a:buChar char="＞"/>
            </a:pPr>
            <a:r>
              <a:rPr lang="en-US" sz="1400" dirty="0" smtClean="0">
                <a:latin typeface="Interstate-Light" charset="0"/>
                <a:ea typeface="Interstate-Light" charset="0"/>
                <a:cs typeface="Interstate-Light" charset="0"/>
              </a:rPr>
              <a:t>Promote </a:t>
            </a:r>
            <a:r>
              <a:rPr lang="en-US" sz="1400" dirty="0">
                <a:latin typeface="Interstate-Light" charset="0"/>
                <a:ea typeface="Interstate-Light" charset="0"/>
                <a:cs typeface="Interstate-Light" charset="0"/>
              </a:rPr>
              <a:t>and enforce civil rights and sexual harassment </a:t>
            </a:r>
            <a:r>
              <a:rPr lang="en-US" sz="1400" dirty="0" smtClean="0">
                <a:latin typeface="Interstate-Light" charset="0"/>
                <a:ea typeface="Interstate-Light" charset="0"/>
                <a:cs typeface="Interstate-Light" charset="0"/>
              </a:rPr>
              <a:t>policies and </a:t>
            </a:r>
            <a:r>
              <a:rPr lang="en-US" sz="1400" dirty="0">
                <a:latin typeface="Interstate-Light" charset="0"/>
                <a:ea typeface="Interstate-Light" charset="0"/>
                <a:cs typeface="Interstate-Light" charset="0"/>
              </a:rPr>
              <a:t>regulations.</a:t>
            </a:r>
          </a:p>
          <a:p>
            <a:pPr>
              <a:lnSpc>
                <a:spcPct val="101000"/>
              </a:lnSpc>
              <a:spcBef>
                <a:spcPts val="600"/>
              </a:spcBef>
              <a:spcAft>
                <a:spcPts val="600"/>
              </a:spcAft>
              <a:buClr>
                <a:srgbClr val="C1005E"/>
              </a:buClr>
              <a:buFont typeface="HiraMinProN-W3" charset="-128"/>
              <a:buChar char="＞"/>
            </a:pPr>
            <a:r>
              <a:rPr lang="en-US" sz="1400" dirty="0" smtClean="0">
                <a:latin typeface="Interstate-Light" charset="0"/>
                <a:ea typeface="Interstate-Light" charset="0"/>
                <a:cs typeface="Interstate-Light" charset="0"/>
              </a:rPr>
              <a:t>Establish </a:t>
            </a:r>
            <a:r>
              <a:rPr lang="en-US" sz="1400" dirty="0">
                <a:latin typeface="Interstate-Light" charset="0"/>
                <a:ea typeface="Interstate-Light" charset="0"/>
                <a:cs typeface="Interstate-Light" charset="0"/>
              </a:rPr>
              <a:t>your program as a safe and supportive place for:</a:t>
            </a:r>
          </a:p>
          <a:p>
            <a:pPr lvl="1">
              <a:lnSpc>
                <a:spcPct val="101000"/>
              </a:lnSpc>
              <a:spcBef>
                <a:spcPts val="0"/>
              </a:spcBef>
              <a:spcAft>
                <a:spcPts val="600"/>
              </a:spcAft>
              <a:buClr>
                <a:srgbClr val="C1005E"/>
              </a:buClr>
              <a:buFont typeface="Arial" charset="0"/>
              <a:buChar char="•"/>
            </a:pPr>
            <a:r>
              <a:rPr lang="en-US" sz="1400" dirty="0" smtClean="0">
                <a:latin typeface="Interstate-Light" charset="0"/>
                <a:ea typeface="Interstate-Light" charset="0"/>
                <a:cs typeface="Interstate-Light" charset="0"/>
              </a:rPr>
              <a:t>Breaking </a:t>
            </a:r>
            <a:r>
              <a:rPr lang="en-US" sz="1400" dirty="0">
                <a:latin typeface="Interstate-Light" charset="0"/>
                <a:ea typeface="Interstate-Light" charset="0"/>
                <a:cs typeface="Interstate-Light" charset="0"/>
              </a:rPr>
              <a:t>down stereotypes</a:t>
            </a:r>
          </a:p>
          <a:p>
            <a:pPr lvl="1">
              <a:lnSpc>
                <a:spcPct val="101000"/>
              </a:lnSpc>
              <a:spcBef>
                <a:spcPts val="0"/>
              </a:spcBef>
              <a:spcAft>
                <a:spcPts val="600"/>
              </a:spcAft>
              <a:buClr>
                <a:srgbClr val="C1005E"/>
              </a:buClr>
              <a:buFont typeface="Arial" charset="0"/>
              <a:buChar char="•"/>
            </a:pPr>
            <a:r>
              <a:rPr lang="en-US" sz="1400" dirty="0" smtClean="0">
                <a:latin typeface="Interstate-Light" charset="0"/>
                <a:ea typeface="Interstate-Light" charset="0"/>
                <a:cs typeface="Interstate-Light" charset="0"/>
              </a:rPr>
              <a:t>Overcoming </a:t>
            </a:r>
            <a:r>
              <a:rPr lang="en-US" sz="1400" dirty="0">
                <a:latin typeface="Interstate-Light" charset="0"/>
                <a:ea typeface="Interstate-Light" charset="0"/>
                <a:cs typeface="Interstate-Light" charset="0"/>
              </a:rPr>
              <a:t>fear of the unknown</a:t>
            </a:r>
          </a:p>
          <a:p>
            <a:pPr lvl="1">
              <a:lnSpc>
                <a:spcPct val="101000"/>
              </a:lnSpc>
              <a:spcBef>
                <a:spcPts val="0"/>
              </a:spcBef>
              <a:spcAft>
                <a:spcPts val="600"/>
              </a:spcAft>
              <a:buClr>
                <a:srgbClr val="C1005E"/>
              </a:buClr>
              <a:buFont typeface="Arial" charset="0"/>
              <a:buChar char="•"/>
            </a:pPr>
            <a:r>
              <a:rPr lang="en-US" sz="1400" dirty="0" smtClean="0">
                <a:latin typeface="Interstate-Light" charset="0"/>
                <a:ea typeface="Interstate-Light" charset="0"/>
                <a:cs typeface="Interstate-Light" charset="0"/>
              </a:rPr>
              <a:t>Trying </a:t>
            </a:r>
            <a:r>
              <a:rPr lang="en-US" sz="1400" dirty="0">
                <a:latin typeface="Interstate-Light" charset="0"/>
                <a:ea typeface="Interstate-Light" charset="0"/>
                <a:cs typeface="Interstate-Light" charset="0"/>
              </a:rPr>
              <a:t>and practicing new things</a:t>
            </a:r>
          </a:p>
          <a:p>
            <a:pPr lvl="1">
              <a:lnSpc>
                <a:spcPct val="101000"/>
              </a:lnSpc>
              <a:spcBef>
                <a:spcPts val="0"/>
              </a:spcBef>
              <a:spcAft>
                <a:spcPts val="600"/>
              </a:spcAft>
              <a:buClr>
                <a:srgbClr val="C1005E"/>
              </a:buClr>
              <a:buFont typeface="Arial" charset="0"/>
              <a:buChar char="•"/>
            </a:pPr>
            <a:r>
              <a:rPr lang="en-US" sz="1400" dirty="0" smtClean="0">
                <a:latin typeface="Interstate-Light" charset="0"/>
                <a:ea typeface="Interstate-Light" charset="0"/>
                <a:cs typeface="Interstate-Light" charset="0"/>
              </a:rPr>
              <a:t>Networking </a:t>
            </a:r>
            <a:r>
              <a:rPr lang="en-US" sz="1400" dirty="0">
                <a:latin typeface="Interstate-Light" charset="0"/>
                <a:ea typeface="Interstate-Light" charset="0"/>
                <a:cs typeface="Interstate-Light" charset="0"/>
              </a:rPr>
              <a:t>with </a:t>
            </a:r>
            <a:r>
              <a:rPr lang="en-US" sz="1400" dirty="0" smtClean="0">
                <a:latin typeface="Interstate-Light" charset="0"/>
                <a:ea typeface="Interstate-Light" charset="0"/>
                <a:cs typeface="Interstate-Light" charset="0"/>
              </a:rPr>
              <a:t>peers</a:t>
            </a:r>
          </a:p>
          <a:p>
            <a:pPr>
              <a:lnSpc>
                <a:spcPct val="101000"/>
              </a:lnSpc>
              <a:spcBef>
                <a:spcPts val="600"/>
              </a:spcBef>
              <a:spcAft>
                <a:spcPts val="600"/>
              </a:spcAft>
              <a:buClr>
                <a:srgbClr val="C1005E"/>
              </a:buClr>
              <a:buFont typeface="HiraMinProN-W3" charset="-128"/>
              <a:buChar char="＞"/>
            </a:pPr>
            <a:r>
              <a:rPr lang="en-US" sz="1400" dirty="0" smtClean="0">
                <a:latin typeface="Interstate-Light" charset="0"/>
                <a:ea typeface="Interstate-Light" charset="0"/>
                <a:cs typeface="Interstate-Light" charset="0"/>
              </a:rPr>
              <a:t>Provide </a:t>
            </a:r>
            <a:r>
              <a:rPr lang="en-US" sz="1400" dirty="0">
                <a:latin typeface="Interstate-Light" charset="0"/>
                <a:ea typeface="Interstate-Light" charset="0"/>
                <a:cs typeface="Interstate-Light" charset="0"/>
              </a:rPr>
              <a:t>students with extra time and support if they need it </a:t>
            </a:r>
            <a:r>
              <a:rPr lang="en-US" sz="1400" dirty="0" smtClean="0">
                <a:latin typeface="Interstate-Light" charset="0"/>
                <a:ea typeface="Interstate-Light" charset="0"/>
                <a:cs typeface="Interstate-Light" charset="0"/>
              </a:rPr>
              <a:t>to gain </a:t>
            </a:r>
            <a:r>
              <a:rPr lang="en-US" sz="1400" dirty="0">
                <a:latin typeface="Interstate-Light" charset="0"/>
                <a:ea typeface="Interstate-Light" charset="0"/>
                <a:cs typeface="Interstate-Light" charset="0"/>
              </a:rPr>
              <a:t>proficiency.</a:t>
            </a:r>
            <a:endParaRPr lang="en-US" sz="1200" dirty="0">
              <a:latin typeface="Interstate-Light" charset="0"/>
              <a:ea typeface="Interstate-Light" charset="0"/>
              <a:cs typeface="Interstate-Light" charset="0"/>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217972" y="1219200"/>
            <a:ext cx="4572000" cy="3048000"/>
          </a:xfrm>
          <a:prstGeom prst="rect">
            <a:avLst/>
          </a:prstGeom>
          <a:noFill/>
          <a:ln w="9525">
            <a:noFill/>
            <a:miter lim="800000"/>
            <a:headEnd/>
            <a:tailEnd/>
          </a:ln>
        </p:spPr>
      </p:pic>
      <p:sp>
        <p:nvSpPr>
          <p:cNvPr id="4" name="TextBox 3"/>
          <p:cNvSpPr txBox="1"/>
          <p:nvPr/>
        </p:nvSpPr>
        <p:spPr>
          <a:xfrm>
            <a:off x="304800" y="228600"/>
            <a:ext cx="9220200" cy="369332"/>
          </a:xfrm>
          <a:prstGeom prst="rect">
            <a:avLst/>
          </a:prstGeom>
          <a:noFill/>
        </p:spPr>
        <p:txBody>
          <a:bodyPr wrap="square" rtlCol="0">
            <a:spAutoFit/>
          </a:bodyPr>
          <a:lstStyle/>
          <a:p>
            <a:pPr>
              <a:spcBef>
                <a:spcPts val="600"/>
              </a:spcBef>
              <a:spcAft>
                <a:spcPts val="600"/>
              </a:spcAft>
            </a:pPr>
            <a:r>
              <a:rPr lang="en-US" b="1" dirty="0">
                <a:solidFill>
                  <a:srgbClr val="3D9D33"/>
                </a:solidFill>
                <a:latin typeface="Interstate-Bold"/>
                <a:cs typeface="Interstate-Bold"/>
              </a:rPr>
              <a:t>BEYOND CLASSROOM INSTRUCTION</a:t>
            </a:r>
          </a:p>
        </p:txBody>
      </p:sp>
    </p:spTree>
    <p:extLst>
      <p:ext uri="{BB962C8B-B14F-4D97-AF65-F5344CB8AC3E}">
        <p14:creationId xmlns:p14="http://schemas.microsoft.com/office/powerpoint/2010/main" val="16111166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a:solidFill>
                  <a:srgbClr val="FF0066"/>
                </a:solidFill>
              </a:rPr>
              <a:t/>
            </a:r>
            <a:br>
              <a:rPr lang="en-US" sz="3600" b="1" dirty="0">
                <a:solidFill>
                  <a:srgbClr val="FF0066"/>
                </a:solidFill>
              </a:rPr>
            </a:br>
            <a:endParaRPr lang="en-US" sz="2700" b="1" dirty="0">
              <a:solidFill>
                <a:srgbClr val="FF0066"/>
              </a:solidFill>
            </a:endParaRPr>
          </a:p>
        </p:txBody>
      </p:sp>
      <p:sp>
        <p:nvSpPr>
          <p:cNvPr id="9" name="Content Placeholder 5"/>
          <p:cNvSpPr>
            <a:spLocks noGrp="1"/>
          </p:cNvSpPr>
          <p:nvPr>
            <p:ph sz="quarter" idx="1"/>
          </p:nvPr>
        </p:nvSpPr>
        <p:spPr>
          <a:xfrm>
            <a:off x="304800" y="1066800"/>
            <a:ext cx="8534400" cy="5791200"/>
          </a:xfrm>
        </p:spPr>
        <p:txBody>
          <a:bodyPr>
            <a:noAutofit/>
          </a:bodyPr>
          <a:lstStyle/>
          <a:p>
            <a:pPr marL="0" indent="0">
              <a:buNone/>
            </a:pPr>
            <a:r>
              <a:rPr lang="en-US" sz="1200" dirty="0"/>
              <a:t>This presentation introduces strategies for developing and delivering job training that targets women </a:t>
            </a:r>
            <a:r>
              <a:rPr lang="en-US" sz="1200" dirty="0" smtClean="0"/>
              <a:t>enables</a:t>
            </a:r>
            <a:r>
              <a:rPr lang="en-US" sz="1200" dirty="0"/>
              <a:t> </a:t>
            </a:r>
            <a:r>
              <a:rPr lang="en-US" sz="1200" dirty="0" smtClean="0"/>
              <a:t>them </a:t>
            </a:r>
            <a:r>
              <a:rPr lang="en-US" sz="1200" dirty="0"/>
              <a:t>to compete better in securing apprenticeships and employment in the building trades and other </a:t>
            </a:r>
            <a:r>
              <a:rPr lang="en-US" sz="1200" dirty="0" smtClean="0"/>
              <a:t>nontraditional fields</a:t>
            </a:r>
            <a:r>
              <a:rPr lang="en-US" sz="1200" dirty="0"/>
              <a:t>.</a:t>
            </a:r>
          </a:p>
          <a:p>
            <a:pPr marL="0" indent="0">
              <a:buNone/>
            </a:pPr>
            <a:r>
              <a:rPr lang="en-US" sz="1200" dirty="0"/>
              <a:t>The presentation addresses why a curriculum focused on women and other underrepresented populations </a:t>
            </a:r>
            <a:r>
              <a:rPr lang="en-US" sz="1200" dirty="0" smtClean="0"/>
              <a:t>is necessary </a:t>
            </a:r>
            <a:r>
              <a:rPr lang="en-US" sz="1200" dirty="0"/>
              <a:t>and how to ensure gender inclusivity, sensitivity, and neutrality in teaching methods and program design.</a:t>
            </a:r>
          </a:p>
          <a:p>
            <a:pPr marL="0" indent="0">
              <a:buNone/>
            </a:pPr>
            <a:r>
              <a:rPr lang="en-US" sz="1200" dirty="0"/>
              <a:t>For a broader perspective on including a gender lens in aspects of program design beyond the classroom, </a:t>
            </a:r>
            <a:r>
              <a:rPr lang="en-US" sz="1200" dirty="0" smtClean="0"/>
              <a:t>combine this </a:t>
            </a:r>
            <a:r>
              <a:rPr lang="en-US" sz="1200" dirty="0"/>
              <a:t>overview with:</a:t>
            </a:r>
          </a:p>
          <a:p>
            <a:pPr>
              <a:buClr>
                <a:srgbClr val="C1005E"/>
              </a:buClr>
              <a:buFont typeface="HiraMinProN-W3" charset="-128"/>
              <a:buChar char="＞"/>
            </a:pPr>
            <a:r>
              <a:rPr lang="en-US" sz="1200" dirty="0" smtClean="0"/>
              <a:t>Tool </a:t>
            </a:r>
            <a:r>
              <a:rPr lang="en-US" sz="1200" dirty="0"/>
              <a:t>1.2: Recruiting </a:t>
            </a:r>
            <a:r>
              <a:rPr lang="en-US" sz="1200" dirty="0" smtClean="0"/>
              <a:t>Women into Nontraditional Jobs and Industries</a:t>
            </a:r>
            <a:endParaRPr lang="en-US" sz="1200" dirty="0"/>
          </a:p>
          <a:p>
            <a:pPr>
              <a:buClr>
                <a:srgbClr val="C1005E"/>
              </a:buClr>
              <a:buFont typeface="HiraMinProN-W3" charset="-128"/>
              <a:buChar char="＞"/>
            </a:pPr>
            <a:r>
              <a:rPr lang="en-US" sz="1200" dirty="0" smtClean="0"/>
              <a:t>Tool </a:t>
            </a:r>
            <a:r>
              <a:rPr lang="en-US" sz="1200" dirty="0"/>
              <a:t>2.1: Assessment and Case Management Strategies to Support Women’s Participation and Success in </a:t>
            </a:r>
            <a:r>
              <a:rPr lang="en-US" sz="1200" dirty="0" smtClean="0"/>
              <a:t>Nontraditional </a:t>
            </a:r>
            <a:br>
              <a:rPr lang="en-US" sz="1200" dirty="0" smtClean="0"/>
            </a:br>
            <a:r>
              <a:rPr lang="en-US" sz="1200" dirty="0" smtClean="0"/>
              <a:t> Jobs</a:t>
            </a:r>
            <a:endParaRPr lang="en-US" sz="1200" dirty="0"/>
          </a:p>
          <a:p>
            <a:pPr>
              <a:buClr>
                <a:srgbClr val="C1005E"/>
              </a:buClr>
              <a:buFont typeface="HiraMinProN-W3" charset="-128"/>
              <a:buChar char="＞"/>
            </a:pPr>
            <a:r>
              <a:rPr lang="en-US" sz="1200" dirty="0" smtClean="0"/>
              <a:t>Tool </a:t>
            </a:r>
            <a:r>
              <a:rPr lang="en-US" sz="1200" dirty="0"/>
              <a:t>4.2: Checklist and Work Plan for Putting a Gender Lens on Training Design</a:t>
            </a:r>
          </a:p>
          <a:p>
            <a:pPr>
              <a:buClr>
                <a:srgbClr val="C1005E"/>
              </a:buClr>
              <a:buFont typeface="HiraMinProN-W3" charset="-128"/>
              <a:buChar char="＞"/>
            </a:pPr>
            <a:r>
              <a:rPr lang="en-US" sz="1200" dirty="0" smtClean="0"/>
              <a:t>Tool </a:t>
            </a:r>
            <a:r>
              <a:rPr lang="en-US" sz="1200" dirty="0"/>
              <a:t>4.4: Worksheet for Understanding Privilege</a:t>
            </a:r>
          </a:p>
          <a:p>
            <a:pPr marL="0" indent="0">
              <a:spcBef>
                <a:spcPts val="1800"/>
              </a:spcBef>
              <a:buNone/>
            </a:pPr>
            <a:r>
              <a:rPr lang="en-US" sz="1800" dirty="0">
                <a:solidFill>
                  <a:srgbClr val="3D9D33"/>
                </a:solidFill>
                <a:latin typeface="Interstate-Bold" charset="0"/>
                <a:ea typeface="Interstate-Bold" charset="0"/>
                <a:cs typeface="Interstate-Bold" charset="0"/>
              </a:rPr>
              <a:t>WHO SHOULD USE THIS TOOL</a:t>
            </a:r>
          </a:p>
          <a:p>
            <a:pPr marL="0" indent="0">
              <a:buNone/>
            </a:pPr>
            <a:r>
              <a:rPr lang="en-US" sz="1200" dirty="0"/>
              <a:t>Instructors and trainers</a:t>
            </a:r>
          </a:p>
          <a:p>
            <a:pPr marL="0" indent="0">
              <a:buNone/>
            </a:pPr>
            <a:endParaRPr lang="en-US" sz="1200" dirty="0" smtClean="0"/>
          </a:p>
          <a:p>
            <a:pPr marL="0" indent="0">
              <a:buNone/>
            </a:pPr>
            <a:r>
              <a:rPr lang="en-US" sz="1200" dirty="0" smtClean="0">
                <a:solidFill>
                  <a:srgbClr val="3D9D33"/>
                </a:solidFill>
                <a:latin typeface="Interstate-Bold" charset="0"/>
                <a:ea typeface="Interstate-Bold" charset="0"/>
                <a:cs typeface="Interstate-Bold" charset="0"/>
              </a:rPr>
              <a:t>ACKNOWLEDGEMENTS</a:t>
            </a:r>
            <a:r>
              <a:rPr lang="en-US" sz="1200" dirty="0">
                <a:solidFill>
                  <a:srgbClr val="3D9D33"/>
                </a:solidFill>
                <a:latin typeface="Interstate-Bold" charset="0"/>
                <a:ea typeface="Interstate-Bold" charset="0"/>
                <a:cs typeface="Interstate-Bold" charset="0"/>
              </a:rPr>
              <a:t>: </a:t>
            </a:r>
            <a:r>
              <a:rPr lang="en-US" sz="1200" dirty="0"/>
              <a:t>This presentation is adapted from a 2011 </a:t>
            </a:r>
            <a:r>
              <a:rPr lang="en-US" sz="1200" dirty="0" smtClean="0"/>
              <a:t/>
            </a:r>
            <a:br>
              <a:rPr lang="en-US" sz="1200" dirty="0" smtClean="0"/>
            </a:br>
            <a:r>
              <a:rPr lang="en-US" sz="1200" dirty="0" smtClean="0"/>
              <a:t>presentation </a:t>
            </a:r>
            <a:r>
              <a:rPr lang="en-US" sz="1200" dirty="0"/>
              <a:t>to the Building and Construction </a:t>
            </a:r>
            <a:r>
              <a:rPr lang="en-US" sz="1200" dirty="0" smtClean="0"/>
              <a:t>Trades Department</a:t>
            </a:r>
            <a:r>
              <a:rPr lang="en-US" sz="1200" dirty="0"/>
              <a:t>, </a:t>
            </a:r>
            <a:r>
              <a:rPr lang="en-US" sz="1200" dirty="0" smtClean="0"/>
              <a:t/>
            </a:r>
            <a:br>
              <a:rPr lang="en-US" sz="1200" dirty="0" smtClean="0"/>
            </a:br>
            <a:r>
              <a:rPr lang="en-US" sz="1200" dirty="0" smtClean="0"/>
              <a:t>AFL-CIO</a:t>
            </a:r>
            <a:r>
              <a:rPr lang="en-US" sz="1200" dirty="0"/>
              <a:t>, as part of the GreenWays initiative, funded by a </a:t>
            </a:r>
            <a:r>
              <a:rPr lang="en-US" sz="1200" dirty="0" smtClean="0"/>
              <a:t/>
            </a:r>
            <a:br>
              <a:rPr lang="en-US" sz="1200" dirty="0" smtClean="0"/>
            </a:br>
            <a:r>
              <a:rPr lang="en-US" sz="1200" dirty="0" smtClean="0"/>
              <a:t>U.S</a:t>
            </a:r>
            <a:r>
              <a:rPr lang="en-US" sz="1200" dirty="0"/>
              <a:t>. Department of Labor Pathways Out of Poverty grant</a:t>
            </a:r>
          </a:p>
          <a:p>
            <a:pPr marL="0" lvl="1" indent="0">
              <a:lnSpc>
                <a:spcPct val="150000"/>
              </a:lnSpc>
              <a:spcBef>
                <a:spcPts val="300"/>
              </a:spcBef>
              <a:spcAft>
                <a:spcPts val="300"/>
              </a:spcAft>
              <a:buClr>
                <a:srgbClr val="E71F84"/>
              </a:buClr>
              <a:buNone/>
            </a:pPr>
            <a:endParaRPr lang="en-US" sz="1200" dirty="0"/>
          </a:p>
        </p:txBody>
      </p:sp>
      <p:pic>
        <p:nvPicPr>
          <p:cNvPr id="8" name="Picture 2"/>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tretch>
            <a:fillRect/>
          </a:stretch>
        </p:blipFill>
        <p:spPr bwMode="auto">
          <a:xfrm>
            <a:off x="5334000" y="4267200"/>
            <a:ext cx="3574612" cy="2379351"/>
          </a:xfrm>
          <a:prstGeom prst="rect">
            <a:avLst/>
          </a:prstGeom>
          <a:noFill/>
          <a:ln w="9525">
            <a:noFill/>
            <a:miter lim="800000"/>
            <a:headEnd/>
            <a:tailEnd/>
          </a:ln>
        </p:spPr>
      </p:pic>
      <p:sp>
        <p:nvSpPr>
          <p:cNvPr id="10" name="TextBox 9"/>
          <p:cNvSpPr txBox="1"/>
          <p:nvPr/>
        </p:nvSpPr>
        <p:spPr>
          <a:xfrm>
            <a:off x="304800" y="228600"/>
            <a:ext cx="9220200" cy="369332"/>
          </a:xfrm>
          <a:prstGeom prst="rect">
            <a:avLst/>
          </a:prstGeom>
          <a:noFill/>
        </p:spPr>
        <p:txBody>
          <a:bodyPr wrap="square" rtlCol="0">
            <a:spAutoFit/>
          </a:bodyPr>
          <a:lstStyle/>
          <a:p>
            <a:pPr>
              <a:spcBef>
                <a:spcPts val="600"/>
              </a:spcBef>
              <a:spcAft>
                <a:spcPts val="600"/>
              </a:spcAft>
            </a:pPr>
            <a:r>
              <a:rPr lang="en-US" b="1" dirty="0" smtClean="0">
                <a:solidFill>
                  <a:srgbClr val="3D9D33"/>
                </a:solidFill>
                <a:latin typeface="Interstate-Bold"/>
                <a:cs typeface="Interstate-Bold"/>
              </a:rPr>
              <a:t>INTRODUCTION</a:t>
            </a:r>
            <a:endParaRPr lang="en-US" b="1" dirty="0">
              <a:solidFill>
                <a:srgbClr val="3D9D33"/>
              </a:solidFill>
              <a:latin typeface="Interstate-Bold"/>
              <a:cs typeface="Interstate-Bold"/>
            </a:endParaRPr>
          </a:p>
        </p:txBody>
      </p:sp>
    </p:spTree>
    <p:extLst>
      <p:ext uri="{BB962C8B-B14F-4D97-AF65-F5344CB8AC3E}">
        <p14:creationId xmlns:p14="http://schemas.microsoft.com/office/powerpoint/2010/main" val="37631872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5"/>
          <p:cNvSpPr>
            <a:spLocks noGrp="1"/>
          </p:cNvSpPr>
          <p:nvPr>
            <p:ph sz="quarter" idx="1"/>
          </p:nvPr>
        </p:nvSpPr>
        <p:spPr>
          <a:xfrm>
            <a:off x="304800" y="1066800"/>
            <a:ext cx="4267200" cy="4267200"/>
          </a:xfrm>
        </p:spPr>
        <p:txBody>
          <a:bodyPr>
            <a:noAutofit/>
          </a:bodyPr>
          <a:lstStyle/>
          <a:p>
            <a:pPr marL="0" indent="0">
              <a:lnSpc>
                <a:spcPct val="101000"/>
              </a:lnSpc>
              <a:spcBef>
                <a:spcPts val="1200"/>
              </a:spcBef>
              <a:spcAft>
                <a:spcPts val="1200"/>
              </a:spcAft>
              <a:buClr>
                <a:srgbClr val="C1005E"/>
              </a:buClr>
              <a:buNone/>
            </a:pPr>
            <a:r>
              <a:rPr lang="en-US" b="1" dirty="0">
                <a:solidFill>
                  <a:srgbClr val="3D9D33"/>
                </a:solidFill>
                <a:latin typeface="Interstate-Bold" charset="0"/>
                <a:ea typeface="Interstate-Bold" charset="0"/>
                <a:cs typeface="Interstate-Bold" charset="0"/>
              </a:rPr>
              <a:t>ESTABLISHING STUDENT SUPPORTS </a:t>
            </a:r>
          </a:p>
          <a:p>
            <a:pPr marL="0" indent="0">
              <a:lnSpc>
                <a:spcPct val="101000"/>
              </a:lnSpc>
              <a:spcBef>
                <a:spcPts val="1200"/>
              </a:spcBef>
              <a:spcAft>
                <a:spcPts val="1200"/>
              </a:spcAft>
              <a:buClr>
                <a:srgbClr val="C1005E"/>
              </a:buClr>
              <a:buNone/>
            </a:pPr>
            <a:r>
              <a:rPr lang="en-US" sz="1400" dirty="0" smtClean="0">
                <a:latin typeface="Interstate-Light" charset="0"/>
                <a:ea typeface="Interstate-Light" charset="0"/>
                <a:cs typeface="Interstate-Light" charset="0"/>
              </a:rPr>
              <a:t>Foster </a:t>
            </a:r>
            <a:r>
              <a:rPr lang="en-US" sz="1400" dirty="0">
                <a:latin typeface="Interstate-Light" charset="0"/>
                <a:ea typeface="Interstate-Light" charset="0"/>
                <a:cs typeface="Interstate-Light" charset="0"/>
              </a:rPr>
              <a:t>relationships with role models and mentors who reflect your students’ gender, race, and culture.</a:t>
            </a:r>
          </a:p>
          <a:p>
            <a:pPr>
              <a:lnSpc>
                <a:spcPct val="101000"/>
              </a:lnSpc>
              <a:spcBef>
                <a:spcPts val="600"/>
              </a:spcBef>
              <a:spcAft>
                <a:spcPts val="600"/>
              </a:spcAft>
              <a:buClr>
                <a:srgbClr val="C1005E"/>
              </a:buClr>
              <a:buFont typeface="HiraMinProN-W3" charset="-128"/>
              <a:buChar char="＞"/>
            </a:pPr>
            <a:r>
              <a:rPr lang="en-US" sz="1400" dirty="0">
                <a:latin typeface="Interstate-Light" charset="0"/>
                <a:ea typeface="Interstate-Light" charset="0"/>
                <a:cs typeface="Interstate-Light" charset="0"/>
              </a:rPr>
              <a:t>Facilitate informal support groups and peer counseling activities.</a:t>
            </a:r>
          </a:p>
          <a:p>
            <a:pPr>
              <a:lnSpc>
                <a:spcPct val="101000"/>
              </a:lnSpc>
              <a:spcBef>
                <a:spcPts val="600"/>
              </a:spcBef>
              <a:spcAft>
                <a:spcPts val="600"/>
              </a:spcAft>
              <a:buClr>
                <a:srgbClr val="C1005E"/>
              </a:buClr>
              <a:buFont typeface="HiraMinProN-W3" charset="-128"/>
              <a:buChar char="＞"/>
            </a:pPr>
            <a:r>
              <a:rPr lang="en-US" sz="1400" dirty="0">
                <a:latin typeface="Interstate-Light" charset="0"/>
                <a:ea typeface="Interstate-Light" charset="0"/>
                <a:cs typeface="Interstate-Light" charset="0"/>
              </a:rPr>
              <a:t>Avoid isolating an individual as the only student in the class who is woman or from an underrepresented group.</a:t>
            </a:r>
          </a:p>
          <a:p>
            <a:pPr>
              <a:lnSpc>
                <a:spcPct val="101000"/>
              </a:lnSpc>
              <a:spcBef>
                <a:spcPts val="600"/>
              </a:spcBef>
              <a:spcAft>
                <a:spcPts val="600"/>
              </a:spcAft>
              <a:buClr>
                <a:srgbClr val="C1005E"/>
              </a:buClr>
              <a:buFont typeface="HiraMinProN-W3" charset="-128"/>
              <a:buChar char="＞"/>
            </a:pPr>
            <a:r>
              <a:rPr lang="en-US" sz="1400" dirty="0">
                <a:latin typeface="Interstate-Light" charset="0"/>
                <a:ea typeface="Interstate-Light" charset="0"/>
                <a:cs typeface="Interstate-Light" charset="0"/>
              </a:rPr>
              <a:t>There is safety in numbers, as well as support!</a:t>
            </a:r>
            <a:endParaRPr lang="en-US" sz="1200" dirty="0">
              <a:latin typeface="Interstate-Light" charset="0"/>
              <a:ea typeface="Interstate-Light" charset="0"/>
              <a:cs typeface="Interstate-Light" charset="0"/>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903772" y="1219200"/>
            <a:ext cx="3886200" cy="2590800"/>
          </a:xfrm>
          <a:prstGeom prst="rect">
            <a:avLst/>
          </a:prstGeom>
          <a:noFill/>
          <a:ln w="9525">
            <a:noFill/>
            <a:miter lim="800000"/>
            <a:headEnd/>
            <a:tailEnd/>
          </a:ln>
        </p:spPr>
      </p:pic>
    </p:spTree>
    <p:extLst>
      <p:ext uri="{BB962C8B-B14F-4D97-AF65-F5344CB8AC3E}">
        <p14:creationId xmlns:p14="http://schemas.microsoft.com/office/powerpoint/2010/main" val="20335044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5"/>
          <p:cNvSpPr>
            <a:spLocks noGrp="1"/>
          </p:cNvSpPr>
          <p:nvPr>
            <p:ph sz="quarter" idx="1"/>
          </p:nvPr>
        </p:nvSpPr>
        <p:spPr>
          <a:xfrm>
            <a:off x="304800" y="1066800"/>
            <a:ext cx="4267200" cy="4267200"/>
          </a:xfrm>
        </p:spPr>
        <p:txBody>
          <a:bodyPr>
            <a:noAutofit/>
          </a:bodyPr>
          <a:lstStyle/>
          <a:p>
            <a:pPr marL="0" indent="0">
              <a:lnSpc>
                <a:spcPct val="101000"/>
              </a:lnSpc>
              <a:spcBef>
                <a:spcPts val="1200"/>
              </a:spcBef>
              <a:spcAft>
                <a:spcPts val="1200"/>
              </a:spcAft>
              <a:buClr>
                <a:srgbClr val="C1005E"/>
              </a:buClr>
              <a:buNone/>
            </a:pPr>
            <a:r>
              <a:rPr lang="en-US" b="1" dirty="0">
                <a:solidFill>
                  <a:srgbClr val="3D9D33"/>
                </a:solidFill>
                <a:latin typeface="Interstate-Bold" charset="0"/>
                <a:ea typeface="Interstate-Bold" charset="0"/>
                <a:cs typeface="Interstate-Bold" charset="0"/>
              </a:rPr>
              <a:t>PROGRAM STAFF </a:t>
            </a:r>
            <a:endParaRPr lang="en-US" b="1" dirty="0" smtClean="0">
              <a:solidFill>
                <a:srgbClr val="3D9D33"/>
              </a:solidFill>
              <a:latin typeface="Interstate-Bold" charset="0"/>
              <a:ea typeface="Interstate-Bold" charset="0"/>
              <a:cs typeface="Interstate-Bold" charset="0"/>
            </a:endParaRPr>
          </a:p>
          <a:p>
            <a:pPr>
              <a:lnSpc>
                <a:spcPct val="101000"/>
              </a:lnSpc>
              <a:spcBef>
                <a:spcPts val="600"/>
              </a:spcBef>
              <a:spcAft>
                <a:spcPts val="600"/>
              </a:spcAft>
              <a:buClr>
                <a:srgbClr val="C1005E"/>
              </a:buClr>
              <a:buFont typeface="HiraMinProN-W3" charset="-128"/>
              <a:buChar char="＞"/>
            </a:pPr>
            <a:r>
              <a:rPr lang="en-US" sz="1400" dirty="0">
                <a:latin typeface="Interstate-Light" charset="0"/>
                <a:ea typeface="Interstate-Light" charset="0"/>
                <a:cs typeface="Interstate-Light" charset="0"/>
              </a:rPr>
              <a:t>Provide professional development activities that help staff examine their own beliefs and introduce a gender </a:t>
            </a:r>
            <a:r>
              <a:rPr lang="en-US" sz="1400" dirty="0" smtClean="0">
                <a:latin typeface="Interstate-Light" charset="0"/>
                <a:ea typeface="Interstate-Light" charset="0"/>
                <a:cs typeface="Interstate-Light" charset="0"/>
              </a:rPr>
              <a:t>lens to </a:t>
            </a:r>
            <a:r>
              <a:rPr lang="en-US" sz="1400" dirty="0">
                <a:latin typeface="Interstate-Light" charset="0"/>
                <a:ea typeface="Interstate-Light" charset="0"/>
                <a:cs typeface="Interstate-Light" charset="0"/>
              </a:rPr>
              <a:t>the program</a:t>
            </a:r>
            <a:r>
              <a:rPr lang="en-US" sz="1400" dirty="0" smtClean="0">
                <a:latin typeface="Interstate-Light" charset="0"/>
                <a:ea typeface="Interstate-Light" charset="0"/>
                <a:cs typeface="Interstate-Light" charset="0"/>
              </a:rPr>
              <a:t>.</a:t>
            </a:r>
            <a:endParaRPr lang="en-US" sz="1400" dirty="0">
              <a:latin typeface="Interstate-Light" charset="0"/>
              <a:ea typeface="Interstate-Light" charset="0"/>
              <a:cs typeface="Interstate-Light" charset="0"/>
            </a:endParaRPr>
          </a:p>
          <a:p>
            <a:pPr>
              <a:lnSpc>
                <a:spcPct val="101000"/>
              </a:lnSpc>
              <a:spcBef>
                <a:spcPts val="600"/>
              </a:spcBef>
              <a:spcAft>
                <a:spcPts val="600"/>
              </a:spcAft>
              <a:buClr>
                <a:srgbClr val="C1005E"/>
              </a:buClr>
              <a:buFont typeface="HiraMinProN-W3" charset="-128"/>
              <a:buChar char="＞"/>
            </a:pPr>
            <a:r>
              <a:rPr lang="en-US" sz="1400" dirty="0">
                <a:latin typeface="Interstate-Light" charset="0"/>
                <a:ea typeface="Interstate-Light" charset="0"/>
                <a:cs typeface="Interstate-Light" charset="0"/>
              </a:rPr>
              <a:t>Examine the program design for assumptions about the dominant culture that might not be true for </a:t>
            </a:r>
            <a:r>
              <a:rPr lang="en-US" sz="1400" dirty="0" smtClean="0">
                <a:latin typeface="Interstate-Light" charset="0"/>
                <a:ea typeface="Interstate-Light" charset="0"/>
                <a:cs typeface="Interstate-Light" charset="0"/>
              </a:rPr>
              <a:t>non-dominant groups.</a:t>
            </a:r>
            <a:endParaRPr lang="en-US" sz="1400" dirty="0">
              <a:latin typeface="Interstate-Light" charset="0"/>
              <a:ea typeface="Interstate-Light" charset="0"/>
              <a:cs typeface="Interstate-Light" charset="0"/>
            </a:endParaRPr>
          </a:p>
          <a:p>
            <a:pPr>
              <a:lnSpc>
                <a:spcPct val="101000"/>
              </a:lnSpc>
              <a:spcBef>
                <a:spcPts val="600"/>
              </a:spcBef>
              <a:spcAft>
                <a:spcPts val="600"/>
              </a:spcAft>
              <a:buClr>
                <a:srgbClr val="C1005E"/>
              </a:buClr>
              <a:buFont typeface="HiraMinProN-W3" charset="-128"/>
              <a:buChar char="＞"/>
            </a:pPr>
            <a:r>
              <a:rPr lang="en-US" sz="1400" dirty="0">
                <a:latin typeface="Interstate-Light" charset="0"/>
                <a:ea typeface="Interstate-Light" charset="0"/>
                <a:cs typeface="Interstate-Light" charset="0"/>
              </a:rPr>
              <a:t>Engage a diverse teaching and support staff.</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903772" y="1219200"/>
            <a:ext cx="3886200" cy="2590800"/>
          </a:xfrm>
          <a:prstGeom prst="rect">
            <a:avLst/>
          </a:prstGeom>
          <a:noFill/>
          <a:ln w="9525">
            <a:noFill/>
            <a:miter lim="800000"/>
            <a:headEnd/>
            <a:tailEnd/>
          </a:ln>
        </p:spPr>
      </p:pic>
    </p:spTree>
    <p:extLst>
      <p:ext uri="{BB962C8B-B14F-4D97-AF65-F5344CB8AC3E}">
        <p14:creationId xmlns:p14="http://schemas.microsoft.com/office/powerpoint/2010/main" val="15355161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5"/>
          <p:cNvSpPr>
            <a:spLocks noGrp="1"/>
          </p:cNvSpPr>
          <p:nvPr>
            <p:ph sz="quarter" idx="1"/>
          </p:nvPr>
        </p:nvSpPr>
        <p:spPr>
          <a:xfrm>
            <a:off x="304800" y="1066800"/>
            <a:ext cx="4267200" cy="4267200"/>
          </a:xfrm>
        </p:spPr>
        <p:txBody>
          <a:bodyPr>
            <a:noAutofit/>
          </a:bodyPr>
          <a:lstStyle/>
          <a:p>
            <a:pPr marL="0" indent="0">
              <a:lnSpc>
                <a:spcPct val="101000"/>
              </a:lnSpc>
              <a:spcBef>
                <a:spcPts val="1200"/>
              </a:spcBef>
              <a:spcAft>
                <a:spcPts val="1200"/>
              </a:spcAft>
              <a:buClr>
                <a:srgbClr val="C1005E"/>
              </a:buClr>
              <a:buNone/>
            </a:pPr>
            <a:r>
              <a:rPr lang="en-US" b="1" dirty="0" smtClean="0">
                <a:solidFill>
                  <a:srgbClr val="3D9D33"/>
                </a:solidFill>
                <a:latin typeface="Interstate-Bold" charset="0"/>
                <a:ea typeface="Interstate-Bold" charset="0"/>
                <a:cs typeface="Interstate-Bold" charset="0"/>
              </a:rPr>
              <a:t>QUESTIONS AND DISCUSSIONS</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81000" y="1645677"/>
            <a:ext cx="2743200" cy="1825942"/>
          </a:xfrm>
          <a:prstGeom prst="rect">
            <a:avLst/>
          </a:prstGeom>
          <a:noFill/>
          <a:ln w="9525">
            <a:noFill/>
            <a:miter lim="800000"/>
            <a:headEnd/>
            <a:tailEnd/>
          </a:ln>
        </p:spPr>
      </p:pic>
      <p:pic>
        <p:nvPicPr>
          <p:cNvPr id="15"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162301" y="1644249"/>
            <a:ext cx="2743198" cy="1828799"/>
          </a:xfrm>
          <a:prstGeom prst="rect">
            <a:avLst/>
          </a:prstGeom>
          <a:noFill/>
          <a:ln w="9525">
            <a:noFill/>
            <a:miter lim="800000"/>
            <a:headEnd/>
            <a:tailEnd/>
          </a:ln>
        </p:spPr>
      </p:pic>
      <p:pic>
        <p:nvPicPr>
          <p:cNvPr id="16"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5943601" y="1644249"/>
            <a:ext cx="2743198" cy="1828799"/>
          </a:xfrm>
          <a:prstGeom prst="rect">
            <a:avLst/>
          </a:prstGeom>
          <a:noFill/>
          <a:ln w="9525">
            <a:noFill/>
            <a:miter lim="800000"/>
            <a:headEnd/>
            <a:tailEnd/>
          </a:ln>
        </p:spPr>
      </p:pic>
      <p:pic>
        <p:nvPicPr>
          <p:cNvPr id="17" name="Picture 2"/>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381001" y="3519347"/>
            <a:ext cx="2743198" cy="1828799"/>
          </a:xfrm>
          <a:prstGeom prst="rect">
            <a:avLst/>
          </a:prstGeom>
          <a:noFill/>
          <a:ln w="9525">
            <a:noFill/>
            <a:miter lim="800000"/>
            <a:headEnd/>
            <a:tailEnd/>
          </a:ln>
        </p:spPr>
      </p:pic>
      <p:pic>
        <p:nvPicPr>
          <p:cNvPr id="18" name="Picture 2"/>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3162301" y="3519347"/>
            <a:ext cx="2743198" cy="1828799"/>
          </a:xfrm>
          <a:prstGeom prst="rect">
            <a:avLst/>
          </a:prstGeom>
          <a:noFill/>
          <a:ln w="9525">
            <a:noFill/>
            <a:miter lim="800000"/>
            <a:headEnd/>
            <a:tailEnd/>
          </a:ln>
        </p:spPr>
      </p:pic>
      <p:pic>
        <p:nvPicPr>
          <p:cNvPr id="19" name="Picture 2"/>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5943601" y="3519347"/>
            <a:ext cx="2743198" cy="1828799"/>
          </a:xfrm>
          <a:prstGeom prst="rect">
            <a:avLst/>
          </a:prstGeom>
          <a:noFill/>
          <a:ln w="9525">
            <a:noFill/>
            <a:miter lim="800000"/>
            <a:headEnd/>
            <a:tailEnd/>
          </a:ln>
        </p:spPr>
      </p:pic>
    </p:spTree>
    <p:extLst>
      <p:ext uri="{BB962C8B-B14F-4D97-AF65-F5344CB8AC3E}">
        <p14:creationId xmlns:p14="http://schemas.microsoft.com/office/powerpoint/2010/main" val="20731666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609600" y="1828800"/>
            <a:ext cx="3276600" cy="2554545"/>
          </a:xfrm>
          <a:prstGeom prst="rect">
            <a:avLst/>
          </a:prstGeom>
          <a:noFill/>
        </p:spPr>
        <p:txBody>
          <a:bodyPr wrap="square" rtlCol="0">
            <a:spAutoFit/>
          </a:bodyPr>
          <a:lstStyle/>
          <a:p>
            <a:r>
              <a:rPr lang="en-US" sz="1000" dirty="0">
                <a:latin typeface="Interstate-Light" charset="0"/>
                <a:ea typeface="Interstate-Light" charset="0"/>
                <a:cs typeface="Interstate-Light" charset="0"/>
              </a:rPr>
              <a:t>This tool is part of </a:t>
            </a:r>
            <a:r>
              <a:rPr lang="en-US" sz="1000" b="1" dirty="0">
                <a:latin typeface="Interstate-Light" charset="0"/>
                <a:ea typeface="Interstate-Light" charset="0"/>
                <a:cs typeface="Interstate-Light" charset="0"/>
              </a:rPr>
              <a:t>Adding a Gender Lens to Nontraditional Jobs Training</a:t>
            </a:r>
            <a:r>
              <a:rPr lang="en-US" sz="1000" dirty="0">
                <a:latin typeface="Interstate-Light" charset="0"/>
                <a:ea typeface="Interstate-Light" charset="0"/>
                <a:cs typeface="Interstate-Light" charset="0"/>
              </a:rPr>
              <a:t>, </a:t>
            </a:r>
            <a:r>
              <a:rPr lang="en-US" sz="1000" dirty="0" smtClean="0">
                <a:latin typeface="Interstate-Light" charset="0"/>
                <a:ea typeface="Interstate-Light" charset="0"/>
                <a:cs typeface="Interstate-Light" charset="0"/>
              </a:rPr>
              <a:t>created by </a:t>
            </a:r>
            <a:r>
              <a:rPr lang="en-US" sz="1000" dirty="0">
                <a:latin typeface="Interstate-Light" charset="0"/>
                <a:ea typeface="Interstate-Light" charset="0"/>
                <a:cs typeface="Interstate-Light" charset="0"/>
              </a:rPr>
              <a:t>Wider Opportunities for Women for the </a:t>
            </a:r>
            <a:r>
              <a:rPr lang="en-US" sz="1000" dirty="0" err="1">
                <a:latin typeface="Interstate-Light" charset="0"/>
                <a:ea typeface="Interstate-Light" charset="0"/>
                <a:cs typeface="Interstate-Light" charset="0"/>
              </a:rPr>
              <a:t>GreenWays</a:t>
            </a:r>
            <a:r>
              <a:rPr lang="en-US" sz="1000" dirty="0">
                <a:latin typeface="Interstate-Light" charset="0"/>
                <a:ea typeface="Interstate-Light" charset="0"/>
                <a:cs typeface="Interstate-Light" charset="0"/>
              </a:rPr>
              <a:t> initiative and revised </a:t>
            </a:r>
            <a:r>
              <a:rPr lang="en-US" sz="1000" dirty="0" smtClean="0">
                <a:latin typeface="Interstate-Light" charset="0"/>
                <a:ea typeface="Interstate-Light" charset="0"/>
                <a:cs typeface="Interstate-Light" charset="0"/>
              </a:rPr>
              <a:t>by JFF </a:t>
            </a:r>
            <a:r>
              <a:rPr lang="en-US" sz="1000" dirty="0">
                <a:latin typeface="Interstate-Light" charset="0"/>
                <a:ea typeface="Interstate-Light" charset="0"/>
                <a:cs typeface="Interstate-Light" charset="0"/>
              </a:rPr>
              <a:t>as part of the Delivering the TDL Workforce initiative. All tools are </a:t>
            </a:r>
            <a:r>
              <a:rPr lang="en-US" sz="1000" dirty="0" smtClean="0">
                <a:latin typeface="Interstate-Light" charset="0"/>
                <a:ea typeface="Interstate-Light" charset="0"/>
                <a:cs typeface="Interstate-Light" charset="0"/>
              </a:rPr>
              <a:t>available online </a:t>
            </a:r>
            <a:r>
              <a:rPr lang="en-US" sz="1000" dirty="0">
                <a:latin typeface="Interstate-Light" charset="0"/>
                <a:ea typeface="Interstate-Light" charset="0"/>
                <a:cs typeface="Interstate-Light" charset="0"/>
              </a:rPr>
              <a:t>at: </a:t>
            </a:r>
            <a:r>
              <a:rPr lang="en-US" sz="1000" dirty="0">
                <a:latin typeface="Interstate-Light" charset="0"/>
                <a:ea typeface="Interstate-Light" charset="0"/>
                <a:cs typeface="Interstate-Light" charset="0"/>
                <a:hlinkClick r:id="rId3"/>
              </a:rPr>
              <a:t>http://www.jff.org/newlensonjobs</a:t>
            </a:r>
            <a:r>
              <a:rPr lang="en-US" sz="1000" dirty="0" smtClean="0">
                <a:latin typeface="Interstate-Light" charset="0"/>
                <a:ea typeface="Interstate-Light" charset="0"/>
                <a:cs typeface="Interstate-Light" charset="0"/>
              </a:rPr>
              <a:t>.  </a:t>
            </a:r>
          </a:p>
          <a:p>
            <a:endParaRPr lang="en-US" sz="1000" dirty="0">
              <a:latin typeface="Interstate-Light" charset="0"/>
              <a:ea typeface="Interstate-Light" charset="0"/>
              <a:cs typeface="Interstate-Light" charset="0"/>
            </a:endParaRPr>
          </a:p>
          <a:p>
            <a:r>
              <a:rPr lang="en-US" sz="1000" dirty="0" smtClean="0">
                <a:latin typeface="Interstate-Light" charset="0"/>
                <a:ea typeface="Interstate-Light" charset="0"/>
                <a:cs typeface="Interstate-Light" charset="0"/>
              </a:rPr>
              <a:t>Supported </a:t>
            </a:r>
            <a:r>
              <a:rPr lang="en-US" sz="1000" dirty="0">
                <a:latin typeface="Interstate-Light" charset="0"/>
                <a:ea typeface="Interstate-Light" charset="0"/>
                <a:cs typeface="Interstate-Light" charset="0"/>
              </a:rPr>
              <a:t>by the Walmart Foundation, Delivering the TDL Workforce </a:t>
            </a:r>
            <a:r>
              <a:rPr lang="en-US" sz="1000" dirty="0" smtClean="0">
                <a:latin typeface="Interstate-Light" charset="0"/>
                <a:ea typeface="Interstate-Light" charset="0"/>
                <a:cs typeface="Interstate-Light" charset="0"/>
              </a:rPr>
              <a:t>expanded high-quality </a:t>
            </a:r>
            <a:r>
              <a:rPr lang="en-US" sz="1000" dirty="0">
                <a:latin typeface="Interstate-Light" charset="0"/>
                <a:ea typeface="Interstate-Light" charset="0"/>
                <a:cs typeface="Interstate-Light" charset="0"/>
              </a:rPr>
              <a:t>transportation, distribution, and logistics training programs in </a:t>
            </a:r>
            <a:r>
              <a:rPr lang="en-US" sz="1000" dirty="0" smtClean="0">
                <a:latin typeface="Interstate-Light" charset="0"/>
                <a:ea typeface="Interstate-Light" charset="0"/>
                <a:cs typeface="Interstate-Light" charset="0"/>
              </a:rPr>
              <a:t>ten regions </a:t>
            </a:r>
            <a:r>
              <a:rPr lang="en-US" sz="1000" dirty="0">
                <a:latin typeface="Interstate-Light" charset="0"/>
                <a:ea typeface="Interstate-Light" charset="0"/>
                <a:cs typeface="Interstate-Light" charset="0"/>
              </a:rPr>
              <a:t>and promoted best practices in program design and delivery, </a:t>
            </a:r>
            <a:r>
              <a:rPr lang="en-US" sz="1000" dirty="0" smtClean="0">
                <a:latin typeface="Interstate-Light" charset="0"/>
                <a:ea typeface="Interstate-Light" charset="0"/>
                <a:cs typeface="Interstate-Light" charset="0"/>
              </a:rPr>
              <a:t>employer engagement</a:t>
            </a:r>
            <a:r>
              <a:rPr lang="en-US" sz="1000" dirty="0">
                <a:latin typeface="Interstate-Light" charset="0"/>
                <a:ea typeface="Interstate-Light" charset="0"/>
                <a:cs typeface="Interstate-Light" charset="0"/>
              </a:rPr>
              <a:t>, and workforce partnership development. </a:t>
            </a:r>
            <a:r>
              <a:rPr lang="en-US" sz="1000" dirty="0" err="1">
                <a:latin typeface="Interstate-Light" charset="0"/>
                <a:ea typeface="Interstate-Light" charset="0"/>
                <a:cs typeface="Interstate-Light" charset="0"/>
              </a:rPr>
              <a:t>GreenWays</a:t>
            </a:r>
            <a:r>
              <a:rPr lang="en-US" sz="1000" dirty="0">
                <a:latin typeface="Interstate-Light" charset="0"/>
                <a:ea typeface="Interstate-Light" charset="0"/>
                <a:cs typeface="Interstate-Light" charset="0"/>
              </a:rPr>
              <a:t> was </a:t>
            </a:r>
            <a:r>
              <a:rPr lang="en-US" sz="1000" dirty="0" smtClean="0">
                <a:latin typeface="Interstate-Light" charset="0"/>
                <a:ea typeface="Interstate-Light" charset="0"/>
                <a:cs typeface="Interstate-Light" charset="0"/>
              </a:rPr>
              <a:t>supported by </a:t>
            </a:r>
            <a:r>
              <a:rPr lang="en-US" sz="1000" dirty="0">
                <a:latin typeface="Interstate-Light" charset="0"/>
                <a:ea typeface="Interstate-Light" charset="0"/>
                <a:cs typeface="Interstate-Light" charset="0"/>
              </a:rPr>
              <a:t>grants from the U.S. Department of Labor through Pathways Out of </a:t>
            </a:r>
            <a:r>
              <a:rPr lang="en-US" sz="1000" dirty="0" smtClean="0">
                <a:latin typeface="Interstate-Light" charset="0"/>
                <a:ea typeface="Interstate-Light" charset="0"/>
                <a:cs typeface="Interstate-Light" charset="0"/>
              </a:rPr>
              <a:t>Poverty and </a:t>
            </a:r>
            <a:r>
              <a:rPr lang="en-US" sz="1000" dirty="0">
                <a:latin typeface="Interstate-Light" charset="0"/>
                <a:ea typeface="Interstate-Light" charset="0"/>
                <a:cs typeface="Interstate-Light" charset="0"/>
              </a:rPr>
              <a:t>the Green Jobs Innovation Fund</a:t>
            </a:r>
            <a:r>
              <a:rPr lang="en-US" sz="1000" dirty="0" smtClean="0">
                <a:latin typeface="Interstate-Light" charset="0"/>
                <a:ea typeface="Interstate-Light" charset="0"/>
                <a:cs typeface="Interstate-Light" charset="0"/>
              </a:rPr>
              <a:t>.</a:t>
            </a:r>
            <a:endParaRPr lang="en-US" sz="1000" b="1" dirty="0">
              <a:latin typeface="Interstate-Bold" charset="0"/>
              <a:ea typeface="Interstate-Bold" charset="0"/>
              <a:cs typeface="Interstate-Bold" charset="0"/>
            </a:endParaRPr>
          </a:p>
        </p:txBody>
      </p:sp>
      <p:sp>
        <p:nvSpPr>
          <p:cNvPr id="20" name="TextBox 19"/>
          <p:cNvSpPr txBox="1"/>
          <p:nvPr/>
        </p:nvSpPr>
        <p:spPr>
          <a:xfrm>
            <a:off x="4667491" y="1828800"/>
            <a:ext cx="3200400" cy="1913344"/>
          </a:xfrm>
          <a:prstGeom prst="rect">
            <a:avLst/>
          </a:prstGeom>
          <a:noFill/>
        </p:spPr>
        <p:txBody>
          <a:bodyPr wrap="square" rtlCol="0">
            <a:spAutoFit/>
          </a:bodyPr>
          <a:lstStyle/>
          <a:p>
            <a:r>
              <a:rPr lang="en-US" sz="1000" dirty="0">
                <a:latin typeface="Interstate-Light" charset="0"/>
                <a:ea typeface="Interstate-Light" charset="0"/>
                <a:cs typeface="Interstate-Light" charset="0"/>
              </a:rPr>
              <a:t>Jobs for the Future (JFF) is a national nonprofit that builds educational and economic opportunity for underserved populations in the United States. JFF develops innovative programs and public policies that increase college readiness and career success and build a more highly skilled, competitive workforce. With over 30 years of experience, JFF is a recognized national leader in bridging education and work to increase economic mobility and strengthen our </a:t>
            </a:r>
            <a:r>
              <a:rPr lang="en-US" sz="1000" dirty="0" smtClean="0">
                <a:latin typeface="Interstate-Light" charset="0"/>
                <a:ea typeface="Interstate-Light" charset="0"/>
                <a:cs typeface="Interstate-Light" charset="0"/>
              </a:rPr>
              <a:t>economy.</a:t>
            </a:r>
            <a:endParaRPr lang="en-US" sz="1000" dirty="0">
              <a:latin typeface="Interstate-Light" charset="0"/>
              <a:ea typeface="Interstate-Light" charset="0"/>
              <a:cs typeface="Interstate-Light" charset="0"/>
            </a:endParaRPr>
          </a:p>
          <a:p>
            <a:pPr>
              <a:spcBef>
                <a:spcPts val="1000"/>
              </a:spcBef>
            </a:pPr>
            <a:r>
              <a:rPr lang="en-US" sz="1000" b="1" dirty="0" smtClean="0">
                <a:latin typeface="Interstate-Bold" charset="0"/>
                <a:ea typeface="Interstate-Bold" charset="0"/>
                <a:cs typeface="Interstate-Bold" charset="0"/>
              </a:rPr>
              <a:t>WWW.JFF.ORG</a:t>
            </a:r>
            <a:endParaRPr lang="en-US" sz="1000" b="1" dirty="0">
              <a:latin typeface="Interstate-Bold" charset="0"/>
              <a:ea typeface="Interstate-Bold" charset="0"/>
              <a:cs typeface="Interstate-Bold" charset="0"/>
            </a:endParaRPr>
          </a:p>
        </p:txBody>
      </p:sp>
      <p:pic>
        <p:nvPicPr>
          <p:cNvPr id="21" name="Picture 20"/>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4743691" y="1220103"/>
            <a:ext cx="1905000" cy="533400"/>
          </a:xfrm>
          <a:prstGeom prst="rect">
            <a:avLst/>
          </a:prstGeom>
        </p:spPr>
      </p:pic>
    </p:spTree>
    <p:extLst>
      <p:ext uri="{BB962C8B-B14F-4D97-AF65-F5344CB8AC3E}">
        <p14:creationId xmlns:p14="http://schemas.microsoft.com/office/powerpoint/2010/main" val="20444916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5"/>
          <p:cNvSpPr>
            <a:spLocks noGrp="1"/>
          </p:cNvSpPr>
          <p:nvPr>
            <p:ph sz="quarter" idx="1"/>
          </p:nvPr>
        </p:nvSpPr>
        <p:spPr>
          <a:xfrm>
            <a:off x="304800" y="1066800"/>
            <a:ext cx="8534400" cy="5791200"/>
          </a:xfrm>
        </p:spPr>
        <p:txBody>
          <a:bodyPr>
            <a:noAutofit/>
          </a:bodyPr>
          <a:lstStyle/>
          <a:p>
            <a:pPr marL="0" indent="0">
              <a:lnSpc>
                <a:spcPct val="101000"/>
              </a:lnSpc>
              <a:spcBef>
                <a:spcPts val="1200"/>
              </a:spcBef>
              <a:spcAft>
                <a:spcPts val="1200"/>
              </a:spcAft>
              <a:buClr>
                <a:srgbClr val="C1005E"/>
              </a:buClr>
              <a:buNone/>
            </a:pPr>
            <a:r>
              <a:rPr lang="en-US" b="1" dirty="0" smtClean="0">
                <a:solidFill>
                  <a:srgbClr val="3D9D33"/>
                </a:solidFill>
                <a:latin typeface="Interstate-Bold" charset="0"/>
                <a:ea typeface="Interstate-Bold" charset="0"/>
                <a:cs typeface="Interstate-Bold" charset="0"/>
              </a:rPr>
              <a:t>AGENDA</a:t>
            </a:r>
            <a:endParaRPr lang="en-US" dirty="0" smtClean="0"/>
          </a:p>
          <a:p>
            <a:pPr>
              <a:lnSpc>
                <a:spcPct val="101000"/>
              </a:lnSpc>
              <a:spcBef>
                <a:spcPts val="1200"/>
              </a:spcBef>
              <a:spcAft>
                <a:spcPts val="1200"/>
              </a:spcAft>
              <a:buClr>
                <a:srgbClr val="C1005E"/>
              </a:buClr>
              <a:buFont typeface="HiraMinProN-W3" charset="-128"/>
              <a:buChar char="＞"/>
            </a:pPr>
            <a:r>
              <a:rPr lang="en-US" dirty="0" smtClean="0"/>
              <a:t>ACKNOWLEDGING </a:t>
            </a:r>
            <a:r>
              <a:rPr lang="en-US" dirty="0"/>
              <a:t>GENDER IN THE DESIGN </a:t>
            </a:r>
            <a:r>
              <a:rPr lang="en-US" dirty="0" smtClean="0"/>
              <a:t/>
            </a:r>
            <a:br>
              <a:rPr lang="en-US" dirty="0" smtClean="0"/>
            </a:br>
            <a:r>
              <a:rPr lang="en-US" dirty="0" smtClean="0"/>
              <a:t>AND </a:t>
            </a:r>
            <a:r>
              <a:rPr lang="en-US" dirty="0"/>
              <a:t>DELIVERY OF CURRICULA</a:t>
            </a:r>
          </a:p>
          <a:p>
            <a:pPr>
              <a:lnSpc>
                <a:spcPct val="101000"/>
              </a:lnSpc>
              <a:spcBef>
                <a:spcPts val="1200"/>
              </a:spcBef>
              <a:spcAft>
                <a:spcPts val="1200"/>
              </a:spcAft>
              <a:buClr>
                <a:srgbClr val="C1005E"/>
              </a:buClr>
              <a:buFont typeface="HiraMinProN-W3" charset="-128"/>
              <a:buChar char="＞"/>
            </a:pPr>
            <a:r>
              <a:rPr lang="en-US" dirty="0"/>
              <a:t>INTRODUCING CULTURAL COMPETENCY</a:t>
            </a:r>
          </a:p>
          <a:p>
            <a:pPr>
              <a:lnSpc>
                <a:spcPct val="101000"/>
              </a:lnSpc>
              <a:spcBef>
                <a:spcPts val="1200"/>
              </a:spcBef>
              <a:spcAft>
                <a:spcPts val="1200"/>
              </a:spcAft>
              <a:buClr>
                <a:srgbClr val="C1005E"/>
              </a:buClr>
              <a:buFont typeface="HiraMinProN-W3" charset="-128"/>
              <a:buChar char="＞"/>
            </a:pPr>
            <a:r>
              <a:rPr lang="en-US" dirty="0"/>
              <a:t>STRATEGIES FOR ADDING A GENDER LENS </a:t>
            </a:r>
            <a:r>
              <a:rPr lang="en-US" dirty="0" smtClean="0"/>
              <a:t/>
            </a:r>
            <a:br>
              <a:rPr lang="en-US" dirty="0" smtClean="0"/>
            </a:br>
            <a:r>
              <a:rPr lang="en-US" dirty="0" smtClean="0"/>
              <a:t>TO </a:t>
            </a:r>
            <a:r>
              <a:rPr lang="en-US" dirty="0"/>
              <a:t>A CURRICULUM</a:t>
            </a:r>
          </a:p>
          <a:p>
            <a:pPr lvl="1">
              <a:lnSpc>
                <a:spcPct val="101000"/>
              </a:lnSpc>
              <a:spcBef>
                <a:spcPts val="300"/>
              </a:spcBef>
              <a:spcAft>
                <a:spcPts val="600"/>
              </a:spcAft>
              <a:buClr>
                <a:srgbClr val="C1005E"/>
              </a:buClr>
              <a:buFont typeface="LucidaGrande" charset="0"/>
              <a:buChar char="−"/>
            </a:pPr>
            <a:r>
              <a:rPr lang="en-US" dirty="0" smtClean="0"/>
              <a:t>Elements </a:t>
            </a:r>
            <a:r>
              <a:rPr lang="en-US" dirty="0"/>
              <a:t>of Effective Education for Women</a:t>
            </a:r>
          </a:p>
          <a:p>
            <a:pPr lvl="1">
              <a:lnSpc>
                <a:spcPct val="101000"/>
              </a:lnSpc>
              <a:spcBef>
                <a:spcPts val="600"/>
              </a:spcBef>
              <a:spcAft>
                <a:spcPts val="600"/>
              </a:spcAft>
              <a:buClr>
                <a:srgbClr val="C1005E"/>
              </a:buClr>
              <a:buFont typeface="LucidaGrande" charset="0"/>
              <a:buChar char="−"/>
            </a:pPr>
            <a:r>
              <a:rPr lang="en-US" dirty="0" smtClean="0"/>
              <a:t>Teaching </a:t>
            </a:r>
            <a:r>
              <a:rPr lang="en-US" dirty="0"/>
              <a:t>Inclusively</a:t>
            </a:r>
          </a:p>
          <a:p>
            <a:pPr>
              <a:lnSpc>
                <a:spcPct val="101000"/>
              </a:lnSpc>
              <a:spcBef>
                <a:spcPts val="1200"/>
              </a:spcBef>
              <a:spcAft>
                <a:spcPts val="1200"/>
              </a:spcAft>
              <a:buClr>
                <a:srgbClr val="C1005E"/>
              </a:buClr>
              <a:buFont typeface="HiraMinProN-W3" charset="-128"/>
              <a:buChar char="＞"/>
            </a:pPr>
            <a:r>
              <a:rPr lang="en-US" dirty="0"/>
              <a:t>BEYOND CLASSROOM INSTRUCTION</a:t>
            </a:r>
          </a:p>
          <a:p>
            <a:pPr>
              <a:lnSpc>
                <a:spcPct val="101000"/>
              </a:lnSpc>
              <a:spcBef>
                <a:spcPts val="1200"/>
              </a:spcBef>
              <a:spcAft>
                <a:spcPts val="1200"/>
              </a:spcAft>
              <a:buClr>
                <a:srgbClr val="C1005E"/>
              </a:buClr>
              <a:buFont typeface="HiraMinProN-W3" charset="-128"/>
              <a:buChar char="＞"/>
            </a:pPr>
            <a:r>
              <a:rPr lang="en-US" dirty="0"/>
              <a:t>QUESTIONS AND DISCUSSION</a:t>
            </a:r>
          </a:p>
        </p:txBody>
      </p:sp>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336793" y="1219200"/>
            <a:ext cx="3569026" cy="2379351"/>
          </a:xfrm>
          <a:prstGeom prst="rect">
            <a:avLst/>
          </a:prstGeom>
          <a:noFill/>
          <a:ln w="9525">
            <a:noFill/>
            <a:miter lim="800000"/>
            <a:headEnd/>
            <a:tailEnd/>
          </a:ln>
        </p:spPr>
      </p:pic>
    </p:spTree>
    <p:extLst>
      <p:ext uri="{BB962C8B-B14F-4D97-AF65-F5344CB8AC3E}">
        <p14:creationId xmlns:p14="http://schemas.microsoft.com/office/powerpoint/2010/main" val="40105737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274638"/>
            <a:ext cx="6324600" cy="792162"/>
          </a:xfrm>
          <a:prstGeom prst="rect">
            <a:avLst/>
          </a:prstGeom>
        </p:spPr>
        <p:txBody>
          <a:bodyPr anchor="t">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600" b="1" i="0" u="none" strike="noStrike" kern="1200" cap="none" spc="0" normalizeH="0" baseline="0" noProof="0" dirty="0">
              <a:ln>
                <a:noFill/>
              </a:ln>
              <a:solidFill>
                <a:schemeClr val="bg1"/>
              </a:solidFill>
              <a:effectLst/>
              <a:uLnTx/>
              <a:uFillTx/>
              <a:latin typeface="Arial"/>
              <a:ea typeface="+mj-ea"/>
              <a:cs typeface="Arial"/>
            </a:endParaRPr>
          </a:p>
        </p:txBody>
      </p:sp>
      <p:sp>
        <p:nvSpPr>
          <p:cNvPr id="8" name="Content Placeholder 5"/>
          <p:cNvSpPr>
            <a:spLocks noGrp="1"/>
          </p:cNvSpPr>
          <p:nvPr>
            <p:ph sz="quarter" idx="1"/>
          </p:nvPr>
        </p:nvSpPr>
        <p:spPr>
          <a:xfrm>
            <a:off x="304800" y="1066800"/>
            <a:ext cx="8534400" cy="5791200"/>
          </a:xfrm>
        </p:spPr>
        <p:txBody>
          <a:bodyPr>
            <a:noAutofit/>
          </a:bodyPr>
          <a:lstStyle/>
          <a:p>
            <a:pPr marL="0" indent="0">
              <a:lnSpc>
                <a:spcPct val="101000"/>
              </a:lnSpc>
              <a:spcBef>
                <a:spcPts val="1200"/>
              </a:spcBef>
              <a:spcAft>
                <a:spcPts val="1200"/>
              </a:spcAft>
              <a:buClr>
                <a:srgbClr val="C1005E"/>
              </a:buClr>
              <a:buNone/>
            </a:pPr>
            <a:r>
              <a:rPr lang="en-US" b="1" dirty="0" smtClean="0">
                <a:solidFill>
                  <a:srgbClr val="3D9D33"/>
                </a:solidFill>
                <a:latin typeface="Interstate-Bold" charset="0"/>
                <a:ea typeface="Interstate-Bold" charset="0"/>
                <a:cs typeface="Interstate-Bold" charset="0"/>
              </a:rPr>
              <a:t>TODAY’S LEARNING OBJECTIVES</a:t>
            </a:r>
            <a:endParaRPr lang="en-US" dirty="0" smtClean="0"/>
          </a:p>
          <a:p>
            <a:pPr>
              <a:lnSpc>
                <a:spcPct val="101000"/>
              </a:lnSpc>
              <a:spcBef>
                <a:spcPts val="1200"/>
              </a:spcBef>
              <a:spcAft>
                <a:spcPts val="1200"/>
              </a:spcAft>
              <a:buClr>
                <a:srgbClr val="C1005E"/>
              </a:buClr>
              <a:buFont typeface="HiraMinProN-W3" charset="-128"/>
              <a:buChar char="＞"/>
            </a:pPr>
            <a:r>
              <a:rPr lang="en-US" dirty="0" smtClean="0"/>
              <a:t>Develop </a:t>
            </a:r>
            <a:r>
              <a:rPr lang="en-US" dirty="0"/>
              <a:t>skills and resources to address differences in working with traditionally underrepresented populations</a:t>
            </a:r>
          </a:p>
          <a:p>
            <a:pPr>
              <a:lnSpc>
                <a:spcPct val="101000"/>
              </a:lnSpc>
              <a:spcBef>
                <a:spcPts val="1200"/>
              </a:spcBef>
              <a:spcAft>
                <a:spcPts val="1200"/>
              </a:spcAft>
              <a:buClr>
                <a:srgbClr val="C1005E"/>
              </a:buClr>
              <a:buFont typeface="HiraMinProN-W3" charset="-128"/>
              <a:buChar char="＞"/>
            </a:pPr>
            <a:r>
              <a:rPr lang="en-US" dirty="0" smtClean="0"/>
              <a:t>Understand </a:t>
            </a:r>
            <a:r>
              <a:rPr lang="en-US" dirty="0"/>
              <a:t>policies and practices that promote neutrality, sensitivity, and inclusivity around gender in the </a:t>
            </a:r>
            <a:r>
              <a:rPr lang="en-US" dirty="0" smtClean="0"/>
              <a:t>content and </a:t>
            </a:r>
            <a:r>
              <a:rPr lang="en-US" dirty="0"/>
              <a:t>delivery of a curriculum</a:t>
            </a:r>
          </a:p>
          <a:p>
            <a:pPr>
              <a:lnSpc>
                <a:spcPct val="101000"/>
              </a:lnSpc>
              <a:spcBef>
                <a:spcPts val="1200"/>
              </a:spcBef>
              <a:spcAft>
                <a:spcPts val="1200"/>
              </a:spcAft>
              <a:buClr>
                <a:srgbClr val="C1005E"/>
              </a:buClr>
              <a:buFont typeface="HiraMinProN-W3" charset="-128"/>
              <a:buChar char="＞"/>
            </a:pPr>
            <a:r>
              <a:rPr lang="en-US" dirty="0" smtClean="0"/>
              <a:t>Learn </a:t>
            </a:r>
            <a:r>
              <a:rPr lang="en-US" dirty="0"/>
              <a:t>how to use a gender lens when delivering curriculum modules</a:t>
            </a:r>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765293" y="3886200"/>
            <a:ext cx="4140526" cy="2760351"/>
          </a:xfrm>
          <a:prstGeom prst="rect">
            <a:avLst/>
          </a:prstGeom>
          <a:noFill/>
          <a:ln w="9525">
            <a:noFill/>
            <a:miter lim="800000"/>
            <a:headEnd/>
            <a:tailEnd/>
          </a:ln>
        </p:spPr>
      </p:pic>
      <p:pic>
        <p:nvPicPr>
          <p:cNvPr id="13"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28600" y="3886200"/>
            <a:ext cx="4140526" cy="2760350"/>
          </a:xfrm>
          <a:prstGeom prst="rect">
            <a:avLst/>
          </a:prstGeom>
          <a:noFill/>
          <a:ln w="9525">
            <a:noFill/>
            <a:miter lim="800000"/>
            <a:headEnd/>
            <a:tailEnd/>
          </a:ln>
        </p:spPr>
      </p:pic>
    </p:spTree>
    <p:extLst>
      <p:ext uri="{BB962C8B-B14F-4D97-AF65-F5344CB8AC3E}">
        <p14:creationId xmlns:p14="http://schemas.microsoft.com/office/powerpoint/2010/main" val="5202918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274638"/>
            <a:ext cx="6324600" cy="792162"/>
          </a:xfrm>
          <a:prstGeom prst="rect">
            <a:avLst/>
          </a:prstGeom>
        </p:spPr>
        <p:txBody>
          <a:bodyPr anchor="t">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600" b="1" i="0" u="none" strike="noStrike" kern="1200" cap="none" spc="0" normalizeH="0" baseline="0" noProof="0" dirty="0">
              <a:ln>
                <a:noFill/>
              </a:ln>
              <a:solidFill>
                <a:schemeClr val="bg1"/>
              </a:solidFill>
              <a:effectLst/>
              <a:uLnTx/>
              <a:uFillTx/>
              <a:latin typeface="Arial"/>
              <a:ea typeface="+mj-ea"/>
              <a:cs typeface="Arial"/>
            </a:endParaRPr>
          </a:p>
        </p:txBody>
      </p:sp>
      <p:sp>
        <p:nvSpPr>
          <p:cNvPr id="8" name="Content Placeholder 5"/>
          <p:cNvSpPr>
            <a:spLocks noGrp="1"/>
          </p:cNvSpPr>
          <p:nvPr>
            <p:ph sz="quarter" idx="1"/>
          </p:nvPr>
        </p:nvSpPr>
        <p:spPr>
          <a:xfrm>
            <a:off x="304800" y="1066800"/>
            <a:ext cx="5715000" cy="5791200"/>
          </a:xfrm>
        </p:spPr>
        <p:txBody>
          <a:bodyPr>
            <a:noAutofit/>
          </a:bodyPr>
          <a:lstStyle/>
          <a:p>
            <a:pPr marL="0" indent="0">
              <a:lnSpc>
                <a:spcPct val="101000"/>
              </a:lnSpc>
              <a:spcBef>
                <a:spcPts val="1200"/>
              </a:spcBef>
              <a:spcAft>
                <a:spcPts val="1200"/>
              </a:spcAft>
              <a:buClr>
                <a:srgbClr val="C1005E"/>
              </a:buClr>
              <a:buNone/>
            </a:pPr>
            <a:r>
              <a:rPr lang="en-US" b="1" dirty="0">
                <a:solidFill>
                  <a:srgbClr val="3D9D33"/>
                </a:solidFill>
                <a:latin typeface="Interstate-Bold" charset="0"/>
                <a:ea typeface="Interstate-Bold" charset="0"/>
                <a:cs typeface="Interstate-Bold" charset="0"/>
              </a:rPr>
              <a:t>WHAT IS YOUR CURRENT CAPACITY</a:t>
            </a:r>
            <a:r>
              <a:rPr lang="en-US" b="1" dirty="0" smtClean="0">
                <a:solidFill>
                  <a:srgbClr val="3D9D33"/>
                </a:solidFill>
                <a:latin typeface="Interstate-Bold" charset="0"/>
                <a:ea typeface="Interstate-Bold" charset="0"/>
                <a:cs typeface="Interstate-Bold" charset="0"/>
              </a:rPr>
              <a:t>?</a:t>
            </a:r>
            <a:endParaRPr lang="en-US" dirty="0" smtClean="0"/>
          </a:p>
          <a:p>
            <a:pPr>
              <a:lnSpc>
                <a:spcPct val="101000"/>
              </a:lnSpc>
              <a:spcBef>
                <a:spcPts val="1200"/>
              </a:spcBef>
              <a:spcAft>
                <a:spcPts val="1200"/>
              </a:spcAft>
              <a:buClr>
                <a:srgbClr val="C1005E"/>
              </a:buClr>
              <a:buFont typeface="HiraMinProN-W3" charset="-128"/>
              <a:buChar char="＞"/>
            </a:pPr>
            <a:r>
              <a:rPr lang="en-US" dirty="0"/>
              <a:t>Examples of underrepresented groups are </a:t>
            </a:r>
            <a:r>
              <a:rPr lang="en-US" dirty="0" smtClean="0"/>
              <a:t/>
            </a:r>
            <a:br>
              <a:rPr lang="en-US" dirty="0" smtClean="0"/>
            </a:br>
            <a:r>
              <a:rPr lang="en-US" dirty="0" smtClean="0"/>
              <a:t>evident in training </a:t>
            </a:r>
            <a:r>
              <a:rPr lang="en-US" dirty="0"/>
              <a:t>materials and throughout </a:t>
            </a:r>
            <a:r>
              <a:rPr lang="en-US" dirty="0" smtClean="0"/>
              <a:t/>
            </a:r>
            <a:br>
              <a:rPr lang="en-US" dirty="0" smtClean="0"/>
            </a:br>
            <a:r>
              <a:rPr lang="en-US" dirty="0" smtClean="0"/>
              <a:t>the </a:t>
            </a:r>
            <a:r>
              <a:rPr lang="en-US" dirty="0"/>
              <a:t>training facility.</a:t>
            </a:r>
          </a:p>
          <a:p>
            <a:pPr>
              <a:lnSpc>
                <a:spcPct val="101000"/>
              </a:lnSpc>
              <a:spcBef>
                <a:spcPts val="1200"/>
              </a:spcBef>
              <a:spcAft>
                <a:spcPts val="1200"/>
              </a:spcAft>
              <a:buClr>
                <a:srgbClr val="C1005E"/>
              </a:buClr>
              <a:buFont typeface="HiraMinProN-W3" charset="-128"/>
              <a:buChar char="＞"/>
            </a:pPr>
            <a:r>
              <a:rPr lang="en-US" dirty="0" smtClean="0"/>
              <a:t>Our </a:t>
            </a:r>
            <a:r>
              <a:rPr lang="en-US" dirty="0"/>
              <a:t>staff members have a deep understanding </a:t>
            </a:r>
            <a:r>
              <a:rPr lang="en-US" dirty="0" smtClean="0"/>
              <a:t/>
            </a:r>
            <a:br>
              <a:rPr lang="en-US" dirty="0" smtClean="0"/>
            </a:br>
            <a:r>
              <a:rPr lang="en-US" dirty="0" smtClean="0"/>
              <a:t>of the impact </a:t>
            </a:r>
            <a:r>
              <a:rPr lang="en-US" dirty="0"/>
              <a:t>of gender stereotypes and hidden </a:t>
            </a:r>
            <a:r>
              <a:rPr lang="en-US" dirty="0" smtClean="0"/>
              <a:t/>
            </a:r>
            <a:br>
              <a:rPr lang="en-US" dirty="0" smtClean="0"/>
            </a:br>
            <a:r>
              <a:rPr lang="en-US" dirty="0" smtClean="0"/>
              <a:t>biases</a:t>
            </a:r>
            <a:r>
              <a:rPr lang="en-US" dirty="0"/>
              <a:t>, </a:t>
            </a:r>
            <a:r>
              <a:rPr lang="en-US" dirty="0" smtClean="0"/>
              <a:t>and they </a:t>
            </a:r>
            <a:r>
              <a:rPr lang="en-US" dirty="0"/>
              <a:t>understand the need for </a:t>
            </a:r>
            <a:r>
              <a:rPr lang="en-US" dirty="0" smtClean="0"/>
              <a:t>gender </a:t>
            </a:r>
            <a:br>
              <a:rPr lang="en-US" dirty="0" smtClean="0"/>
            </a:br>
            <a:r>
              <a:rPr lang="en-US" dirty="0" smtClean="0"/>
              <a:t>and culturally sensitive </a:t>
            </a:r>
            <a:r>
              <a:rPr lang="en-US" dirty="0"/>
              <a:t>teaching practices.</a:t>
            </a:r>
          </a:p>
          <a:p>
            <a:pPr>
              <a:lnSpc>
                <a:spcPct val="101000"/>
              </a:lnSpc>
              <a:spcBef>
                <a:spcPts val="1200"/>
              </a:spcBef>
              <a:spcAft>
                <a:spcPts val="1200"/>
              </a:spcAft>
              <a:buClr>
                <a:srgbClr val="C1005E"/>
              </a:buClr>
              <a:buFont typeface="HiraMinProN-W3" charset="-128"/>
              <a:buChar char="＞"/>
            </a:pPr>
            <a:r>
              <a:rPr lang="en-US" dirty="0" smtClean="0"/>
              <a:t>We </a:t>
            </a:r>
            <a:r>
              <a:rPr lang="en-US" dirty="0"/>
              <a:t>have professional development that builds </a:t>
            </a:r>
            <a:r>
              <a:rPr lang="en-US" dirty="0" smtClean="0"/>
              <a:t>the capacity </a:t>
            </a:r>
            <a:r>
              <a:rPr lang="en-US" dirty="0"/>
              <a:t>of the staff to serve </a:t>
            </a:r>
            <a:r>
              <a:rPr lang="en-US" dirty="0" smtClean="0"/>
              <a:t>traditionally underrepresented </a:t>
            </a:r>
            <a:r>
              <a:rPr lang="en-US" dirty="0"/>
              <a:t>groups</a:t>
            </a:r>
            <a:r>
              <a:rPr lang="en-US" dirty="0" smtClean="0"/>
              <a:t>.</a:t>
            </a:r>
          </a:p>
          <a:p>
            <a:pPr>
              <a:lnSpc>
                <a:spcPct val="101000"/>
              </a:lnSpc>
              <a:spcBef>
                <a:spcPts val="1200"/>
              </a:spcBef>
              <a:spcAft>
                <a:spcPts val="1200"/>
              </a:spcAft>
              <a:buClr>
                <a:srgbClr val="C1005E"/>
              </a:buClr>
              <a:buFont typeface="HiraMinProN-W3" charset="-128"/>
              <a:buChar char="＞"/>
            </a:pPr>
            <a:r>
              <a:rPr lang="en-US" dirty="0"/>
              <a:t>We emphasize </a:t>
            </a:r>
            <a:r>
              <a:rPr lang="en-US" dirty="0" smtClean="0"/>
              <a:t>women‘s </a:t>
            </a:r>
            <a:r>
              <a:rPr lang="en-US" dirty="0"/>
              <a:t>role in the history </a:t>
            </a:r>
            <a:r>
              <a:rPr lang="en-US" dirty="0" smtClean="0"/>
              <a:t/>
            </a:r>
            <a:br>
              <a:rPr lang="en-US" dirty="0" smtClean="0"/>
            </a:br>
            <a:r>
              <a:rPr lang="en-US" dirty="0" smtClean="0"/>
              <a:t>of </a:t>
            </a:r>
            <a:r>
              <a:rPr lang="en-US" dirty="0"/>
              <a:t>and </a:t>
            </a:r>
            <a:r>
              <a:rPr lang="en-US" dirty="0" smtClean="0"/>
              <a:t>in </a:t>
            </a:r>
            <a:r>
              <a:rPr lang="en-US" dirty="0"/>
              <a:t>the current field</a:t>
            </a:r>
          </a:p>
          <a:p>
            <a:pPr>
              <a:lnSpc>
                <a:spcPct val="101000"/>
              </a:lnSpc>
              <a:spcBef>
                <a:spcPts val="1200"/>
              </a:spcBef>
              <a:spcAft>
                <a:spcPts val="1200"/>
              </a:spcAft>
              <a:buClr>
                <a:srgbClr val="C1005E"/>
              </a:buClr>
              <a:buFont typeface="HiraMinProN-W3" charset="-128"/>
              <a:buChar char="＞"/>
            </a:pPr>
            <a:endParaRPr lang="en-US" dirty="0"/>
          </a:p>
        </p:txBody>
      </p:sp>
      <p:sp>
        <p:nvSpPr>
          <p:cNvPr id="9" name="TextBox 8"/>
          <p:cNvSpPr txBox="1"/>
          <p:nvPr/>
        </p:nvSpPr>
        <p:spPr>
          <a:xfrm>
            <a:off x="304800" y="152401"/>
            <a:ext cx="9220200" cy="646331"/>
          </a:xfrm>
          <a:prstGeom prst="rect">
            <a:avLst/>
          </a:prstGeom>
          <a:noFill/>
        </p:spPr>
        <p:txBody>
          <a:bodyPr wrap="square" rtlCol="0">
            <a:spAutoFit/>
          </a:bodyPr>
          <a:lstStyle/>
          <a:p>
            <a:pPr>
              <a:spcBef>
                <a:spcPts val="600"/>
              </a:spcBef>
              <a:spcAft>
                <a:spcPts val="600"/>
              </a:spcAft>
            </a:pPr>
            <a:r>
              <a:rPr lang="en-US" b="1" dirty="0">
                <a:solidFill>
                  <a:srgbClr val="3D9D33"/>
                </a:solidFill>
                <a:latin typeface="Interstate-Bold"/>
                <a:cs typeface="Interstate-Bold"/>
              </a:rPr>
              <a:t>ACKNOWLEDGING GENDER IN THE </a:t>
            </a:r>
            <a:r>
              <a:rPr lang="en-US" b="1" dirty="0" smtClean="0">
                <a:solidFill>
                  <a:srgbClr val="3D9D33"/>
                </a:solidFill>
                <a:latin typeface="Interstate-Bold"/>
                <a:cs typeface="Interstate-Bold"/>
              </a:rPr>
              <a:t>DESIGN </a:t>
            </a:r>
            <a:br>
              <a:rPr lang="en-US" b="1" dirty="0" smtClean="0">
                <a:solidFill>
                  <a:srgbClr val="3D9D33"/>
                </a:solidFill>
                <a:latin typeface="Interstate-Bold"/>
                <a:cs typeface="Interstate-Bold"/>
              </a:rPr>
            </a:br>
            <a:r>
              <a:rPr lang="en-US" b="1" dirty="0" smtClean="0">
                <a:solidFill>
                  <a:srgbClr val="3D9D33"/>
                </a:solidFill>
                <a:latin typeface="Interstate-Bold"/>
                <a:cs typeface="Interstate-Bold"/>
              </a:rPr>
              <a:t>AND </a:t>
            </a:r>
            <a:r>
              <a:rPr lang="en-US" b="1" dirty="0">
                <a:solidFill>
                  <a:srgbClr val="3D9D33"/>
                </a:solidFill>
                <a:latin typeface="Interstate-Bold"/>
                <a:cs typeface="Interstate-Bold"/>
              </a:rPr>
              <a:t>DELIVERY OF A CURRICULUM</a:t>
            </a:r>
          </a:p>
        </p:txBody>
      </p:sp>
      <p:sp>
        <p:nvSpPr>
          <p:cNvPr id="15" name="Text Placeholder 5"/>
          <p:cNvSpPr>
            <a:spLocks noGrp="1"/>
          </p:cNvSpPr>
          <p:nvPr>
            <p:ph type="body" idx="2"/>
          </p:nvPr>
        </p:nvSpPr>
        <p:spPr>
          <a:xfrm>
            <a:off x="6248400" y="1143000"/>
            <a:ext cx="2514600" cy="2133600"/>
          </a:xfrm>
        </p:spPr>
        <p:txBody>
          <a:bodyPr>
            <a:normAutofit/>
          </a:bodyPr>
          <a:lstStyle/>
          <a:p>
            <a:r>
              <a:rPr lang="en-US" sz="1400" b="1" dirty="0" smtClean="0">
                <a:latin typeface="Interstate-Bold" charset="0"/>
                <a:ea typeface="Interstate-Bold" charset="0"/>
                <a:cs typeface="Interstate-Bold" charset="0"/>
              </a:rPr>
              <a:t>EXERCISE</a:t>
            </a:r>
            <a:endParaRPr lang="en-US" sz="1400" b="1" dirty="0">
              <a:latin typeface="Interstate-Bold" charset="0"/>
              <a:ea typeface="Interstate-Bold" charset="0"/>
              <a:cs typeface="Interstate-Bold" charset="0"/>
            </a:endParaRPr>
          </a:p>
          <a:p>
            <a:pPr>
              <a:spcBef>
                <a:spcPts val="400"/>
              </a:spcBef>
              <a:spcAft>
                <a:spcPts val="500"/>
              </a:spcAft>
            </a:pPr>
            <a:r>
              <a:rPr lang="en-US" sz="1200" dirty="0">
                <a:latin typeface="Interstate-Regular" charset="0"/>
                <a:ea typeface="Interstate-Regular" charset="0"/>
                <a:cs typeface="Interstate-Regular" charset="0"/>
              </a:rPr>
              <a:t>For each statement, raise your hand </a:t>
            </a:r>
            <a:r>
              <a:rPr lang="en-US" sz="1200" dirty="0" smtClean="0">
                <a:latin typeface="Interstate-Regular" charset="0"/>
                <a:ea typeface="Interstate-Regular" charset="0"/>
                <a:cs typeface="Interstate-Regular" charset="0"/>
              </a:rPr>
              <a:t>in groups </a:t>
            </a:r>
            <a:r>
              <a:rPr lang="en-US" sz="1200" dirty="0">
                <a:latin typeface="Interstate-Regular" charset="0"/>
                <a:ea typeface="Interstate-Regular" charset="0"/>
                <a:cs typeface="Interstate-Regular" charset="0"/>
              </a:rPr>
              <a:t>according to:</a:t>
            </a:r>
          </a:p>
          <a:p>
            <a:pPr>
              <a:spcBef>
                <a:spcPts val="400"/>
              </a:spcBef>
              <a:spcAft>
                <a:spcPts val="500"/>
              </a:spcAft>
            </a:pPr>
            <a:r>
              <a:rPr lang="en-US" sz="1200" dirty="0">
                <a:latin typeface="Interstate-Regular" charset="0"/>
                <a:ea typeface="Interstate-Regular" charset="0"/>
                <a:cs typeface="Interstate-Regular" charset="0"/>
              </a:rPr>
              <a:t>1) We agree</a:t>
            </a:r>
          </a:p>
          <a:p>
            <a:pPr>
              <a:spcBef>
                <a:spcPts val="400"/>
              </a:spcBef>
              <a:spcAft>
                <a:spcPts val="500"/>
              </a:spcAft>
            </a:pPr>
            <a:r>
              <a:rPr lang="en-US" sz="1200" dirty="0">
                <a:latin typeface="Interstate-Regular" charset="0"/>
                <a:ea typeface="Interstate-Regular" charset="0"/>
                <a:cs typeface="Interstate-Regular" charset="0"/>
              </a:rPr>
              <a:t>2) Needs work</a:t>
            </a:r>
          </a:p>
          <a:p>
            <a:pPr>
              <a:spcBef>
                <a:spcPts val="400"/>
              </a:spcBef>
              <a:spcAft>
                <a:spcPts val="500"/>
              </a:spcAft>
            </a:pPr>
            <a:r>
              <a:rPr lang="en-US" sz="1200" dirty="0">
                <a:latin typeface="Interstate-Regular" charset="0"/>
                <a:ea typeface="Interstate-Regular" charset="0"/>
                <a:cs typeface="Interstate-Regular" charset="0"/>
              </a:rPr>
              <a:t>3) Never considered</a:t>
            </a:r>
          </a:p>
        </p:txBody>
      </p:sp>
    </p:spTree>
    <p:extLst>
      <p:ext uri="{BB962C8B-B14F-4D97-AF65-F5344CB8AC3E}">
        <p14:creationId xmlns:p14="http://schemas.microsoft.com/office/powerpoint/2010/main" val="17708471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274638"/>
            <a:ext cx="6324600" cy="792162"/>
          </a:xfrm>
          <a:prstGeom prst="rect">
            <a:avLst/>
          </a:prstGeom>
        </p:spPr>
        <p:txBody>
          <a:bodyPr anchor="t">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600" b="1" i="0" u="none" strike="noStrike" kern="1200" cap="none" spc="0" normalizeH="0" baseline="0" noProof="0" dirty="0">
              <a:ln>
                <a:noFill/>
              </a:ln>
              <a:solidFill>
                <a:schemeClr val="bg1"/>
              </a:solidFill>
              <a:effectLst/>
              <a:uLnTx/>
              <a:uFillTx/>
              <a:latin typeface="Arial"/>
              <a:ea typeface="+mj-ea"/>
              <a:cs typeface="Arial"/>
            </a:endParaRPr>
          </a:p>
        </p:txBody>
      </p:sp>
      <p:sp>
        <p:nvSpPr>
          <p:cNvPr id="8" name="Content Placeholder 5"/>
          <p:cNvSpPr>
            <a:spLocks noGrp="1"/>
          </p:cNvSpPr>
          <p:nvPr>
            <p:ph sz="quarter" idx="1"/>
          </p:nvPr>
        </p:nvSpPr>
        <p:spPr>
          <a:xfrm>
            <a:off x="304800" y="1066800"/>
            <a:ext cx="5715000" cy="5791200"/>
          </a:xfrm>
        </p:spPr>
        <p:txBody>
          <a:bodyPr>
            <a:noAutofit/>
          </a:bodyPr>
          <a:lstStyle/>
          <a:p>
            <a:pPr marL="0" indent="0">
              <a:lnSpc>
                <a:spcPct val="101000"/>
              </a:lnSpc>
              <a:spcBef>
                <a:spcPts val="1200"/>
              </a:spcBef>
              <a:spcAft>
                <a:spcPts val="1200"/>
              </a:spcAft>
              <a:buClr>
                <a:srgbClr val="C1005E"/>
              </a:buClr>
              <a:buNone/>
            </a:pPr>
            <a:r>
              <a:rPr lang="en-US" b="1" dirty="0">
                <a:solidFill>
                  <a:srgbClr val="3D9D33"/>
                </a:solidFill>
                <a:latin typeface="Interstate-Bold" charset="0"/>
                <a:ea typeface="Interstate-Bold" charset="0"/>
                <a:cs typeface="Interstate-Bold" charset="0"/>
              </a:rPr>
              <a:t>ACTIVITIES TO BUILD A DIVERSE, MULTICULTURAL, AND QUALIFIED WORKFORCE </a:t>
            </a:r>
            <a:endParaRPr lang="en-US" b="1" dirty="0" smtClean="0">
              <a:solidFill>
                <a:srgbClr val="3D9D33"/>
              </a:solidFill>
              <a:latin typeface="Interstate-Bold" charset="0"/>
              <a:ea typeface="Interstate-Bold" charset="0"/>
              <a:cs typeface="Interstate-Bold" charset="0"/>
            </a:endParaRPr>
          </a:p>
          <a:p>
            <a:pPr>
              <a:lnSpc>
                <a:spcPct val="101000"/>
              </a:lnSpc>
              <a:spcBef>
                <a:spcPts val="1200"/>
              </a:spcBef>
              <a:spcAft>
                <a:spcPts val="1200"/>
              </a:spcAft>
              <a:buClr>
                <a:srgbClr val="C1005E"/>
              </a:buClr>
              <a:buFont typeface="HiraMinProN-W3" charset="-128"/>
              <a:buChar char="＞"/>
            </a:pPr>
            <a:r>
              <a:rPr lang="en-US" dirty="0" smtClean="0"/>
              <a:t>Evaluate </a:t>
            </a:r>
            <a:r>
              <a:rPr lang="en-US" dirty="0"/>
              <a:t>your program’s policies and practices </a:t>
            </a:r>
            <a:r>
              <a:rPr lang="en-US" dirty="0" smtClean="0"/>
              <a:t/>
            </a:r>
            <a:br>
              <a:rPr lang="en-US" dirty="0" smtClean="0"/>
            </a:br>
            <a:r>
              <a:rPr lang="en-US" dirty="0" smtClean="0"/>
              <a:t>with </a:t>
            </a:r>
            <a:r>
              <a:rPr lang="en-US" dirty="0"/>
              <a:t>regard to cultural competency.</a:t>
            </a:r>
          </a:p>
          <a:p>
            <a:pPr>
              <a:lnSpc>
                <a:spcPct val="101000"/>
              </a:lnSpc>
              <a:spcBef>
                <a:spcPts val="1200"/>
              </a:spcBef>
              <a:spcAft>
                <a:spcPts val="1200"/>
              </a:spcAft>
              <a:buClr>
                <a:srgbClr val="C1005E"/>
              </a:buClr>
              <a:buFont typeface="HiraMinProN-W3" charset="-128"/>
              <a:buChar char="＞"/>
            </a:pPr>
            <a:r>
              <a:rPr lang="en-US" dirty="0" smtClean="0"/>
              <a:t>Go </a:t>
            </a:r>
            <a:r>
              <a:rPr lang="en-US" dirty="0"/>
              <a:t>out of your way to recruit and serve women.</a:t>
            </a:r>
          </a:p>
          <a:p>
            <a:pPr>
              <a:lnSpc>
                <a:spcPct val="101000"/>
              </a:lnSpc>
              <a:spcBef>
                <a:spcPts val="1200"/>
              </a:spcBef>
              <a:spcAft>
                <a:spcPts val="1200"/>
              </a:spcAft>
              <a:buClr>
                <a:srgbClr val="C1005E"/>
              </a:buClr>
              <a:buFont typeface="HiraMinProN-W3" charset="-128"/>
              <a:buChar char="＞"/>
            </a:pPr>
            <a:r>
              <a:rPr lang="en-US" dirty="0" smtClean="0"/>
              <a:t>Provide </a:t>
            </a:r>
            <a:r>
              <a:rPr lang="en-US" dirty="0"/>
              <a:t>case management strategies that support women, from assessment through job retention.</a:t>
            </a:r>
          </a:p>
          <a:p>
            <a:pPr>
              <a:lnSpc>
                <a:spcPct val="101000"/>
              </a:lnSpc>
              <a:spcBef>
                <a:spcPts val="1200"/>
              </a:spcBef>
              <a:spcAft>
                <a:spcPts val="1200"/>
              </a:spcAft>
              <a:buClr>
                <a:srgbClr val="C1005E"/>
              </a:buClr>
              <a:buFont typeface="HiraMinProN-W3" charset="-128"/>
              <a:buChar char="＞"/>
            </a:pPr>
            <a:r>
              <a:rPr lang="en-US" dirty="0" smtClean="0"/>
              <a:t>Ensure </a:t>
            </a:r>
            <a:r>
              <a:rPr lang="en-US" dirty="0"/>
              <a:t>that your job-readiness training is designed to prepare all participants.</a:t>
            </a:r>
          </a:p>
          <a:p>
            <a:pPr>
              <a:lnSpc>
                <a:spcPct val="101000"/>
              </a:lnSpc>
              <a:spcBef>
                <a:spcPts val="1200"/>
              </a:spcBef>
              <a:spcAft>
                <a:spcPts val="1200"/>
              </a:spcAft>
              <a:buClr>
                <a:srgbClr val="C1005E"/>
              </a:buClr>
              <a:buFont typeface="HiraMinProN-W3" charset="-128"/>
              <a:buChar char="＞"/>
            </a:pPr>
            <a:r>
              <a:rPr lang="en-US" dirty="0" smtClean="0"/>
              <a:t>Advocate </a:t>
            </a:r>
            <a:r>
              <a:rPr lang="en-US" dirty="0"/>
              <a:t>for diversity and equity with industry stakeholders.</a:t>
            </a:r>
          </a:p>
          <a:p>
            <a:pPr>
              <a:lnSpc>
                <a:spcPct val="101000"/>
              </a:lnSpc>
              <a:spcBef>
                <a:spcPts val="1200"/>
              </a:spcBef>
              <a:spcAft>
                <a:spcPts val="1200"/>
              </a:spcAft>
              <a:buClr>
                <a:srgbClr val="C1005E"/>
              </a:buClr>
              <a:buFont typeface="HiraMinProN-W3" charset="-128"/>
              <a:buChar char="＞"/>
            </a:pPr>
            <a:r>
              <a:rPr lang="en-US" dirty="0" smtClean="0"/>
              <a:t>Apply </a:t>
            </a:r>
            <a:r>
              <a:rPr lang="en-US" dirty="0"/>
              <a:t>a gender lens as you design and deliver your curriculum.</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095999" y="1144463"/>
            <a:ext cx="2809819" cy="1870285"/>
          </a:xfrm>
          <a:prstGeom prst="rect">
            <a:avLst/>
          </a:prstGeom>
          <a:noFill/>
          <a:ln w="9525">
            <a:noFill/>
            <a:miter lim="800000"/>
            <a:headEnd/>
            <a:tailEnd/>
          </a:ln>
        </p:spPr>
      </p:pic>
    </p:spTree>
    <p:extLst>
      <p:ext uri="{BB962C8B-B14F-4D97-AF65-F5344CB8AC3E}">
        <p14:creationId xmlns:p14="http://schemas.microsoft.com/office/powerpoint/2010/main" val="5146489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274638"/>
            <a:ext cx="6324600" cy="792162"/>
          </a:xfrm>
          <a:prstGeom prst="rect">
            <a:avLst/>
          </a:prstGeom>
        </p:spPr>
        <p:txBody>
          <a:bodyPr anchor="t">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600" b="1" i="0" u="none" strike="noStrike" kern="1200" cap="none" spc="0" normalizeH="0" baseline="0" noProof="0" dirty="0">
              <a:ln>
                <a:noFill/>
              </a:ln>
              <a:solidFill>
                <a:schemeClr val="bg1"/>
              </a:solidFill>
              <a:effectLst/>
              <a:uLnTx/>
              <a:uFillTx/>
              <a:latin typeface="Arial"/>
              <a:ea typeface="+mj-ea"/>
              <a:cs typeface="Arial"/>
            </a:endParaRPr>
          </a:p>
        </p:txBody>
      </p:sp>
      <p:sp>
        <p:nvSpPr>
          <p:cNvPr id="8" name="Content Placeholder 5"/>
          <p:cNvSpPr>
            <a:spLocks noGrp="1"/>
          </p:cNvSpPr>
          <p:nvPr>
            <p:ph sz="quarter" idx="1"/>
          </p:nvPr>
        </p:nvSpPr>
        <p:spPr>
          <a:xfrm>
            <a:off x="304800" y="1066800"/>
            <a:ext cx="4953000" cy="5791200"/>
          </a:xfrm>
        </p:spPr>
        <p:txBody>
          <a:bodyPr>
            <a:noAutofit/>
          </a:bodyPr>
          <a:lstStyle/>
          <a:p>
            <a:pPr marL="0" indent="0">
              <a:lnSpc>
                <a:spcPct val="101000"/>
              </a:lnSpc>
              <a:spcBef>
                <a:spcPts val="1200"/>
              </a:spcBef>
              <a:spcAft>
                <a:spcPts val="1200"/>
              </a:spcAft>
              <a:buClr>
                <a:srgbClr val="C1005E"/>
              </a:buClr>
              <a:buNone/>
            </a:pPr>
            <a:r>
              <a:rPr lang="en-US" b="1" dirty="0">
                <a:solidFill>
                  <a:srgbClr val="3D9D33"/>
                </a:solidFill>
                <a:latin typeface="Interstate-Bold" charset="0"/>
                <a:ea typeface="Interstate-Bold" charset="0"/>
                <a:cs typeface="Interstate-Bold" charset="0"/>
              </a:rPr>
              <a:t>INTRODUCING CULTURAL </a:t>
            </a:r>
            <a:r>
              <a:rPr lang="en-US" b="1" dirty="0" smtClean="0">
                <a:solidFill>
                  <a:srgbClr val="3D9D33"/>
                </a:solidFill>
                <a:latin typeface="Interstate-Bold" charset="0"/>
                <a:ea typeface="Interstate-Bold" charset="0"/>
                <a:cs typeface="Interstate-Bold" charset="0"/>
              </a:rPr>
              <a:t>COMPETENCY</a:t>
            </a:r>
          </a:p>
          <a:p>
            <a:pPr marL="0" indent="0">
              <a:lnSpc>
                <a:spcPct val="101000"/>
              </a:lnSpc>
              <a:spcBef>
                <a:spcPts val="1200"/>
              </a:spcBef>
              <a:spcAft>
                <a:spcPts val="1200"/>
              </a:spcAft>
              <a:buClr>
                <a:srgbClr val="C1005E"/>
              </a:buClr>
              <a:buNone/>
            </a:pPr>
            <a:r>
              <a:rPr lang="en-US" sz="1400" dirty="0"/>
              <a:t>Cultural competence refers to an ability to interact effectively with people of different cultures and </a:t>
            </a:r>
            <a:r>
              <a:rPr lang="en-US" sz="1400" dirty="0" smtClean="0"/>
              <a:t>socio-economic backgrounds</a:t>
            </a:r>
            <a:r>
              <a:rPr lang="en-US" sz="1400" dirty="0"/>
              <a:t>.</a:t>
            </a:r>
          </a:p>
          <a:p>
            <a:pPr marL="0" indent="0">
              <a:lnSpc>
                <a:spcPct val="101000"/>
              </a:lnSpc>
              <a:spcBef>
                <a:spcPts val="1200"/>
              </a:spcBef>
              <a:spcAft>
                <a:spcPts val="1200"/>
              </a:spcAft>
              <a:buClr>
                <a:srgbClr val="C1005E"/>
              </a:buClr>
              <a:buNone/>
            </a:pPr>
            <a:r>
              <a:rPr lang="en-US" sz="1400" dirty="0"/>
              <a:t>Cultural competence comprises four components:</a:t>
            </a:r>
          </a:p>
          <a:p>
            <a:pPr>
              <a:lnSpc>
                <a:spcPct val="101000"/>
              </a:lnSpc>
              <a:spcBef>
                <a:spcPts val="0"/>
              </a:spcBef>
              <a:spcAft>
                <a:spcPts val="300"/>
              </a:spcAft>
              <a:buClr>
                <a:srgbClr val="C1005E"/>
              </a:buClr>
              <a:buFont typeface="HiraMinProN-W3" charset="-128"/>
              <a:buChar char="＞"/>
            </a:pPr>
            <a:r>
              <a:rPr lang="en-US" sz="1400" dirty="0" smtClean="0"/>
              <a:t>Awareness </a:t>
            </a:r>
            <a:r>
              <a:rPr lang="en-US" sz="1400" dirty="0"/>
              <a:t>of one's own cultural worldview</a:t>
            </a:r>
          </a:p>
          <a:p>
            <a:pPr>
              <a:lnSpc>
                <a:spcPct val="101000"/>
              </a:lnSpc>
              <a:spcBef>
                <a:spcPts val="300"/>
              </a:spcBef>
              <a:spcAft>
                <a:spcPts val="300"/>
              </a:spcAft>
              <a:buClr>
                <a:srgbClr val="C1005E"/>
              </a:buClr>
              <a:buFont typeface="HiraMinProN-W3" charset="-128"/>
              <a:buChar char="＞"/>
            </a:pPr>
            <a:r>
              <a:rPr lang="en-US" sz="1400" dirty="0" smtClean="0"/>
              <a:t>Attitude </a:t>
            </a:r>
            <a:r>
              <a:rPr lang="en-US" sz="1400" dirty="0"/>
              <a:t>towards cultural differences</a:t>
            </a:r>
          </a:p>
          <a:p>
            <a:pPr>
              <a:lnSpc>
                <a:spcPct val="101000"/>
              </a:lnSpc>
              <a:spcBef>
                <a:spcPts val="300"/>
              </a:spcBef>
              <a:spcAft>
                <a:spcPts val="300"/>
              </a:spcAft>
              <a:buClr>
                <a:srgbClr val="C1005E"/>
              </a:buClr>
              <a:buFont typeface="HiraMinProN-W3" charset="-128"/>
              <a:buChar char="＞"/>
            </a:pPr>
            <a:r>
              <a:rPr lang="en-US" sz="1400" dirty="0" smtClean="0"/>
              <a:t>Knowledge </a:t>
            </a:r>
            <a:r>
              <a:rPr lang="en-US" sz="1400" dirty="0"/>
              <a:t>of different cultural practices and worldviews</a:t>
            </a:r>
          </a:p>
          <a:p>
            <a:pPr>
              <a:lnSpc>
                <a:spcPct val="101000"/>
              </a:lnSpc>
              <a:spcBef>
                <a:spcPts val="300"/>
              </a:spcBef>
              <a:spcAft>
                <a:spcPts val="300"/>
              </a:spcAft>
              <a:buClr>
                <a:srgbClr val="C1005E"/>
              </a:buClr>
              <a:buFont typeface="HiraMinProN-W3" charset="-128"/>
              <a:buChar char="＞"/>
            </a:pPr>
            <a:r>
              <a:rPr lang="en-US" sz="1400" dirty="0" smtClean="0"/>
              <a:t>Cross-cultural </a:t>
            </a:r>
            <a:r>
              <a:rPr lang="en-US" sz="1400" dirty="0"/>
              <a:t>skills.</a:t>
            </a:r>
          </a:p>
          <a:p>
            <a:pPr marL="0" indent="0">
              <a:lnSpc>
                <a:spcPct val="101000"/>
              </a:lnSpc>
              <a:spcBef>
                <a:spcPts val="1200"/>
              </a:spcBef>
              <a:spcAft>
                <a:spcPts val="1200"/>
              </a:spcAft>
              <a:buClr>
                <a:srgbClr val="C1005E"/>
              </a:buClr>
              <a:buNone/>
            </a:pPr>
            <a:r>
              <a:rPr lang="en-US" sz="1400" dirty="0"/>
              <a:t>Developing cultural competence results in an ability to understand, communicate with, and effectively interact </a:t>
            </a:r>
            <a:r>
              <a:rPr lang="en-US" sz="1400" dirty="0" smtClean="0"/>
              <a:t>with people </a:t>
            </a:r>
            <a:r>
              <a:rPr lang="en-US" sz="1400" dirty="0"/>
              <a:t>across cultures.</a:t>
            </a:r>
          </a:p>
          <a:p>
            <a:pPr marL="0" indent="0">
              <a:lnSpc>
                <a:spcPct val="101000"/>
              </a:lnSpc>
              <a:spcBef>
                <a:spcPts val="1200"/>
              </a:spcBef>
              <a:spcAft>
                <a:spcPts val="1200"/>
              </a:spcAft>
              <a:buClr>
                <a:srgbClr val="C1005E"/>
              </a:buClr>
              <a:buNone/>
            </a:pPr>
            <a:r>
              <a:rPr lang="en-US" sz="1200" dirty="0"/>
              <a:t>Adapted from: “The Cultural Competence: The Nuts and Bolds of Strategic Diversity &amp; Inclusion,” by Mercedes Martin &amp; </a:t>
            </a:r>
            <a:r>
              <a:rPr lang="en-US" sz="1200" dirty="0" smtClean="0"/>
              <a:t>Billy Vaughn</a:t>
            </a:r>
            <a:r>
              <a:rPr lang="en-US" sz="1200" dirty="0"/>
              <a:t>, http://</a:t>
            </a:r>
            <a:r>
              <a:rPr lang="en-US" sz="1200" dirty="0" err="1"/>
              <a:t>diversityofficermagazine.com</a:t>
            </a:r>
            <a:r>
              <a:rPr lang="en-US" sz="1200" dirty="0"/>
              <a:t>/cultural-competence/cultural-competence-the-nuts-bolts-of-diversity-inclusion.</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336793" y="1143000"/>
            <a:ext cx="3569026" cy="2379351"/>
          </a:xfrm>
          <a:prstGeom prst="rect">
            <a:avLst/>
          </a:prstGeom>
          <a:noFill/>
          <a:ln w="9525">
            <a:noFill/>
            <a:miter lim="800000"/>
            <a:headEnd/>
            <a:tailEnd/>
          </a:ln>
        </p:spPr>
      </p:pic>
    </p:spTree>
    <p:extLst>
      <p:ext uri="{BB962C8B-B14F-4D97-AF65-F5344CB8AC3E}">
        <p14:creationId xmlns:p14="http://schemas.microsoft.com/office/powerpoint/2010/main" val="6940537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274638"/>
            <a:ext cx="6324600" cy="792162"/>
          </a:xfrm>
          <a:prstGeom prst="rect">
            <a:avLst/>
          </a:prstGeom>
        </p:spPr>
        <p:txBody>
          <a:bodyPr anchor="t">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600" b="1" i="0" u="none" strike="noStrike" kern="1200" cap="none" spc="0" normalizeH="0" baseline="0" noProof="0" dirty="0">
              <a:ln>
                <a:noFill/>
              </a:ln>
              <a:solidFill>
                <a:schemeClr val="bg1"/>
              </a:solidFill>
              <a:effectLst/>
              <a:uLnTx/>
              <a:uFillTx/>
              <a:latin typeface="Arial"/>
              <a:ea typeface="+mj-ea"/>
              <a:cs typeface="Arial"/>
            </a:endParaRPr>
          </a:p>
        </p:txBody>
      </p:sp>
      <p:sp>
        <p:nvSpPr>
          <p:cNvPr id="8" name="Content Placeholder 5"/>
          <p:cNvSpPr>
            <a:spLocks noGrp="1"/>
          </p:cNvSpPr>
          <p:nvPr>
            <p:ph sz="quarter" idx="1"/>
          </p:nvPr>
        </p:nvSpPr>
        <p:spPr>
          <a:xfrm>
            <a:off x="304800" y="1066800"/>
            <a:ext cx="4876800" cy="5791200"/>
          </a:xfrm>
        </p:spPr>
        <p:txBody>
          <a:bodyPr>
            <a:noAutofit/>
          </a:bodyPr>
          <a:lstStyle/>
          <a:p>
            <a:pPr marL="0" indent="0">
              <a:lnSpc>
                <a:spcPct val="101000"/>
              </a:lnSpc>
              <a:spcBef>
                <a:spcPts val="1200"/>
              </a:spcBef>
              <a:spcAft>
                <a:spcPts val="1200"/>
              </a:spcAft>
              <a:buClr>
                <a:srgbClr val="C1005E"/>
              </a:buClr>
              <a:buNone/>
            </a:pPr>
            <a:r>
              <a:rPr lang="en-US" b="1" dirty="0">
                <a:solidFill>
                  <a:srgbClr val="3D9D33"/>
                </a:solidFill>
                <a:latin typeface="Interstate-Bold" charset="0"/>
                <a:ea typeface="Interstate-Bold" charset="0"/>
                <a:cs typeface="Interstate-Bold" charset="0"/>
              </a:rPr>
              <a:t>I HAVE THE PRIVILEGE OF BEING UNAWARE OF MY PRIVILEGE</a:t>
            </a:r>
            <a:r>
              <a:rPr lang="en-US" b="1" dirty="0" smtClean="0">
                <a:solidFill>
                  <a:srgbClr val="3D9D33"/>
                </a:solidFill>
                <a:latin typeface="Interstate-Bold" charset="0"/>
                <a:ea typeface="Interstate-Bold" charset="0"/>
                <a:cs typeface="Interstate-Bold" charset="0"/>
              </a:rPr>
              <a:t>.</a:t>
            </a:r>
          </a:p>
          <a:p>
            <a:pPr marL="0" indent="0">
              <a:lnSpc>
                <a:spcPct val="101000"/>
              </a:lnSpc>
              <a:spcBef>
                <a:spcPts val="1200"/>
              </a:spcBef>
              <a:spcAft>
                <a:spcPts val="1200"/>
              </a:spcAft>
              <a:buClr>
                <a:srgbClr val="C1005E"/>
              </a:buClr>
              <a:buNone/>
            </a:pPr>
            <a:r>
              <a:rPr lang="en-US" sz="1400" dirty="0"/>
              <a:t>To understand the cultural barriers that others face, examine the advantages you enjoy.</a:t>
            </a:r>
          </a:p>
          <a:p>
            <a:pPr marL="0" indent="0">
              <a:lnSpc>
                <a:spcPct val="101000"/>
              </a:lnSpc>
              <a:spcBef>
                <a:spcPts val="1200"/>
              </a:spcBef>
              <a:spcAft>
                <a:spcPts val="1200"/>
              </a:spcAft>
              <a:buClr>
                <a:srgbClr val="C1005E"/>
              </a:buClr>
              <a:buNone/>
            </a:pPr>
            <a:r>
              <a:rPr lang="en-US" sz="1400" dirty="0"/>
              <a:t>Reflect on any privileges you may have.</a:t>
            </a:r>
          </a:p>
          <a:p>
            <a:pPr marL="0" indent="0">
              <a:lnSpc>
                <a:spcPct val="101000"/>
              </a:lnSpc>
              <a:spcBef>
                <a:spcPts val="1200"/>
              </a:spcBef>
              <a:spcAft>
                <a:spcPts val="1200"/>
              </a:spcAft>
              <a:buClr>
                <a:srgbClr val="C1005E"/>
              </a:buClr>
              <a:buNone/>
            </a:pPr>
            <a:r>
              <a:rPr lang="en-US" sz="1400" dirty="0"/>
              <a:t>Ask yourself:</a:t>
            </a:r>
          </a:p>
          <a:p>
            <a:pPr>
              <a:lnSpc>
                <a:spcPct val="101000"/>
              </a:lnSpc>
              <a:spcBef>
                <a:spcPts val="600"/>
              </a:spcBef>
              <a:spcAft>
                <a:spcPts val="600"/>
              </a:spcAft>
              <a:buClr>
                <a:srgbClr val="C1005E"/>
              </a:buClr>
              <a:buFont typeface="HiraMinProN-W3" charset="-128"/>
              <a:buChar char="＞"/>
            </a:pPr>
            <a:r>
              <a:rPr lang="en-US" sz="1400" dirty="0" smtClean="0"/>
              <a:t>Do </a:t>
            </a:r>
            <a:r>
              <a:rPr lang="en-US" sz="1400" dirty="0"/>
              <a:t>we live in a world where merit alone determines who gets ahead?</a:t>
            </a:r>
          </a:p>
          <a:p>
            <a:pPr>
              <a:lnSpc>
                <a:spcPct val="101000"/>
              </a:lnSpc>
              <a:spcBef>
                <a:spcPts val="600"/>
              </a:spcBef>
              <a:spcAft>
                <a:spcPts val="600"/>
              </a:spcAft>
              <a:buClr>
                <a:srgbClr val="C1005E"/>
              </a:buClr>
              <a:buFont typeface="HiraMinProN-W3" charset="-128"/>
              <a:buChar char="＞"/>
            </a:pPr>
            <a:r>
              <a:rPr lang="en-US" sz="1400" dirty="0" smtClean="0"/>
              <a:t>What </a:t>
            </a:r>
            <a:r>
              <a:rPr lang="en-US" sz="1400" dirty="0"/>
              <a:t>unearned opportunities are common in our society?</a:t>
            </a:r>
          </a:p>
          <a:p>
            <a:pPr>
              <a:lnSpc>
                <a:spcPct val="101000"/>
              </a:lnSpc>
              <a:spcBef>
                <a:spcPts val="600"/>
              </a:spcBef>
              <a:spcAft>
                <a:spcPts val="600"/>
              </a:spcAft>
              <a:buClr>
                <a:srgbClr val="C1005E"/>
              </a:buClr>
              <a:buFont typeface="HiraMinProN-W3" charset="-128"/>
              <a:buChar char="＞"/>
            </a:pPr>
            <a:r>
              <a:rPr lang="en-US" sz="1400" dirty="0" smtClean="0"/>
              <a:t>How </a:t>
            </a:r>
            <a:r>
              <a:rPr lang="en-US" sz="1400" dirty="0"/>
              <a:t>does your “legacy” appear in your daily life? This includes not only any financial benefits from your </a:t>
            </a:r>
            <a:r>
              <a:rPr lang="en-US" sz="1400" dirty="0" smtClean="0"/>
              <a:t>family but </a:t>
            </a:r>
            <a:r>
              <a:rPr lang="en-US" sz="1400" dirty="0"/>
              <a:t>also such things as your gender and race, family members who have gone to college, friends who can </a:t>
            </a:r>
            <a:r>
              <a:rPr lang="en-US" sz="1400" dirty="0" smtClean="0"/>
              <a:t>help you </a:t>
            </a:r>
            <a:r>
              <a:rPr lang="en-US" sz="1400" dirty="0"/>
              <a:t>get jobs, and much more.</a:t>
            </a:r>
            <a:endParaRPr lang="en-US" sz="1200"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336793" y="1143000"/>
            <a:ext cx="3569026" cy="2379350"/>
          </a:xfrm>
          <a:prstGeom prst="rect">
            <a:avLst/>
          </a:prstGeom>
          <a:noFill/>
          <a:ln w="9525">
            <a:noFill/>
            <a:miter lim="800000"/>
            <a:headEnd/>
            <a:tailEnd/>
          </a:ln>
        </p:spPr>
      </p:pic>
    </p:spTree>
    <p:extLst>
      <p:ext uri="{BB962C8B-B14F-4D97-AF65-F5344CB8AC3E}">
        <p14:creationId xmlns:p14="http://schemas.microsoft.com/office/powerpoint/2010/main" val="11815197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5"/>
          <p:cNvSpPr>
            <a:spLocks noGrp="1"/>
          </p:cNvSpPr>
          <p:nvPr>
            <p:ph sz="quarter" idx="1"/>
          </p:nvPr>
        </p:nvSpPr>
        <p:spPr>
          <a:xfrm>
            <a:off x="304800" y="1066800"/>
            <a:ext cx="5715000" cy="5791200"/>
          </a:xfrm>
        </p:spPr>
        <p:txBody>
          <a:bodyPr>
            <a:noAutofit/>
          </a:bodyPr>
          <a:lstStyle/>
          <a:p>
            <a:pPr marL="0" indent="0">
              <a:lnSpc>
                <a:spcPct val="101000"/>
              </a:lnSpc>
              <a:spcBef>
                <a:spcPts val="1200"/>
              </a:spcBef>
              <a:spcAft>
                <a:spcPts val="1200"/>
              </a:spcAft>
              <a:buClr>
                <a:srgbClr val="C1005E"/>
              </a:buClr>
              <a:buNone/>
            </a:pPr>
            <a:r>
              <a:rPr lang="en-US" b="1" dirty="0">
                <a:solidFill>
                  <a:srgbClr val="3D9D33"/>
                </a:solidFill>
                <a:latin typeface="Interstate-Bold" charset="0"/>
                <a:ea typeface="Interstate-Bold" charset="0"/>
                <a:cs typeface="Interstate-Bold" charset="0"/>
              </a:rPr>
              <a:t>EXAMPLES OF COMMON </a:t>
            </a:r>
            <a:r>
              <a:rPr lang="en-US" b="1" dirty="0" smtClean="0">
                <a:solidFill>
                  <a:srgbClr val="3D9D33"/>
                </a:solidFill>
                <a:latin typeface="Interstate-Bold" charset="0"/>
                <a:ea typeface="Interstate-Bold" charset="0"/>
                <a:cs typeface="Interstate-Bold" charset="0"/>
              </a:rPr>
              <a:t>PRIVILEGES</a:t>
            </a:r>
          </a:p>
          <a:p>
            <a:pPr>
              <a:spcBef>
                <a:spcPts val="1200"/>
              </a:spcBef>
              <a:spcAft>
                <a:spcPts val="1200"/>
              </a:spcAft>
              <a:buClr>
                <a:srgbClr val="C1005E"/>
              </a:buClr>
              <a:buFont typeface="HiraMinProN-W3" charset="-128"/>
              <a:buChar char="＞"/>
            </a:pPr>
            <a:r>
              <a:rPr lang="en-US" dirty="0" smtClean="0"/>
              <a:t>I </a:t>
            </a:r>
            <a:r>
              <a:rPr lang="en-US" dirty="0"/>
              <a:t>am confident that my co-workers do not think I </a:t>
            </a:r>
            <a:r>
              <a:rPr lang="en-US" dirty="0" smtClean="0"/>
              <a:t>got my </a:t>
            </a:r>
            <a:r>
              <a:rPr lang="en-US" dirty="0"/>
              <a:t>job because of my sex or race.</a:t>
            </a:r>
          </a:p>
          <a:p>
            <a:pPr>
              <a:spcBef>
                <a:spcPts val="1200"/>
              </a:spcBef>
              <a:spcAft>
                <a:spcPts val="1200"/>
              </a:spcAft>
              <a:buClr>
                <a:srgbClr val="C1005E"/>
              </a:buClr>
              <a:buFont typeface="HiraMinProN-W3" charset="-128"/>
              <a:buChar char="＞"/>
            </a:pPr>
            <a:r>
              <a:rPr lang="en-US" dirty="0" smtClean="0"/>
              <a:t>I </a:t>
            </a:r>
            <a:r>
              <a:rPr lang="en-US" dirty="0"/>
              <a:t>am never asked to speak for everyone of my religion.</a:t>
            </a:r>
          </a:p>
          <a:p>
            <a:pPr>
              <a:spcBef>
                <a:spcPts val="1200"/>
              </a:spcBef>
              <a:spcAft>
                <a:spcPts val="1200"/>
              </a:spcAft>
              <a:buClr>
                <a:srgbClr val="C1005E"/>
              </a:buClr>
              <a:buFont typeface="HiraMinProN-W3" charset="-128"/>
              <a:buChar char="＞"/>
            </a:pPr>
            <a:r>
              <a:rPr lang="en-US" dirty="0" smtClean="0"/>
              <a:t>I </a:t>
            </a:r>
            <a:r>
              <a:rPr lang="en-US" dirty="0"/>
              <a:t>am never asked when I discovered I </a:t>
            </a:r>
            <a:r>
              <a:rPr lang="en-US" dirty="0" smtClean="0"/>
              <a:t>was heterosexual</a:t>
            </a:r>
            <a:r>
              <a:rPr lang="en-US" dirty="0"/>
              <a:t>.</a:t>
            </a:r>
          </a:p>
          <a:p>
            <a:pPr>
              <a:spcBef>
                <a:spcPts val="1200"/>
              </a:spcBef>
              <a:spcAft>
                <a:spcPts val="1200"/>
              </a:spcAft>
              <a:buClr>
                <a:srgbClr val="C1005E"/>
              </a:buClr>
              <a:buFont typeface="HiraMinProN-W3" charset="-128"/>
              <a:buChar char="＞"/>
            </a:pPr>
            <a:r>
              <a:rPr lang="en-US" dirty="0" smtClean="0"/>
              <a:t>If </a:t>
            </a:r>
            <a:r>
              <a:rPr lang="en-US" dirty="0"/>
              <a:t>I am married or if I get married, no one expects </a:t>
            </a:r>
            <a:r>
              <a:rPr lang="en-US" dirty="0" smtClean="0"/>
              <a:t>me to </a:t>
            </a:r>
            <a:r>
              <a:rPr lang="en-US" dirty="0"/>
              <a:t>change my name or asks me why I don’t change </a:t>
            </a:r>
            <a:r>
              <a:rPr lang="en-US" dirty="0" smtClean="0"/>
              <a:t>my name</a:t>
            </a:r>
            <a:r>
              <a:rPr lang="en-US" dirty="0"/>
              <a:t>.</a:t>
            </a:r>
          </a:p>
          <a:p>
            <a:pPr>
              <a:spcBef>
                <a:spcPts val="1200"/>
              </a:spcBef>
              <a:spcAft>
                <a:spcPts val="1200"/>
              </a:spcAft>
              <a:buClr>
                <a:srgbClr val="C1005E"/>
              </a:buClr>
              <a:buFont typeface="HiraMinProN-W3" charset="-128"/>
              <a:buChar char="＞"/>
            </a:pPr>
            <a:r>
              <a:rPr lang="en-US" dirty="0" smtClean="0"/>
              <a:t>When </a:t>
            </a:r>
            <a:r>
              <a:rPr lang="en-US" dirty="0"/>
              <a:t>I go to the supermarket, I can find </a:t>
            </a:r>
            <a:r>
              <a:rPr lang="en-US" dirty="0" smtClean="0"/>
              <a:t>the staple foods </a:t>
            </a:r>
            <a:r>
              <a:rPr lang="en-US" dirty="0"/>
              <a:t>that fit with my cultural traditions.</a:t>
            </a:r>
          </a:p>
          <a:p>
            <a:pPr>
              <a:buClr>
                <a:srgbClr val="C1005E"/>
              </a:buClr>
              <a:buFont typeface="HiraMinProN-W3" charset="-128"/>
              <a:buChar char="＞"/>
            </a:pPr>
            <a:endParaRPr lang="en-US" dirty="0"/>
          </a:p>
          <a:p>
            <a:pPr>
              <a:lnSpc>
                <a:spcPct val="101000"/>
              </a:lnSpc>
              <a:spcBef>
                <a:spcPts val="1200"/>
              </a:spcBef>
              <a:spcAft>
                <a:spcPts val="1200"/>
              </a:spcAft>
              <a:buClr>
                <a:srgbClr val="C1005E"/>
              </a:buClr>
              <a:buFont typeface="HiraMinProN-W3" charset="-128"/>
              <a:buChar char="＞"/>
            </a:pPr>
            <a:endParaRPr lang="en-US" dirty="0"/>
          </a:p>
        </p:txBody>
      </p:sp>
      <p:sp>
        <p:nvSpPr>
          <p:cNvPr id="9" name="TextBox 8"/>
          <p:cNvSpPr txBox="1"/>
          <p:nvPr/>
        </p:nvSpPr>
        <p:spPr>
          <a:xfrm>
            <a:off x="304800" y="228600"/>
            <a:ext cx="9220200" cy="369332"/>
          </a:xfrm>
          <a:prstGeom prst="rect">
            <a:avLst/>
          </a:prstGeom>
          <a:noFill/>
        </p:spPr>
        <p:txBody>
          <a:bodyPr wrap="square" rtlCol="0">
            <a:spAutoFit/>
          </a:bodyPr>
          <a:lstStyle/>
          <a:p>
            <a:pPr>
              <a:spcBef>
                <a:spcPts val="600"/>
              </a:spcBef>
              <a:spcAft>
                <a:spcPts val="600"/>
              </a:spcAft>
            </a:pPr>
            <a:r>
              <a:rPr lang="en-US" b="1">
                <a:solidFill>
                  <a:srgbClr val="3D9D33"/>
                </a:solidFill>
                <a:latin typeface="Interstate-Bold"/>
                <a:cs typeface="Interstate-Bold"/>
              </a:rPr>
              <a:t>HOW DO YOU EXPERIENCE PRIVILEGE?</a:t>
            </a:r>
            <a:endParaRPr lang="en-US" b="1" dirty="0">
              <a:solidFill>
                <a:srgbClr val="3D9D33"/>
              </a:solidFill>
              <a:latin typeface="Interstate-Bold"/>
              <a:cs typeface="Interstate-Bold"/>
            </a:endParaRPr>
          </a:p>
        </p:txBody>
      </p:sp>
      <p:sp>
        <p:nvSpPr>
          <p:cNvPr id="15" name="Text Placeholder 5"/>
          <p:cNvSpPr>
            <a:spLocks noGrp="1"/>
          </p:cNvSpPr>
          <p:nvPr>
            <p:ph type="body" idx="2"/>
          </p:nvPr>
        </p:nvSpPr>
        <p:spPr>
          <a:xfrm>
            <a:off x="6248400" y="1143000"/>
            <a:ext cx="2514600" cy="2286000"/>
          </a:xfrm>
        </p:spPr>
        <p:txBody>
          <a:bodyPr>
            <a:normAutofit/>
          </a:bodyPr>
          <a:lstStyle/>
          <a:p>
            <a:r>
              <a:rPr lang="en-US" sz="1400" b="1" dirty="0" smtClean="0">
                <a:latin typeface="Interstate-Bold" charset="0"/>
                <a:ea typeface="Interstate-Bold" charset="0"/>
                <a:cs typeface="Interstate-Bold" charset="0"/>
              </a:rPr>
              <a:t>EXERCISE</a:t>
            </a:r>
            <a:endParaRPr lang="en-US" sz="1400" b="1" dirty="0">
              <a:latin typeface="Interstate-Bold" charset="0"/>
              <a:ea typeface="Interstate-Bold" charset="0"/>
              <a:cs typeface="Interstate-Bold" charset="0"/>
            </a:endParaRPr>
          </a:p>
          <a:p>
            <a:pPr>
              <a:spcBef>
                <a:spcPts val="400"/>
              </a:spcBef>
              <a:spcAft>
                <a:spcPts val="500"/>
              </a:spcAft>
            </a:pPr>
            <a:r>
              <a:rPr lang="en-US" sz="1200" dirty="0">
                <a:latin typeface="Interstate-Regular" charset="0"/>
                <a:ea typeface="Interstate-Regular" charset="0"/>
                <a:cs typeface="Interstate-Regular" charset="0"/>
              </a:rPr>
              <a:t>Name one privilege that you </a:t>
            </a:r>
            <a:r>
              <a:rPr lang="en-US" sz="1200" dirty="0" smtClean="0">
                <a:latin typeface="Interstate-Regular" charset="0"/>
                <a:ea typeface="Interstate-Regular" charset="0"/>
                <a:cs typeface="Interstate-Regular" charset="0"/>
              </a:rPr>
              <a:t>experience because </a:t>
            </a:r>
            <a:r>
              <a:rPr lang="en-US" sz="1200" dirty="0">
                <a:latin typeface="Interstate-Regular" charset="0"/>
                <a:ea typeface="Interstate-Regular" charset="0"/>
                <a:cs typeface="Interstate-Regular" charset="0"/>
              </a:rPr>
              <a:t>of your gender, race, language, </a:t>
            </a:r>
            <a:r>
              <a:rPr lang="en-US" sz="1200" dirty="0" smtClean="0">
                <a:latin typeface="Interstate-Regular" charset="0"/>
                <a:ea typeface="Interstate-Regular" charset="0"/>
                <a:cs typeface="Interstate-Regular" charset="0"/>
              </a:rPr>
              <a:t>or sexual </a:t>
            </a:r>
            <a:r>
              <a:rPr lang="en-US" sz="1200" dirty="0">
                <a:latin typeface="Interstate-Regular" charset="0"/>
                <a:ea typeface="Interstate-Regular" charset="0"/>
                <a:cs typeface="Interstate-Regular" charset="0"/>
              </a:rPr>
              <a:t>orientation.</a:t>
            </a:r>
          </a:p>
          <a:p>
            <a:pPr>
              <a:spcBef>
                <a:spcPts val="400"/>
              </a:spcBef>
              <a:spcAft>
                <a:spcPts val="500"/>
              </a:spcAft>
            </a:pPr>
            <a:r>
              <a:rPr lang="en-US" sz="1200" dirty="0">
                <a:latin typeface="Interstate-Regular" charset="0"/>
                <a:ea typeface="Interstate-Regular" charset="0"/>
                <a:cs typeface="Interstate-Regular" charset="0"/>
              </a:rPr>
              <a:t>Share another based on your </a:t>
            </a:r>
            <a:r>
              <a:rPr lang="en-US" sz="1200" dirty="0" smtClean="0">
                <a:latin typeface="Interstate-Regular" charset="0"/>
                <a:ea typeface="Interstate-Regular" charset="0"/>
                <a:cs typeface="Interstate-Regular" charset="0"/>
              </a:rPr>
              <a:t>experience in </a:t>
            </a:r>
            <a:r>
              <a:rPr lang="en-US" sz="1200" dirty="0">
                <a:latin typeface="Interstate-Regular" charset="0"/>
                <a:ea typeface="Interstate-Regular" charset="0"/>
                <a:cs typeface="Interstate-Regular" charset="0"/>
              </a:rPr>
              <a:t>or knowledge of the </a:t>
            </a:r>
            <a:r>
              <a:rPr lang="en-US" sz="1200" dirty="0" smtClean="0">
                <a:latin typeface="Interstate-Regular" charset="0"/>
                <a:ea typeface="Interstate-Regular" charset="0"/>
                <a:cs typeface="Interstate-Regular" charset="0"/>
              </a:rPr>
              <a:t>your industry</a:t>
            </a:r>
            <a:r>
              <a:rPr lang="en-US" sz="1200" dirty="0">
                <a:latin typeface="Interstate-Regular" charset="0"/>
                <a:ea typeface="Interstate-Regular" charset="0"/>
                <a:cs typeface="Interstate-Regular" charset="0"/>
              </a:rPr>
              <a:t>.</a:t>
            </a:r>
          </a:p>
        </p:txBody>
      </p:sp>
    </p:spTree>
    <p:extLst>
      <p:ext uri="{BB962C8B-B14F-4D97-AF65-F5344CB8AC3E}">
        <p14:creationId xmlns:p14="http://schemas.microsoft.com/office/powerpoint/2010/main" val="32975336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Median">
  <a:themeElements>
    <a:clrScheme name="Mod">
      <a:dk1>
        <a:sysClr val="windowText" lastClr="000000"/>
      </a:dk1>
      <a:lt1>
        <a:sysClr val="window" lastClr="FFFFFF"/>
      </a:lt1>
      <a:dk2>
        <a:srgbClr val="065218"/>
      </a:dk2>
      <a:lt2>
        <a:srgbClr val="EDF3AE"/>
      </a:lt2>
      <a:accent1>
        <a:srgbClr val="8FCB17"/>
      </a:accent1>
      <a:accent2>
        <a:srgbClr val="769F11"/>
      </a:accent2>
      <a:accent3>
        <a:srgbClr val="D4E336"/>
      </a:accent3>
      <a:accent4>
        <a:srgbClr val="0C8228"/>
      </a:accent4>
      <a:accent5>
        <a:srgbClr val="C0EDA8"/>
      </a:accent5>
      <a:accent6>
        <a:srgbClr val="3B4F18"/>
      </a:accent6>
      <a:hlink>
        <a:srgbClr val="0A6A21"/>
      </a:hlink>
      <a:folHlink>
        <a:srgbClr val="406EA5"/>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9315</TotalTime>
  <Words>1702</Words>
  <Application>Microsoft Macintosh PowerPoint</Application>
  <PresentationFormat>On-screen Show (4:3)</PresentationFormat>
  <Paragraphs>236</Paragraphs>
  <Slides>23</Slides>
  <Notes>21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23</vt:i4>
      </vt:variant>
    </vt:vector>
  </HeadingPairs>
  <TitlesOfParts>
    <vt:vector size="35" baseType="lpstr">
      <vt:lpstr>Calibri</vt:lpstr>
      <vt:lpstr>HiraMinProN-W3</vt:lpstr>
      <vt:lpstr>Interstate - bold</vt:lpstr>
      <vt:lpstr>Interstate-Bold</vt:lpstr>
      <vt:lpstr>Interstate-Light</vt:lpstr>
      <vt:lpstr>Interstate-Regular</vt:lpstr>
      <vt:lpstr>LucidaGrande</vt:lpstr>
      <vt:lpstr>Tw Cen MT</vt:lpstr>
      <vt:lpstr>Wingdings</vt:lpstr>
      <vt:lpstr>Wingdings 2</vt:lpstr>
      <vt:lpstr>Arial</vt:lpstr>
      <vt:lpstr>Median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lauren Sugerman</dc:creator>
  <cp:lastModifiedBy>Tatiana Baez</cp:lastModifiedBy>
  <cp:revision>562</cp:revision>
  <cp:lastPrinted>2012-06-28T15:54:40Z</cp:lastPrinted>
  <dcterms:created xsi:type="dcterms:W3CDTF">2012-06-28T17:15:41Z</dcterms:created>
  <dcterms:modified xsi:type="dcterms:W3CDTF">2017-04-27T22:49:26Z</dcterms:modified>
</cp:coreProperties>
</file>