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handoutMasterIdLst>
    <p:handoutMasterId r:id="rId26"/>
  </p:handoutMasterIdLst>
  <p:sldIdLst>
    <p:sldId id="412" r:id="rId2"/>
    <p:sldId id="415" r:id="rId3"/>
    <p:sldId id="446" r:id="rId4"/>
    <p:sldId id="447" r:id="rId5"/>
    <p:sldId id="448" r:id="rId6"/>
    <p:sldId id="449" r:id="rId7"/>
    <p:sldId id="450" r:id="rId8"/>
    <p:sldId id="454" r:id="rId9"/>
    <p:sldId id="451" r:id="rId10"/>
    <p:sldId id="453"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85j@gmail.com"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FEC"/>
    <a:srgbClr val="C1005E"/>
    <a:srgbClr val="3D9D33"/>
    <a:srgbClr val="8FCC17"/>
    <a:srgbClr val="062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958"/>
  </p:normalViewPr>
  <p:slideViewPr>
    <p:cSldViewPr>
      <p:cViewPr varScale="1">
        <p:scale>
          <a:sx n="116" d="100"/>
          <a:sy n="116" d="100"/>
        </p:scale>
        <p:origin x="416" y="184"/>
      </p:cViewPr>
      <p:guideLst>
        <p:guide orient="horz" pos="254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06EE0A-1254-4C52-8A0B-D5F781B88956}" type="datetimeFigureOut">
              <a:rPr lang="en-US" smtClean="0"/>
              <a:pPr/>
              <a:t>4/27/17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40D0F-3D65-4720-AEE7-48FCA251A991}" type="slidenum">
              <a:rPr lang="en-US" smtClean="0"/>
              <a:pPr/>
              <a:t>‹#›</a:t>
            </a:fld>
            <a:endParaRPr lang="en-US" dirty="0"/>
          </a:p>
        </p:txBody>
      </p:sp>
    </p:spTree>
    <p:extLst>
      <p:ext uri="{BB962C8B-B14F-4D97-AF65-F5344CB8AC3E}">
        <p14:creationId xmlns:p14="http://schemas.microsoft.com/office/powerpoint/2010/main" val="1337203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23504-E3ED-4DCB-827A-E1EB6EEB3900}" type="datetimeFigureOut">
              <a:rPr lang="en-US" smtClean="0"/>
              <a:pPr/>
              <a:t>4/27/17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2FD20-D6D1-454D-94C1-F47770CEED24}" type="slidenum">
              <a:rPr lang="en-US" smtClean="0"/>
              <a:pPr/>
              <a:t>‹#›</a:t>
            </a:fld>
            <a:endParaRPr lang="en-US" dirty="0"/>
          </a:p>
        </p:txBody>
      </p:sp>
    </p:spTree>
    <p:extLst>
      <p:ext uri="{BB962C8B-B14F-4D97-AF65-F5344CB8AC3E}">
        <p14:creationId xmlns:p14="http://schemas.microsoft.com/office/powerpoint/2010/main" val="2097176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23</a:t>
            </a:fld>
            <a:endParaRPr lang="en-US"/>
          </a:p>
        </p:txBody>
      </p:sp>
    </p:spTree>
    <p:extLst>
      <p:ext uri="{BB962C8B-B14F-4D97-AF65-F5344CB8AC3E}">
        <p14:creationId xmlns:p14="http://schemas.microsoft.com/office/powerpoint/2010/main" val="186388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2AEF2BAA-794D-43E8-BC43-77510117320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2AEF2BAA-794D-43E8-BC43-7751011732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2AEF2BAA-794D-43E8-BC43-77510117320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609600" y="6248206"/>
            <a:ext cx="5421083"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0" y="1272222"/>
            <a:ext cx="533400" cy="244476"/>
          </a:xfrm>
          <a:prstGeom prst="rect">
            <a:avLst/>
          </a:prstGeom>
        </p:spPr>
        <p:txBody>
          <a:bodyPr/>
          <a:lstStyle>
            <a:lvl1pPr>
              <a:defRPr/>
            </a:lvl1pPr>
          </a:lstStyle>
          <a:p>
            <a:pPr>
              <a:defRPr/>
            </a:pPr>
            <a:fld id="{8E8351D0-7497-406F-A8F6-E1CAB8FA1583}" type="slidenum">
              <a:rPr lang="en-US"/>
              <a:pPr>
                <a:defRPr/>
              </a:pPr>
              <a:t>‹#›</a:t>
            </a:fld>
            <a:endParaRPr lang="en-US"/>
          </a:p>
        </p:txBody>
      </p:sp>
    </p:spTree>
    <p:extLst>
      <p:ext uri="{BB962C8B-B14F-4D97-AF65-F5344CB8AC3E}">
        <p14:creationId xmlns:p14="http://schemas.microsoft.com/office/powerpoint/2010/main" val="24799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2AEF2BAA-794D-43E8-BC43-775101173209}" type="slidenum">
              <a:rPr lang="en-US" smtClean="0"/>
              <a:pPr/>
              <a:t>‹#›</a:t>
            </a:fld>
            <a:endParaRPr lang="en-US" dirty="0"/>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2AEF2BAA-794D-43E8-BC43-775101173209}"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2AEF2BAA-794D-43E8-BC43-775101173209}"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306" y="-1"/>
            <a:ext cx="9143694" cy="80679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2AEF2BAA-794D-43E8-BC43-77510117320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0" name="Picture 9"/>
          <p:cNvPicPr>
            <a:picLocks noChangeAspect="1"/>
          </p:cNvPicPr>
          <p:nvPr userDrawn="1"/>
        </p:nvPicPr>
        <p:blipFill>
          <a:blip r:embed="rId14"/>
          <a:stretch>
            <a:fillRect/>
          </a:stretch>
        </p:blipFill>
        <p:spPr>
          <a:xfrm>
            <a:off x="306" y="-1"/>
            <a:ext cx="9143694" cy="806797"/>
          </a:xfrm>
          <a:prstGeom prst="rect">
            <a:avLst/>
          </a:prstGeom>
        </p:spPr>
      </p:pic>
      <p:sp>
        <p:nvSpPr>
          <p:cNvPr id="22" name="Title Placeholder 21"/>
          <p:cNvSpPr>
            <a:spLocks noGrp="1"/>
          </p:cNvSpPr>
          <p:nvPr>
            <p:ph type="title"/>
          </p:nvPr>
        </p:nvSpPr>
        <p:spPr>
          <a:xfrm>
            <a:off x="609600" y="228600"/>
            <a:ext cx="8153400" cy="533400"/>
          </a:xfrm>
          <a:prstGeom prst="rect">
            <a:avLst/>
          </a:prstGeom>
        </p:spPr>
        <p:txBody>
          <a:bodyPr vert="horz" anchor="ctr">
            <a:normAutofit/>
          </a:bodyPr>
          <a:lstStyle/>
          <a:p>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marL="0" algn="l" defTabSz="914400" rtl="0" eaLnBrk="1" latinLnBrk="0" hangingPunct="1">
        <a:spcBef>
          <a:spcPts val="600"/>
        </a:spcBef>
        <a:spcAft>
          <a:spcPts val="600"/>
        </a:spcAft>
        <a:buNone/>
        <a:defRPr kumimoji="0" lang="en-US" sz="1800" b="1" kern="1200" dirty="0">
          <a:solidFill>
            <a:srgbClr val="3D9D33"/>
          </a:solidFill>
          <a:latin typeface="Interstate-Bold"/>
          <a:ea typeface="+mn-ea"/>
          <a:cs typeface="Interstate-Bold"/>
        </a:defRPr>
      </a:lvl1pPr>
    </p:titleStyle>
    <p:bodyStyle>
      <a:lvl1pPr marL="320040" indent="-320040" algn="l" rtl="0" eaLnBrk="1" latinLnBrk="0" hangingPunct="1">
        <a:spcBef>
          <a:spcPts val="700"/>
        </a:spcBef>
        <a:buClr>
          <a:schemeClr val="accent2"/>
        </a:buClr>
        <a:buSzPct val="60000"/>
        <a:buFont typeface="Wingdings"/>
        <a:buChar char=""/>
        <a:defRPr kumimoji="0" sz="1600" b="0" i="0" kern="1200">
          <a:solidFill>
            <a:schemeClr val="tx1"/>
          </a:solidFill>
          <a:latin typeface="Interstate-Light"/>
          <a:ea typeface="+mn-ea"/>
          <a:cs typeface="Interstate-Light"/>
        </a:defRPr>
      </a:lvl1pPr>
      <a:lvl2pPr marL="640080" indent="-274320" algn="l" rtl="0" eaLnBrk="1" latinLnBrk="0" hangingPunct="1">
        <a:spcBef>
          <a:spcPts val="550"/>
        </a:spcBef>
        <a:buClr>
          <a:schemeClr val="accent1"/>
        </a:buClr>
        <a:buSzPct val="70000"/>
        <a:buFont typeface="Wingdings 2"/>
        <a:buChar char=""/>
        <a:defRPr kumimoji="0" sz="1600" b="0" i="0" kern="1200">
          <a:solidFill>
            <a:schemeClr val="tx1"/>
          </a:solidFill>
          <a:latin typeface="Interstate-Light"/>
          <a:ea typeface="+mn-ea"/>
          <a:cs typeface="Interstate-Light"/>
        </a:defRPr>
      </a:lvl2pPr>
      <a:lvl3pPr marL="914400" indent="-228600" algn="l" rtl="0" eaLnBrk="1" latinLnBrk="0" hangingPunct="1">
        <a:spcBef>
          <a:spcPts val="500"/>
        </a:spcBef>
        <a:buClr>
          <a:schemeClr val="accent2"/>
        </a:buClr>
        <a:buSzPct val="75000"/>
        <a:buFont typeface="Wingdings"/>
        <a:buChar char=""/>
        <a:defRPr kumimoji="0" sz="1600" b="0" i="0" kern="1200">
          <a:solidFill>
            <a:schemeClr val="tx1"/>
          </a:solidFill>
          <a:latin typeface="Interstate-Light"/>
          <a:ea typeface="+mn-ea"/>
          <a:cs typeface="Interstate-Light"/>
        </a:defRPr>
      </a:lvl3pPr>
      <a:lvl4pPr marL="1371600" indent="-228600" algn="l" rtl="0" eaLnBrk="1" latinLnBrk="0" hangingPunct="1">
        <a:spcBef>
          <a:spcPts val="400"/>
        </a:spcBef>
        <a:buClr>
          <a:schemeClr val="accent3"/>
        </a:buClr>
        <a:buSzPct val="75000"/>
        <a:buFont typeface="Wingdings"/>
        <a:buChar char=""/>
        <a:defRPr kumimoji="0" sz="1600" b="0" i="0" kern="1200">
          <a:solidFill>
            <a:schemeClr val="tx1"/>
          </a:solidFill>
          <a:latin typeface="Interstate-Light"/>
          <a:ea typeface="+mn-ea"/>
          <a:cs typeface="Interstate-Light"/>
        </a:defRPr>
      </a:lvl4pPr>
      <a:lvl5pPr marL="1828800" indent="-228600" algn="l" rtl="0" eaLnBrk="1" latinLnBrk="0" hangingPunct="1">
        <a:spcBef>
          <a:spcPts val="400"/>
        </a:spcBef>
        <a:buClr>
          <a:schemeClr val="accent4"/>
        </a:buClr>
        <a:buSzPct val="65000"/>
        <a:buFont typeface="Wingdings"/>
        <a:buChar char=""/>
        <a:defRPr kumimoji="0" sz="1600" b="0" i="0" kern="1200">
          <a:solidFill>
            <a:schemeClr val="tx1"/>
          </a:solidFill>
          <a:latin typeface="Interstate-Light"/>
          <a:ea typeface="+mn-ea"/>
          <a:cs typeface="Interstate-Light"/>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hyperlink" Target="http://www.jff.org/newlensonjobs" TargetMode="External"/><Relationship Id="rId4" Type="http://schemas.openxmlformats.org/officeDocument/2006/relationships/image" Target="../media/image26.jpe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235187"/>
            <a:ext cx="8229600" cy="946413"/>
          </a:xfrm>
          <a:prstGeom prst="rect">
            <a:avLst/>
          </a:prstGeom>
        </p:spPr>
        <p:txBody>
          <a:bodyPr wrap="square">
            <a:spAutoFit/>
          </a:bodyPr>
          <a:lstStyle/>
          <a:p>
            <a:pPr>
              <a:spcBef>
                <a:spcPts val="600"/>
              </a:spcBef>
              <a:spcAft>
                <a:spcPts val="600"/>
              </a:spcAft>
            </a:pPr>
            <a:r>
              <a:rPr lang="en-US" sz="1600" b="1" dirty="0" smtClean="0">
                <a:solidFill>
                  <a:srgbClr val="3D9D33"/>
                </a:solidFill>
                <a:latin typeface="Interstate-Bold"/>
                <a:cs typeface="Interstate-Bold"/>
              </a:rPr>
              <a:t>TOOL 3.11 </a:t>
            </a:r>
          </a:p>
          <a:p>
            <a:pPr>
              <a:spcBef>
                <a:spcPts val="300"/>
              </a:spcBef>
              <a:spcAft>
                <a:spcPts val="600"/>
              </a:spcAft>
            </a:pPr>
            <a:r>
              <a:rPr lang="en-US" sz="1600" b="1" dirty="0">
                <a:solidFill>
                  <a:srgbClr val="3D9D33"/>
                </a:solidFill>
                <a:latin typeface="Interstate-Bold"/>
                <a:cs typeface="Interstate-Bold"/>
              </a:rPr>
              <a:t>BUILDING SUCCESSFUL INTERVIEWING SKILLS FOR </a:t>
            </a:r>
            <a:r>
              <a:rPr lang="en-US" sz="1600" b="1" dirty="0" smtClean="0">
                <a:solidFill>
                  <a:srgbClr val="3D9D33"/>
                </a:solidFill>
                <a:latin typeface="Interstate-Bold"/>
                <a:cs typeface="Interstate-Bold"/>
              </a:rPr>
              <a:t>APPRENTICESHIP</a:t>
            </a:r>
            <a:br>
              <a:rPr lang="en-US" sz="1600" b="1" dirty="0" smtClean="0">
                <a:solidFill>
                  <a:srgbClr val="3D9D33"/>
                </a:solidFill>
                <a:latin typeface="Interstate-Bold"/>
                <a:cs typeface="Interstate-Bold"/>
              </a:rPr>
            </a:br>
            <a:r>
              <a:rPr lang="en-US" sz="1600" b="1" dirty="0" smtClean="0">
                <a:solidFill>
                  <a:srgbClr val="3D9D33"/>
                </a:solidFill>
                <a:latin typeface="Interstate-Bold"/>
                <a:cs typeface="Interstate-Bold"/>
              </a:rPr>
              <a:t>AND </a:t>
            </a:r>
            <a:r>
              <a:rPr lang="en-US" sz="1600" b="1" dirty="0">
                <a:solidFill>
                  <a:srgbClr val="3D9D33"/>
                </a:solidFill>
                <a:latin typeface="Interstate-Bold"/>
                <a:cs typeface="Interstate-Bold"/>
              </a:rPr>
              <a:t>NONTRADITIONAL INDUSTRY EMPLOYMENT</a:t>
            </a:r>
          </a:p>
        </p:txBody>
      </p:sp>
      <p:sp>
        <p:nvSpPr>
          <p:cNvPr id="12" name="Rectangle 11"/>
          <p:cNvSpPr/>
          <p:nvPr/>
        </p:nvSpPr>
        <p:spPr>
          <a:xfrm>
            <a:off x="0" y="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828800" y="5257800"/>
            <a:ext cx="5181600" cy="0"/>
          </a:xfrm>
          <a:prstGeom prst="line">
            <a:avLst/>
          </a:prstGeom>
          <a:ln>
            <a:solidFill>
              <a:srgbClr val="062C65"/>
            </a:solidFill>
          </a:ln>
        </p:spPr>
        <p:style>
          <a:lnRef idx="1">
            <a:schemeClr val="accent1"/>
          </a:lnRef>
          <a:fillRef idx="0">
            <a:schemeClr val="accent1"/>
          </a:fillRef>
          <a:effectRef idx="0">
            <a:schemeClr val="accent1"/>
          </a:effectRef>
          <a:fontRef idx="minor">
            <a:schemeClr val="tx1"/>
          </a:fontRef>
        </p:style>
      </p:cxnSp>
      <p:pic>
        <p:nvPicPr>
          <p:cNvPr id="9" name="Picture 8" descr="Grad_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102608"/>
          </a:xfrm>
          <a:prstGeom prst="rect">
            <a:avLst/>
          </a:prstGeom>
        </p:spPr>
      </p:pic>
      <p:sp>
        <p:nvSpPr>
          <p:cNvPr id="11" name="Rectangle 10"/>
          <p:cNvSpPr/>
          <p:nvPr/>
        </p:nvSpPr>
        <p:spPr>
          <a:xfrm>
            <a:off x="457200" y="1905000"/>
            <a:ext cx="8229600" cy="1828800"/>
          </a:xfrm>
          <a:prstGeom prst="rect">
            <a:avLst/>
          </a:prstGeom>
          <a:noFill/>
          <a:ln>
            <a:solidFill>
              <a:srgbClr val="CE8E0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0" y="1981200"/>
            <a:ext cx="7543800" cy="1676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229600" y="1981200"/>
            <a:ext cx="380999" cy="1676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09600" y="2209800"/>
            <a:ext cx="7315200" cy="913070"/>
          </a:xfrm>
          <a:prstGeom prst="rect">
            <a:avLst/>
          </a:prstGeom>
          <a:noFill/>
        </p:spPr>
        <p:txBody>
          <a:bodyPr wrap="square" rtlCol="0">
            <a:spAutoFit/>
          </a:bodyPr>
          <a:lstStyle/>
          <a:p>
            <a:r>
              <a:rPr lang="de-DE" sz="4000" b="1" spc="300" baseline="30000" dirty="0">
                <a:solidFill>
                  <a:srgbClr val="0092D2"/>
                </a:solidFill>
                <a:latin typeface="Interstate - bold"/>
                <a:cs typeface="Interstate - bold"/>
              </a:rPr>
              <a:t>ADDING A GENDER LENS TO NONTRADITIONAL JOBS TRAINING</a:t>
            </a:r>
          </a:p>
        </p:txBody>
      </p:sp>
      <p:sp>
        <p:nvSpPr>
          <p:cNvPr id="16" name="TextBox 15"/>
          <p:cNvSpPr txBox="1"/>
          <p:nvPr/>
        </p:nvSpPr>
        <p:spPr>
          <a:xfrm>
            <a:off x="631372" y="3352800"/>
            <a:ext cx="7315200" cy="276999"/>
          </a:xfrm>
          <a:prstGeom prst="rect">
            <a:avLst/>
          </a:prstGeom>
          <a:noFill/>
        </p:spPr>
        <p:txBody>
          <a:bodyPr wrap="square" rtlCol="0">
            <a:spAutoFit/>
          </a:bodyPr>
          <a:lstStyle/>
          <a:p>
            <a:r>
              <a:rPr lang="en-US" spc="300" baseline="30000" dirty="0">
                <a:solidFill>
                  <a:schemeClr val="bg1"/>
                </a:solidFill>
                <a:latin typeface="Interstate-Light"/>
                <a:cs typeface="Interstate-Light"/>
              </a:rPr>
              <a:t>CREATED BY WIDER OPPORTUNITIES FOR </a:t>
            </a:r>
            <a:r>
              <a:rPr lang="en-US" spc="300" baseline="30000">
                <a:solidFill>
                  <a:schemeClr val="bg1"/>
                </a:solidFill>
                <a:latin typeface="Interstate-Light"/>
                <a:cs typeface="Interstate-Light"/>
              </a:rPr>
              <a:t>WOMEN                                </a:t>
            </a:r>
            <a:endParaRPr lang="en-US" spc="300" baseline="30000" dirty="0" smtClean="0">
              <a:solidFill>
                <a:schemeClr val="bg1"/>
              </a:solidFill>
              <a:latin typeface="Interstate-Light"/>
              <a:cs typeface="Interstate-Light"/>
            </a:endParaRPr>
          </a:p>
        </p:txBody>
      </p:sp>
      <p:sp>
        <p:nvSpPr>
          <p:cNvPr id="18" name="TextBox 17"/>
          <p:cNvSpPr txBox="1"/>
          <p:nvPr/>
        </p:nvSpPr>
        <p:spPr>
          <a:xfrm rot="5400000">
            <a:off x="7529899" y="2680902"/>
            <a:ext cx="1676401" cy="276999"/>
          </a:xfrm>
          <a:prstGeom prst="rect">
            <a:avLst/>
          </a:prstGeom>
          <a:noFill/>
        </p:spPr>
        <p:txBody>
          <a:bodyPr wrap="square" rtlCol="0" anchor="ctr" anchorCtr="0">
            <a:spAutoFit/>
          </a:bodyPr>
          <a:lstStyle/>
          <a:p>
            <a:pPr algn="ctr"/>
            <a:r>
              <a:rPr lang="en-US" baseline="30000" dirty="0" smtClean="0">
                <a:solidFill>
                  <a:schemeClr val="bg1"/>
                </a:solidFill>
                <a:latin typeface="Interstate-Light"/>
                <a:cs typeface="Interstate-Light"/>
              </a:rPr>
              <a:t>APRIL 2017</a:t>
            </a:r>
            <a:endParaRPr lang="en-US" baseline="30000" dirty="0">
              <a:solidFill>
                <a:schemeClr val="bg1"/>
              </a:solidFill>
              <a:latin typeface="Interstate-Light"/>
              <a:cs typeface="Interstate-Light"/>
            </a:endParaRPr>
          </a:p>
        </p:txBody>
      </p:sp>
      <p:sp>
        <p:nvSpPr>
          <p:cNvPr id="19" name="TextBox 18"/>
          <p:cNvSpPr txBox="1"/>
          <p:nvPr/>
        </p:nvSpPr>
        <p:spPr>
          <a:xfrm>
            <a:off x="609600" y="5334000"/>
            <a:ext cx="7848600" cy="2492990"/>
          </a:xfrm>
          <a:prstGeom prst="rect">
            <a:avLst/>
          </a:prstGeom>
          <a:noFill/>
        </p:spPr>
        <p:txBody>
          <a:bodyPr wrap="square" numCol="2" spcCol="360000" rtlCol="0">
            <a:spAutoFit/>
          </a:bodyPr>
          <a:lstStyle/>
          <a:p>
            <a:r>
              <a:rPr lang="en-US" sz="800" dirty="0">
                <a:latin typeface="Interstate-Light"/>
                <a:cs typeface="Interstate-Light"/>
              </a:rPr>
              <a:t>This tool is part of Adding a Gender Lens to Nontraditional Jobs Training, created by Wider Opportunities for Women for the GreenWays initiative and revised by JFF as part of the Delivering the TDL Workforce initiative. All tools are available online at: http://</a:t>
            </a:r>
            <a:r>
              <a:rPr lang="en-US" sz="800" dirty="0" err="1">
                <a:latin typeface="Interstate-Light"/>
                <a:cs typeface="Interstate-Light"/>
              </a:rPr>
              <a:t>www.jff.org</a:t>
            </a:r>
            <a:r>
              <a:rPr lang="en-US" sz="800" dirty="0">
                <a:latin typeface="Interstate-Light"/>
                <a:cs typeface="Interstate-Light"/>
              </a:rPr>
              <a:t>/</a:t>
            </a:r>
            <a:r>
              <a:rPr lang="en-US" sz="800" dirty="0" smtClean="0">
                <a:latin typeface="Interstate-Light"/>
                <a:cs typeface="Interstate-Light"/>
              </a:rPr>
              <a:t>newlensonjobs.</a:t>
            </a:r>
            <a:r>
              <a:rPr lang="en-US" sz="800" dirty="0">
                <a:latin typeface="Interstate-Light"/>
                <a:cs typeface="Interstate-Light"/>
              </a:rPr>
              <a:t/>
            </a:r>
            <a:br>
              <a:rPr lang="en-US" sz="800" dirty="0">
                <a:latin typeface="Interstate-Light"/>
                <a:cs typeface="Interstate-Light"/>
              </a:rPr>
            </a:br>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r>
              <a:rPr lang="en-US" sz="800" dirty="0" smtClean="0">
                <a:latin typeface="Interstate-Light"/>
                <a:cs typeface="Interstate-Light"/>
              </a:rPr>
              <a:t>Supported </a:t>
            </a:r>
            <a:r>
              <a:rPr lang="en-US" sz="800" dirty="0">
                <a:latin typeface="Interstate-Light"/>
                <a:cs typeface="Interstate-Light"/>
              </a:rPr>
              <a:t>by the Walmart Foundation, Delivering the TDL Workforce expanded high-quality transportation, distribution, and logistics training programs in ten regions and promoted best practices in program design and delivery, employer engagement, and workforce partnership development. GreenWays was supported by grants from the U.S. Department of Labor through Pathways Out of Poverty and the Green Jobs Innovation Fund</a:t>
            </a:r>
            <a:r>
              <a:rPr lang="en-US" sz="800" dirty="0" smtClean="0">
                <a:latin typeface="Interstate-Light"/>
                <a:cs typeface="Interstate-Light"/>
              </a:rPr>
              <a:t>.</a:t>
            </a:r>
            <a:endParaRPr lang="en-US" sz="800" dirty="0">
              <a:latin typeface="Interstate-Light"/>
              <a:cs typeface="Interstate-Light"/>
            </a:endParaRPr>
          </a:p>
          <a:p>
            <a:endParaRPr lang="en-US" sz="800" dirty="0">
              <a:latin typeface="Interstate-Light"/>
              <a:cs typeface="Interstate-Light"/>
            </a:endParaRPr>
          </a:p>
          <a:p>
            <a:endParaRPr lang="en-US" sz="800" dirty="0">
              <a:latin typeface="Interstate-Light"/>
              <a:cs typeface="Interstate-Light"/>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316" y="985256"/>
            <a:ext cx="2263368" cy="635000"/>
          </a:xfrm>
          <a:prstGeom prst="rect">
            <a:avLst/>
          </a:prstGeom>
        </p:spPr>
      </p:pic>
    </p:spTree>
    <p:extLst>
      <p:ext uri="{BB962C8B-B14F-4D97-AF65-F5344CB8AC3E}">
        <p14:creationId xmlns:p14="http://schemas.microsoft.com/office/powerpoint/2010/main" val="2402923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3810000" cy="3581400"/>
          </a:xfrm>
        </p:spPr>
        <p:txBody>
          <a:bodyPr>
            <a:noAutofit/>
          </a:bodyPr>
          <a:lstStyle/>
          <a:p>
            <a:pPr>
              <a:lnSpc>
                <a:spcPct val="101000"/>
              </a:lnSpc>
              <a:spcBef>
                <a:spcPts val="300"/>
              </a:spcBef>
              <a:spcAft>
                <a:spcPts val="300"/>
              </a:spcAft>
              <a:buClr>
                <a:srgbClr val="C1005E"/>
              </a:buClr>
              <a:buFont typeface="HiraMinProN-W3" charset="-128"/>
              <a:buChar char="＞"/>
            </a:pPr>
            <a:r>
              <a:rPr lang="en-US" dirty="0" smtClean="0"/>
              <a:t>Engaged </a:t>
            </a:r>
            <a:r>
              <a:rPr lang="en-US" dirty="0"/>
              <a:t>listening and comprehension of the question</a:t>
            </a:r>
          </a:p>
          <a:p>
            <a:pPr>
              <a:lnSpc>
                <a:spcPct val="101000"/>
              </a:lnSpc>
              <a:spcBef>
                <a:spcPts val="300"/>
              </a:spcBef>
              <a:spcAft>
                <a:spcPts val="300"/>
              </a:spcAft>
              <a:buClr>
                <a:srgbClr val="C1005E"/>
              </a:buClr>
              <a:buFont typeface="HiraMinProN-W3" charset="-128"/>
              <a:buChar char="＞"/>
            </a:pPr>
            <a:r>
              <a:rPr lang="en-US" dirty="0" smtClean="0"/>
              <a:t>Answering </a:t>
            </a:r>
            <a:r>
              <a:rPr lang="en-US" dirty="0"/>
              <a:t>questions asked with specific, to the point, related examples</a:t>
            </a:r>
          </a:p>
          <a:p>
            <a:pPr>
              <a:lnSpc>
                <a:spcPct val="101000"/>
              </a:lnSpc>
              <a:spcBef>
                <a:spcPts val="300"/>
              </a:spcBef>
              <a:spcAft>
                <a:spcPts val="300"/>
              </a:spcAft>
              <a:buClr>
                <a:srgbClr val="C1005E"/>
              </a:buClr>
              <a:buFont typeface="HiraMinProN-W3" charset="-128"/>
              <a:buChar char="＞"/>
            </a:pPr>
            <a:r>
              <a:rPr lang="en-US" dirty="0" smtClean="0"/>
              <a:t>Avoiding </a:t>
            </a:r>
            <a:r>
              <a:rPr lang="en-US" dirty="0"/>
              <a:t>yes or no answers</a:t>
            </a:r>
          </a:p>
          <a:p>
            <a:pPr>
              <a:lnSpc>
                <a:spcPct val="101000"/>
              </a:lnSpc>
              <a:spcBef>
                <a:spcPts val="300"/>
              </a:spcBef>
              <a:spcAft>
                <a:spcPts val="300"/>
              </a:spcAft>
              <a:buClr>
                <a:srgbClr val="C1005E"/>
              </a:buClr>
              <a:buFont typeface="HiraMinProN-W3" charset="-128"/>
              <a:buChar char="＞"/>
            </a:pPr>
            <a:r>
              <a:rPr lang="en-US" dirty="0" smtClean="0"/>
              <a:t>Ability </a:t>
            </a:r>
            <a:r>
              <a:rPr lang="en-US" dirty="0"/>
              <a:t>to think on your feet</a:t>
            </a:r>
          </a:p>
          <a:p>
            <a:pPr>
              <a:lnSpc>
                <a:spcPct val="101000"/>
              </a:lnSpc>
              <a:spcBef>
                <a:spcPts val="300"/>
              </a:spcBef>
              <a:spcAft>
                <a:spcPts val="300"/>
              </a:spcAft>
              <a:buClr>
                <a:srgbClr val="C1005E"/>
              </a:buClr>
              <a:buFont typeface="HiraMinProN-W3" charset="-128"/>
              <a:buChar char="＞"/>
            </a:pPr>
            <a:r>
              <a:rPr lang="en-US" dirty="0" smtClean="0"/>
              <a:t>Full </a:t>
            </a:r>
            <a:r>
              <a:rPr lang="en-US" dirty="0"/>
              <a:t>sentences</a:t>
            </a:r>
          </a:p>
          <a:p>
            <a:pPr>
              <a:lnSpc>
                <a:spcPct val="101000"/>
              </a:lnSpc>
              <a:spcBef>
                <a:spcPts val="300"/>
              </a:spcBef>
              <a:spcAft>
                <a:spcPts val="300"/>
              </a:spcAft>
              <a:buClr>
                <a:srgbClr val="C1005E"/>
              </a:buClr>
              <a:buFont typeface="HiraMinProN-W3" charset="-128"/>
              <a:buChar char="＞"/>
            </a:pPr>
            <a:r>
              <a:rPr lang="en-US" dirty="0" smtClean="0"/>
              <a:t>Clear </a:t>
            </a:r>
            <a:r>
              <a:rPr lang="en-US" dirty="0"/>
              <a:t>voice—loud enough but not too loud</a:t>
            </a:r>
          </a:p>
          <a:p>
            <a:pPr>
              <a:lnSpc>
                <a:spcPct val="101000"/>
              </a:lnSpc>
              <a:spcBef>
                <a:spcPts val="300"/>
              </a:spcBef>
              <a:spcAft>
                <a:spcPts val="300"/>
              </a:spcAft>
              <a:buClr>
                <a:srgbClr val="C1005E"/>
              </a:buClr>
              <a:buFont typeface="HiraMinProN-W3" charset="-128"/>
              <a:buChar char="＞"/>
            </a:pPr>
            <a:r>
              <a:rPr lang="en-US" dirty="0" smtClean="0"/>
              <a:t>Intonation—don’t </a:t>
            </a:r>
            <a:r>
              <a:rPr lang="en-US" dirty="0"/>
              <a:t>speak in </a:t>
            </a:r>
            <a:r>
              <a:rPr lang="en-US" dirty="0" smtClean="0"/>
              <a:t/>
            </a:r>
            <a:br>
              <a:rPr lang="en-US" dirty="0" smtClean="0"/>
            </a:br>
            <a:r>
              <a:rPr lang="en-US" dirty="0" smtClean="0"/>
              <a:t>a monotone.</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2732" y="1143000"/>
            <a:ext cx="4686300" cy="31242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WHAT THEY ARE LOOKING FOR: COMMUNICATION STYLE</a:t>
            </a:r>
          </a:p>
        </p:txBody>
      </p:sp>
    </p:spTree>
    <p:extLst>
      <p:ext uri="{BB962C8B-B14F-4D97-AF65-F5344CB8AC3E}">
        <p14:creationId xmlns:p14="http://schemas.microsoft.com/office/powerpoint/2010/main" val="1287638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3810000" cy="3581400"/>
          </a:xfrm>
        </p:spPr>
        <p:txBody>
          <a:bodyPr>
            <a:noAutofit/>
          </a:bodyPr>
          <a:lstStyle/>
          <a:p>
            <a:pPr>
              <a:lnSpc>
                <a:spcPct val="101000"/>
              </a:lnSpc>
              <a:spcBef>
                <a:spcPts val="300"/>
              </a:spcBef>
              <a:spcAft>
                <a:spcPts val="300"/>
              </a:spcAft>
              <a:buClr>
                <a:srgbClr val="C1005E"/>
              </a:buClr>
              <a:buFont typeface="HiraMinProN-W3" charset="-128"/>
              <a:buChar char="＞"/>
            </a:pPr>
            <a:r>
              <a:rPr lang="en-US" dirty="0" smtClean="0"/>
              <a:t>Timeliness</a:t>
            </a:r>
            <a:endParaRPr lang="en-US" dirty="0"/>
          </a:p>
          <a:p>
            <a:pPr>
              <a:lnSpc>
                <a:spcPct val="101000"/>
              </a:lnSpc>
              <a:spcBef>
                <a:spcPts val="300"/>
              </a:spcBef>
              <a:spcAft>
                <a:spcPts val="300"/>
              </a:spcAft>
              <a:buClr>
                <a:srgbClr val="C1005E"/>
              </a:buClr>
              <a:buFont typeface="HiraMinProN-W3" charset="-128"/>
              <a:buChar char="＞"/>
            </a:pPr>
            <a:r>
              <a:rPr lang="en-US" dirty="0" smtClean="0"/>
              <a:t>Preparation</a:t>
            </a:r>
            <a:endParaRPr lang="en-US" dirty="0"/>
          </a:p>
          <a:p>
            <a:pPr>
              <a:lnSpc>
                <a:spcPct val="101000"/>
              </a:lnSpc>
              <a:spcBef>
                <a:spcPts val="300"/>
              </a:spcBef>
              <a:spcAft>
                <a:spcPts val="300"/>
              </a:spcAft>
              <a:buClr>
                <a:srgbClr val="C1005E"/>
              </a:buClr>
              <a:buFont typeface="HiraMinProN-W3" charset="-128"/>
              <a:buChar char="＞"/>
            </a:pPr>
            <a:r>
              <a:rPr lang="en-US" dirty="0" smtClean="0"/>
              <a:t>Enthusiasm</a:t>
            </a:r>
            <a:endParaRPr lang="en-US" dirty="0"/>
          </a:p>
          <a:p>
            <a:pPr>
              <a:lnSpc>
                <a:spcPct val="101000"/>
              </a:lnSpc>
              <a:spcBef>
                <a:spcPts val="300"/>
              </a:spcBef>
              <a:spcAft>
                <a:spcPts val="300"/>
              </a:spcAft>
              <a:buClr>
                <a:srgbClr val="C1005E"/>
              </a:buClr>
              <a:buFont typeface="HiraMinProN-W3" charset="-128"/>
              <a:buChar char="＞"/>
            </a:pPr>
            <a:r>
              <a:rPr lang="en-US" dirty="0" smtClean="0"/>
              <a:t>Energy</a:t>
            </a:r>
            <a:endParaRPr lang="en-US" dirty="0"/>
          </a:p>
          <a:p>
            <a:pPr>
              <a:lnSpc>
                <a:spcPct val="101000"/>
              </a:lnSpc>
              <a:spcBef>
                <a:spcPts val="300"/>
              </a:spcBef>
              <a:spcAft>
                <a:spcPts val="300"/>
              </a:spcAft>
              <a:buClr>
                <a:srgbClr val="C1005E"/>
              </a:buClr>
              <a:buFont typeface="HiraMinProN-W3" charset="-128"/>
              <a:buChar char="＞"/>
            </a:pPr>
            <a:r>
              <a:rPr lang="en-US" dirty="0" smtClean="0"/>
              <a:t>Respectful</a:t>
            </a:r>
            <a:endParaRPr lang="en-US" dirty="0"/>
          </a:p>
          <a:p>
            <a:pPr>
              <a:lnSpc>
                <a:spcPct val="101000"/>
              </a:lnSpc>
              <a:spcBef>
                <a:spcPts val="300"/>
              </a:spcBef>
              <a:spcAft>
                <a:spcPts val="300"/>
              </a:spcAft>
              <a:buClr>
                <a:srgbClr val="C1005E"/>
              </a:buClr>
              <a:buFont typeface="HiraMinProN-W3" charset="-128"/>
              <a:buChar char="＞"/>
            </a:pPr>
            <a:r>
              <a:rPr lang="en-US" dirty="0" smtClean="0"/>
              <a:t>Appropriate</a:t>
            </a:r>
            <a:endParaRPr lang="en-US" dirty="0"/>
          </a:p>
          <a:p>
            <a:pPr>
              <a:lnSpc>
                <a:spcPct val="101000"/>
              </a:lnSpc>
              <a:spcBef>
                <a:spcPts val="300"/>
              </a:spcBef>
              <a:spcAft>
                <a:spcPts val="300"/>
              </a:spcAft>
              <a:buClr>
                <a:srgbClr val="C1005E"/>
              </a:buClr>
              <a:buFont typeface="HiraMinProN-W3" charset="-128"/>
              <a:buChar char="＞"/>
            </a:pPr>
            <a:r>
              <a:rPr lang="en-US" dirty="0" smtClean="0"/>
              <a:t>Attentive </a:t>
            </a:r>
            <a:r>
              <a:rPr lang="en-US" dirty="0"/>
              <a:t>to the task</a:t>
            </a:r>
          </a:p>
          <a:p>
            <a:pPr>
              <a:lnSpc>
                <a:spcPct val="101000"/>
              </a:lnSpc>
              <a:spcBef>
                <a:spcPts val="300"/>
              </a:spcBef>
              <a:spcAft>
                <a:spcPts val="300"/>
              </a:spcAft>
              <a:buClr>
                <a:srgbClr val="C1005E"/>
              </a:buClr>
              <a:buFont typeface="HiraMinProN-W3" charset="-128"/>
              <a:buChar char="＞"/>
            </a:pPr>
            <a:r>
              <a:rPr lang="en-US" dirty="0" smtClean="0"/>
              <a:t>Positive</a:t>
            </a:r>
            <a:endParaRPr lang="en-US" dirty="0"/>
          </a:p>
          <a:p>
            <a:pPr>
              <a:lnSpc>
                <a:spcPct val="101000"/>
              </a:lnSpc>
              <a:spcBef>
                <a:spcPts val="300"/>
              </a:spcBef>
              <a:spcAft>
                <a:spcPts val="300"/>
              </a:spcAft>
              <a:buClr>
                <a:srgbClr val="C1005E"/>
              </a:buClr>
              <a:buFont typeface="HiraMinProN-W3" charset="-128"/>
              <a:buChar char="＞"/>
            </a:pPr>
            <a:r>
              <a:rPr lang="en-US" dirty="0" smtClean="0"/>
              <a:t>Committed</a:t>
            </a:r>
            <a:endParaRPr lang="en-US" dirty="0"/>
          </a:p>
          <a:p>
            <a:pPr>
              <a:lnSpc>
                <a:spcPct val="101000"/>
              </a:lnSpc>
              <a:spcBef>
                <a:spcPts val="300"/>
              </a:spcBef>
              <a:spcAft>
                <a:spcPts val="300"/>
              </a:spcAft>
              <a:buClr>
                <a:srgbClr val="C1005E"/>
              </a:buClr>
              <a:buFont typeface="HiraMinProN-W3" charset="-128"/>
              <a:buChar char="＞"/>
            </a:pPr>
            <a:r>
              <a:rPr lang="en-US" dirty="0" smtClean="0"/>
              <a:t>Sincerity</a:t>
            </a:r>
            <a:r>
              <a:rPr lang="en-US" dirty="0"/>
              <a:t>, Honesty, Ethical</a:t>
            </a:r>
          </a:p>
          <a:p>
            <a:pPr>
              <a:lnSpc>
                <a:spcPct val="101000"/>
              </a:lnSpc>
              <a:spcBef>
                <a:spcPts val="300"/>
              </a:spcBef>
              <a:spcAft>
                <a:spcPts val="300"/>
              </a:spcAft>
              <a:buClr>
                <a:srgbClr val="C1005E"/>
              </a:buClr>
              <a:buFont typeface="HiraMinProN-W3" charset="-128"/>
              <a:buChar char="＞"/>
            </a:pPr>
            <a:r>
              <a:rPr lang="en-US" dirty="0" smtClean="0"/>
              <a:t>Confidence </a:t>
            </a:r>
            <a:r>
              <a:rPr lang="en-US" dirty="0"/>
              <a:t>not Arrogance</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9832" y="1143000"/>
            <a:ext cx="5029200" cy="33528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WHAT THEY ARE LOOKING FOR: ATTITUDE/BEHAVIOR</a:t>
            </a:r>
          </a:p>
        </p:txBody>
      </p:sp>
    </p:spTree>
    <p:extLst>
      <p:ext uri="{BB962C8B-B14F-4D97-AF65-F5344CB8AC3E}">
        <p14:creationId xmlns:p14="http://schemas.microsoft.com/office/powerpoint/2010/main" val="1064921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3810000" cy="44196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Appearance</a:t>
            </a:r>
          </a:p>
          <a:p>
            <a:pPr>
              <a:lnSpc>
                <a:spcPct val="101000"/>
              </a:lnSpc>
              <a:spcBef>
                <a:spcPts val="300"/>
              </a:spcBef>
              <a:spcAft>
                <a:spcPts val="300"/>
              </a:spcAft>
              <a:buClr>
                <a:srgbClr val="C1005E"/>
              </a:buClr>
              <a:buFont typeface="HiraMinProN-W3" charset="-128"/>
              <a:buChar char="＞"/>
            </a:pPr>
            <a:r>
              <a:rPr lang="en-US" dirty="0" smtClean="0"/>
              <a:t>Grooming</a:t>
            </a:r>
            <a:endParaRPr lang="en-US" dirty="0"/>
          </a:p>
          <a:p>
            <a:pPr>
              <a:lnSpc>
                <a:spcPct val="101000"/>
              </a:lnSpc>
              <a:spcBef>
                <a:spcPts val="300"/>
              </a:spcBef>
              <a:spcAft>
                <a:spcPts val="300"/>
              </a:spcAft>
              <a:buClr>
                <a:srgbClr val="C1005E"/>
              </a:buClr>
              <a:buFont typeface="HiraMinProN-W3" charset="-128"/>
              <a:buChar char="＞"/>
            </a:pPr>
            <a:r>
              <a:rPr lang="en-US" dirty="0" smtClean="0"/>
              <a:t>Eye </a:t>
            </a:r>
            <a:r>
              <a:rPr lang="en-US" dirty="0"/>
              <a:t>contact</a:t>
            </a:r>
          </a:p>
          <a:p>
            <a:pPr>
              <a:lnSpc>
                <a:spcPct val="101000"/>
              </a:lnSpc>
              <a:spcBef>
                <a:spcPts val="300"/>
              </a:spcBef>
              <a:spcAft>
                <a:spcPts val="300"/>
              </a:spcAft>
              <a:buClr>
                <a:srgbClr val="C1005E"/>
              </a:buClr>
              <a:buFont typeface="HiraMinProN-W3" charset="-128"/>
              <a:buChar char="＞"/>
            </a:pPr>
            <a:r>
              <a:rPr lang="en-US" dirty="0" smtClean="0"/>
              <a:t>Calm </a:t>
            </a:r>
            <a:r>
              <a:rPr lang="en-US" dirty="0"/>
              <a:t>and collected</a:t>
            </a:r>
          </a:p>
          <a:p>
            <a:pPr>
              <a:lnSpc>
                <a:spcPct val="101000"/>
              </a:lnSpc>
              <a:spcBef>
                <a:spcPts val="300"/>
              </a:spcBef>
              <a:spcAft>
                <a:spcPts val="300"/>
              </a:spcAft>
              <a:buClr>
                <a:srgbClr val="C1005E"/>
              </a:buClr>
              <a:buFont typeface="HiraMinProN-W3" charset="-128"/>
              <a:buChar char="＞"/>
            </a:pPr>
            <a:r>
              <a:rPr lang="en-US" dirty="0" smtClean="0"/>
              <a:t>Posture</a:t>
            </a:r>
            <a:endParaRPr lang="en-US" dirty="0"/>
          </a:p>
          <a:p>
            <a:pPr>
              <a:lnSpc>
                <a:spcPct val="101000"/>
              </a:lnSpc>
              <a:spcBef>
                <a:spcPts val="300"/>
              </a:spcBef>
              <a:spcAft>
                <a:spcPts val="300"/>
              </a:spcAft>
              <a:buClr>
                <a:srgbClr val="C1005E"/>
              </a:buClr>
              <a:buFont typeface="HiraMinProN-W3" charset="-128"/>
              <a:buChar char="＞"/>
            </a:pPr>
            <a:r>
              <a:rPr lang="en-US" dirty="0" smtClean="0"/>
              <a:t>Facial </a:t>
            </a:r>
            <a:r>
              <a:rPr lang="en-US" dirty="0"/>
              <a:t>expressions</a:t>
            </a:r>
          </a:p>
          <a:p>
            <a:pPr>
              <a:lnSpc>
                <a:spcPct val="101000"/>
              </a:lnSpc>
              <a:spcBef>
                <a:spcPts val="300"/>
              </a:spcBef>
              <a:spcAft>
                <a:spcPts val="300"/>
              </a:spcAft>
              <a:buClr>
                <a:srgbClr val="C1005E"/>
              </a:buClr>
              <a:buFont typeface="HiraMinProN-W3" charset="-128"/>
              <a:buChar char="＞"/>
            </a:pPr>
            <a:r>
              <a:rPr lang="en-US" dirty="0" smtClean="0"/>
              <a:t>Handshake</a:t>
            </a:r>
            <a:endParaRPr lang="en-US" dirty="0"/>
          </a:p>
          <a:p>
            <a:pPr>
              <a:lnSpc>
                <a:spcPct val="101000"/>
              </a:lnSpc>
              <a:spcBef>
                <a:spcPts val="300"/>
              </a:spcBef>
              <a:spcAft>
                <a:spcPts val="300"/>
              </a:spcAft>
              <a:buClr>
                <a:srgbClr val="C1005E"/>
              </a:buClr>
              <a:buFont typeface="HiraMinProN-W3" charset="-128"/>
              <a:buChar char="＞"/>
            </a:pPr>
            <a:r>
              <a:rPr lang="en-US" dirty="0" smtClean="0"/>
              <a:t>Walk</a:t>
            </a:r>
            <a:endParaRPr lang="en-US" dirty="0"/>
          </a:p>
          <a:p>
            <a:pPr>
              <a:lnSpc>
                <a:spcPct val="101000"/>
              </a:lnSpc>
              <a:spcBef>
                <a:spcPts val="300"/>
              </a:spcBef>
              <a:spcAft>
                <a:spcPts val="300"/>
              </a:spcAft>
              <a:buClr>
                <a:srgbClr val="C1005E"/>
              </a:buClr>
              <a:buFont typeface="HiraMinProN-W3" charset="-128"/>
              <a:buChar char="＞"/>
            </a:pPr>
            <a:r>
              <a:rPr lang="en-US" dirty="0" smtClean="0"/>
              <a:t>Arm </a:t>
            </a:r>
            <a:r>
              <a:rPr lang="en-US" dirty="0"/>
              <a:t>and hand movement, </a:t>
            </a:r>
            <a:r>
              <a:rPr lang="en-US" dirty="0" smtClean="0"/>
              <a:t/>
            </a:r>
            <a:br>
              <a:rPr lang="en-US" dirty="0" smtClean="0"/>
            </a:br>
            <a:r>
              <a:rPr lang="en-US" dirty="0" smtClean="0"/>
              <a:t>and </a:t>
            </a:r>
            <a:r>
              <a:rPr lang="en-US" dirty="0"/>
              <a:t>placement</a:t>
            </a:r>
          </a:p>
          <a:p>
            <a:pPr>
              <a:lnSpc>
                <a:spcPct val="101000"/>
              </a:lnSpc>
              <a:spcBef>
                <a:spcPts val="300"/>
              </a:spcBef>
              <a:spcAft>
                <a:spcPts val="300"/>
              </a:spcAft>
              <a:buClr>
                <a:srgbClr val="C1005E"/>
              </a:buClr>
              <a:buFont typeface="HiraMinProN-W3" charset="-128"/>
              <a:buChar char="＞"/>
            </a:pPr>
            <a:r>
              <a:rPr lang="en-US" dirty="0" smtClean="0"/>
              <a:t>Nodding </a:t>
            </a:r>
            <a:r>
              <a:rPr lang="en-US" dirty="0"/>
              <a:t>while listening</a:t>
            </a:r>
          </a:p>
          <a:p>
            <a:pPr>
              <a:lnSpc>
                <a:spcPct val="101000"/>
              </a:lnSpc>
              <a:spcBef>
                <a:spcPts val="300"/>
              </a:spcBef>
              <a:spcAft>
                <a:spcPts val="300"/>
              </a:spcAft>
              <a:buClr>
                <a:srgbClr val="C1005E"/>
              </a:buClr>
              <a:buFont typeface="HiraMinProN-W3" charset="-128"/>
              <a:buChar char="＞"/>
            </a:pPr>
            <a:r>
              <a:rPr lang="en-US" dirty="0" smtClean="0"/>
              <a:t>Smiling</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9832" y="1143000"/>
            <a:ext cx="5029200" cy="33528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WHAT THEY ARE LOOKING FOR: NON-VERBAL SIGNALS</a:t>
            </a:r>
          </a:p>
        </p:txBody>
      </p:sp>
    </p:spTree>
    <p:extLst>
      <p:ext uri="{BB962C8B-B14F-4D97-AF65-F5344CB8AC3E}">
        <p14:creationId xmlns:p14="http://schemas.microsoft.com/office/powerpoint/2010/main" val="1962341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3810000" cy="44196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Ability to describe the duties and working conditions of the occupation.</a:t>
            </a:r>
          </a:p>
          <a:p>
            <a:pPr>
              <a:lnSpc>
                <a:spcPct val="101000"/>
              </a:lnSpc>
              <a:spcBef>
                <a:spcPts val="300"/>
              </a:spcBef>
              <a:spcAft>
                <a:spcPts val="300"/>
              </a:spcAft>
              <a:buClr>
                <a:srgbClr val="C1005E"/>
              </a:buClr>
              <a:buFont typeface="HiraMinProN-W3" charset="-128"/>
              <a:buChar char="＞"/>
            </a:pPr>
            <a:r>
              <a:rPr lang="en-US" dirty="0" smtClean="0"/>
              <a:t>Ability </a:t>
            </a:r>
            <a:r>
              <a:rPr lang="en-US" dirty="0"/>
              <a:t>to describe the qualifications and characteristics of a model </a:t>
            </a:r>
            <a:r>
              <a:rPr lang="en-US" dirty="0" smtClean="0"/>
              <a:t>apprentice/employee</a:t>
            </a:r>
            <a:r>
              <a:rPr lang="en-US" dirty="0"/>
              <a:t>.</a:t>
            </a:r>
          </a:p>
          <a:p>
            <a:pPr>
              <a:lnSpc>
                <a:spcPct val="101000"/>
              </a:lnSpc>
              <a:spcBef>
                <a:spcPts val="300"/>
              </a:spcBef>
              <a:spcAft>
                <a:spcPts val="300"/>
              </a:spcAft>
              <a:buClr>
                <a:srgbClr val="C1005E"/>
              </a:buClr>
              <a:buFont typeface="HiraMinProN-W3" charset="-128"/>
              <a:buChar char="＞"/>
            </a:pPr>
            <a:r>
              <a:rPr lang="en-US" dirty="0" smtClean="0"/>
              <a:t>Basic </a:t>
            </a:r>
            <a:r>
              <a:rPr lang="en-US" dirty="0"/>
              <a:t>technical understanding of the occupation.</a:t>
            </a:r>
          </a:p>
          <a:p>
            <a:pPr>
              <a:lnSpc>
                <a:spcPct val="101000"/>
              </a:lnSpc>
              <a:spcBef>
                <a:spcPts val="300"/>
              </a:spcBef>
              <a:spcAft>
                <a:spcPts val="300"/>
              </a:spcAft>
              <a:buClr>
                <a:srgbClr val="C1005E"/>
              </a:buClr>
              <a:buFont typeface="HiraMinProN-W3" charset="-128"/>
              <a:buChar char="＞"/>
            </a:pPr>
            <a:r>
              <a:rPr lang="en-US" dirty="0" smtClean="0"/>
              <a:t>Demonstrate </a:t>
            </a:r>
            <a:r>
              <a:rPr lang="en-US" dirty="0"/>
              <a:t>understanding of the apprenticeship program.</a:t>
            </a:r>
          </a:p>
          <a:p>
            <a:pPr>
              <a:lnSpc>
                <a:spcPct val="101000"/>
              </a:lnSpc>
              <a:spcBef>
                <a:spcPts val="300"/>
              </a:spcBef>
              <a:spcAft>
                <a:spcPts val="300"/>
              </a:spcAft>
              <a:buClr>
                <a:srgbClr val="C1005E"/>
              </a:buClr>
              <a:buFont typeface="HiraMinProN-W3" charset="-128"/>
              <a:buChar char="＞"/>
            </a:pPr>
            <a:r>
              <a:rPr lang="en-US" dirty="0" smtClean="0"/>
              <a:t>Provide </a:t>
            </a:r>
            <a:r>
              <a:rPr lang="en-US" dirty="0"/>
              <a:t>information/documents requested.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1332" y="1143000"/>
            <a:ext cx="4457700" cy="29718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WHAT THEY ARE LOOKING FOR: KNOWLEDGE, SKILLS, AND ABILITIES</a:t>
            </a:r>
          </a:p>
        </p:txBody>
      </p:sp>
    </p:spTree>
    <p:extLst>
      <p:ext uri="{BB962C8B-B14F-4D97-AF65-F5344CB8AC3E}">
        <p14:creationId xmlns:p14="http://schemas.microsoft.com/office/powerpoint/2010/main" val="898364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3810000" cy="44196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Arrive on time</a:t>
            </a:r>
          </a:p>
          <a:p>
            <a:pPr>
              <a:lnSpc>
                <a:spcPct val="101000"/>
              </a:lnSpc>
              <a:spcBef>
                <a:spcPts val="300"/>
              </a:spcBef>
              <a:spcAft>
                <a:spcPts val="300"/>
              </a:spcAft>
              <a:buClr>
                <a:srgbClr val="C1005E"/>
              </a:buClr>
              <a:buFont typeface="HiraMinProN-W3" charset="-128"/>
              <a:buChar char="＞"/>
            </a:pPr>
            <a:r>
              <a:rPr lang="en-US" dirty="0" smtClean="0"/>
              <a:t>Speak </a:t>
            </a:r>
            <a:r>
              <a:rPr lang="en-US" dirty="0"/>
              <a:t>confidently and clearly</a:t>
            </a:r>
          </a:p>
          <a:p>
            <a:pPr>
              <a:lnSpc>
                <a:spcPct val="101000"/>
              </a:lnSpc>
              <a:spcBef>
                <a:spcPts val="300"/>
              </a:spcBef>
              <a:spcAft>
                <a:spcPts val="300"/>
              </a:spcAft>
              <a:buClr>
                <a:srgbClr val="C1005E"/>
              </a:buClr>
              <a:buFont typeface="HiraMinProN-W3" charset="-128"/>
              <a:buChar char="＞"/>
            </a:pPr>
            <a:r>
              <a:rPr lang="en-US" dirty="0" smtClean="0"/>
              <a:t>Answer </a:t>
            </a:r>
            <a:r>
              <a:rPr lang="en-US" dirty="0"/>
              <a:t>questions thoroughly without rambling</a:t>
            </a:r>
          </a:p>
          <a:p>
            <a:pPr>
              <a:lnSpc>
                <a:spcPct val="101000"/>
              </a:lnSpc>
              <a:spcBef>
                <a:spcPts val="300"/>
              </a:spcBef>
              <a:spcAft>
                <a:spcPts val="300"/>
              </a:spcAft>
              <a:buClr>
                <a:srgbClr val="C1005E"/>
              </a:buClr>
              <a:buFont typeface="HiraMinProN-W3" charset="-128"/>
              <a:buChar char="＞"/>
            </a:pPr>
            <a:r>
              <a:rPr lang="en-US" dirty="0" smtClean="0"/>
              <a:t>Demonstrate </a:t>
            </a:r>
            <a:r>
              <a:rPr lang="en-US" dirty="0"/>
              <a:t>knowledge of the occupation and apprenticeship structure</a:t>
            </a:r>
          </a:p>
          <a:p>
            <a:pPr>
              <a:lnSpc>
                <a:spcPct val="101000"/>
              </a:lnSpc>
              <a:spcBef>
                <a:spcPts val="300"/>
              </a:spcBef>
              <a:spcAft>
                <a:spcPts val="300"/>
              </a:spcAft>
              <a:buClr>
                <a:srgbClr val="C1005E"/>
              </a:buClr>
              <a:buFont typeface="HiraMinProN-W3" charset="-128"/>
              <a:buChar char="＞"/>
            </a:pPr>
            <a:r>
              <a:rPr lang="en-US" dirty="0" smtClean="0"/>
              <a:t>Make </a:t>
            </a:r>
            <a:r>
              <a:rPr lang="en-US" dirty="0"/>
              <a:t>a good first impression with a firm handshake, confident stride, and </a:t>
            </a:r>
            <a:r>
              <a:rPr lang="en-US" dirty="0" smtClean="0"/>
              <a:t>upright posture</a:t>
            </a:r>
            <a:endParaRPr lang="en-US" dirty="0"/>
          </a:p>
          <a:p>
            <a:pPr>
              <a:lnSpc>
                <a:spcPct val="101000"/>
              </a:lnSpc>
              <a:spcBef>
                <a:spcPts val="300"/>
              </a:spcBef>
              <a:spcAft>
                <a:spcPts val="300"/>
              </a:spcAft>
              <a:buClr>
                <a:srgbClr val="C1005E"/>
              </a:buClr>
              <a:buFont typeface="HiraMinProN-W3" charset="-128"/>
              <a:buChar char="＞"/>
            </a:pPr>
            <a:r>
              <a:rPr lang="en-US" dirty="0" smtClean="0"/>
              <a:t>Make </a:t>
            </a:r>
            <a:r>
              <a:rPr lang="en-US" dirty="0"/>
              <a:t>the interviewers feel comfortable and connected to you</a:t>
            </a:r>
          </a:p>
          <a:p>
            <a:pPr>
              <a:lnSpc>
                <a:spcPct val="101000"/>
              </a:lnSpc>
              <a:spcBef>
                <a:spcPts val="300"/>
              </a:spcBef>
              <a:spcAft>
                <a:spcPts val="300"/>
              </a:spcAft>
              <a:buClr>
                <a:srgbClr val="C1005E"/>
              </a:buClr>
              <a:buFont typeface="HiraMinProN-W3" charset="-128"/>
              <a:buChar char="＞"/>
            </a:pPr>
            <a:r>
              <a:rPr lang="en-US" dirty="0" smtClean="0"/>
              <a:t>Be </a:t>
            </a:r>
            <a:r>
              <a:rPr lang="en-US" dirty="0"/>
              <a:t>memorable for the right reasons: your commitment, interest, enthusiasm, </a:t>
            </a:r>
            <a:r>
              <a:rPr lang="en-US" dirty="0" smtClean="0"/>
              <a:t>and energy.</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1332" y="1143000"/>
            <a:ext cx="4457700" cy="29718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WAYS TO ACE AN INTERVIEW</a:t>
            </a:r>
          </a:p>
        </p:txBody>
      </p:sp>
    </p:spTree>
    <p:extLst>
      <p:ext uri="{BB962C8B-B14F-4D97-AF65-F5344CB8AC3E}">
        <p14:creationId xmlns:p14="http://schemas.microsoft.com/office/powerpoint/2010/main" val="412925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Showing up late</a:t>
            </a:r>
          </a:p>
          <a:p>
            <a:pPr>
              <a:lnSpc>
                <a:spcPct val="101000"/>
              </a:lnSpc>
              <a:spcBef>
                <a:spcPts val="300"/>
              </a:spcBef>
              <a:spcAft>
                <a:spcPts val="300"/>
              </a:spcAft>
              <a:buClr>
                <a:srgbClr val="C1005E"/>
              </a:buClr>
              <a:buFont typeface="HiraMinProN-W3" charset="-128"/>
              <a:buChar char="＞"/>
            </a:pPr>
            <a:r>
              <a:rPr lang="en-US" dirty="0" smtClean="0"/>
              <a:t>Hemming </a:t>
            </a:r>
            <a:r>
              <a:rPr lang="en-US" dirty="0"/>
              <a:t>and hawing</a:t>
            </a:r>
          </a:p>
          <a:p>
            <a:pPr>
              <a:lnSpc>
                <a:spcPct val="101000"/>
              </a:lnSpc>
              <a:spcBef>
                <a:spcPts val="300"/>
              </a:spcBef>
              <a:spcAft>
                <a:spcPts val="300"/>
              </a:spcAft>
              <a:buClr>
                <a:srgbClr val="C1005E"/>
              </a:buClr>
              <a:buFont typeface="HiraMinProN-W3" charset="-128"/>
              <a:buChar char="＞"/>
            </a:pPr>
            <a:r>
              <a:rPr lang="en-US" dirty="0" smtClean="0"/>
              <a:t>Avoiding </a:t>
            </a:r>
            <a:r>
              <a:rPr lang="en-US" dirty="0"/>
              <a:t>or dismissing a question</a:t>
            </a:r>
          </a:p>
          <a:p>
            <a:pPr>
              <a:lnSpc>
                <a:spcPct val="101000"/>
              </a:lnSpc>
              <a:spcBef>
                <a:spcPts val="300"/>
              </a:spcBef>
              <a:spcAft>
                <a:spcPts val="300"/>
              </a:spcAft>
              <a:buClr>
                <a:srgbClr val="C1005E"/>
              </a:buClr>
              <a:buFont typeface="HiraMinProN-W3" charset="-128"/>
              <a:buChar char="＞"/>
            </a:pPr>
            <a:r>
              <a:rPr lang="en-US" dirty="0" smtClean="0"/>
              <a:t>Inability </a:t>
            </a:r>
            <a:r>
              <a:rPr lang="en-US" dirty="0"/>
              <a:t>to answer questions coherently</a:t>
            </a:r>
          </a:p>
          <a:p>
            <a:pPr>
              <a:lnSpc>
                <a:spcPct val="101000"/>
              </a:lnSpc>
              <a:spcBef>
                <a:spcPts val="300"/>
              </a:spcBef>
              <a:spcAft>
                <a:spcPts val="300"/>
              </a:spcAft>
              <a:buClr>
                <a:srgbClr val="C1005E"/>
              </a:buClr>
              <a:buFont typeface="HiraMinProN-W3" charset="-128"/>
              <a:buChar char="＞"/>
            </a:pPr>
            <a:r>
              <a:rPr lang="en-US" dirty="0" smtClean="0"/>
              <a:t>Not </a:t>
            </a:r>
            <a:r>
              <a:rPr lang="en-US" dirty="0"/>
              <a:t>exhibiting knowledge of the occupation and apprenticeship structure</a:t>
            </a:r>
          </a:p>
          <a:p>
            <a:pPr>
              <a:lnSpc>
                <a:spcPct val="101000"/>
              </a:lnSpc>
              <a:spcBef>
                <a:spcPts val="300"/>
              </a:spcBef>
              <a:spcAft>
                <a:spcPts val="300"/>
              </a:spcAft>
              <a:buClr>
                <a:srgbClr val="C1005E"/>
              </a:buClr>
              <a:buFont typeface="HiraMinProN-W3" charset="-128"/>
              <a:buChar char="＞"/>
            </a:pPr>
            <a:r>
              <a:rPr lang="en-US" dirty="0" smtClean="0"/>
              <a:t>Unkempt </a:t>
            </a:r>
            <a:r>
              <a:rPr lang="en-US" dirty="0"/>
              <a:t>appearance, inappropriate dress, distracting body art and jewelry</a:t>
            </a:r>
          </a:p>
          <a:p>
            <a:pPr>
              <a:lnSpc>
                <a:spcPct val="101000"/>
              </a:lnSpc>
              <a:spcBef>
                <a:spcPts val="300"/>
              </a:spcBef>
              <a:spcAft>
                <a:spcPts val="300"/>
              </a:spcAft>
              <a:buClr>
                <a:srgbClr val="C1005E"/>
              </a:buClr>
              <a:buFont typeface="HiraMinProN-W3" charset="-128"/>
              <a:buChar char="＞"/>
            </a:pPr>
            <a:r>
              <a:rPr lang="en-US" dirty="0" smtClean="0"/>
              <a:t>Bad </a:t>
            </a:r>
            <a:r>
              <a:rPr lang="en-US" dirty="0"/>
              <a:t>posture</a:t>
            </a:r>
          </a:p>
          <a:p>
            <a:pPr>
              <a:lnSpc>
                <a:spcPct val="101000"/>
              </a:lnSpc>
              <a:spcBef>
                <a:spcPts val="300"/>
              </a:spcBef>
              <a:spcAft>
                <a:spcPts val="300"/>
              </a:spcAft>
              <a:buClr>
                <a:srgbClr val="C1005E"/>
              </a:buClr>
              <a:buFont typeface="HiraMinProN-W3" charset="-128"/>
              <a:buChar char="＞"/>
            </a:pPr>
            <a:r>
              <a:rPr lang="en-US" dirty="0" smtClean="0"/>
              <a:t>Inappropriate </a:t>
            </a:r>
            <a:r>
              <a:rPr lang="en-US" dirty="0"/>
              <a:t>language</a:t>
            </a:r>
          </a:p>
          <a:p>
            <a:pPr>
              <a:lnSpc>
                <a:spcPct val="101000"/>
              </a:lnSpc>
              <a:spcBef>
                <a:spcPts val="300"/>
              </a:spcBef>
              <a:spcAft>
                <a:spcPts val="300"/>
              </a:spcAft>
              <a:buClr>
                <a:srgbClr val="C1005E"/>
              </a:buClr>
              <a:buFont typeface="HiraMinProN-W3" charset="-128"/>
              <a:buChar char="＞"/>
            </a:pPr>
            <a:r>
              <a:rPr lang="en-US" dirty="0" smtClean="0"/>
              <a:t>Disrespect</a:t>
            </a:r>
            <a:endParaRPr lang="en-US" dirty="0"/>
          </a:p>
          <a:p>
            <a:pPr>
              <a:lnSpc>
                <a:spcPct val="101000"/>
              </a:lnSpc>
              <a:spcBef>
                <a:spcPts val="300"/>
              </a:spcBef>
              <a:spcAft>
                <a:spcPts val="300"/>
              </a:spcAft>
              <a:buClr>
                <a:srgbClr val="C1005E"/>
              </a:buClr>
              <a:buFont typeface="HiraMinProN-W3" charset="-128"/>
              <a:buChar char="＞"/>
            </a:pPr>
            <a:r>
              <a:rPr lang="en-US" dirty="0" smtClean="0"/>
              <a:t>Acting </a:t>
            </a:r>
            <a:r>
              <a:rPr lang="en-US" dirty="0"/>
              <a:t>disinterested, nonchalant, aggressive or over-confident</a:t>
            </a:r>
          </a:p>
          <a:p>
            <a:pPr>
              <a:lnSpc>
                <a:spcPct val="101000"/>
              </a:lnSpc>
              <a:spcBef>
                <a:spcPts val="300"/>
              </a:spcBef>
              <a:spcAft>
                <a:spcPts val="300"/>
              </a:spcAft>
              <a:buClr>
                <a:srgbClr val="C1005E"/>
              </a:buClr>
              <a:buFont typeface="HiraMinProN-W3" charset="-128"/>
              <a:buChar char="＞"/>
            </a:pPr>
            <a:r>
              <a:rPr lang="en-US" dirty="0" smtClean="0"/>
              <a:t>Being </a:t>
            </a:r>
            <a:r>
              <a:rPr lang="en-US" dirty="0"/>
              <a:t>confrontational or dismissive</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143000"/>
            <a:ext cx="4177032" cy="2784688"/>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WAYS TO FAIL AN INTERVIEW</a:t>
            </a:r>
          </a:p>
        </p:txBody>
      </p:sp>
    </p:spTree>
    <p:extLst>
      <p:ext uri="{BB962C8B-B14F-4D97-AF65-F5344CB8AC3E}">
        <p14:creationId xmlns:p14="http://schemas.microsoft.com/office/powerpoint/2010/main" val="1413520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Be prepared and practiced</a:t>
            </a:r>
          </a:p>
          <a:p>
            <a:pPr>
              <a:lnSpc>
                <a:spcPct val="101000"/>
              </a:lnSpc>
              <a:spcBef>
                <a:spcPts val="300"/>
              </a:spcBef>
              <a:spcAft>
                <a:spcPts val="300"/>
              </a:spcAft>
              <a:buClr>
                <a:srgbClr val="C1005E"/>
              </a:buClr>
              <a:buFont typeface="HiraMinProN-W3" charset="-128"/>
              <a:buChar char="＞"/>
            </a:pPr>
            <a:r>
              <a:rPr lang="en-US" dirty="0" smtClean="0"/>
              <a:t>Mention </a:t>
            </a:r>
            <a:r>
              <a:rPr lang="en-US" dirty="0"/>
              <a:t>the training program and your accomplishments in it or other </a:t>
            </a:r>
            <a:r>
              <a:rPr lang="en-US" dirty="0" smtClean="0"/>
              <a:t>related training</a:t>
            </a:r>
            <a:endParaRPr lang="en-US" dirty="0"/>
          </a:p>
          <a:p>
            <a:pPr>
              <a:lnSpc>
                <a:spcPct val="101000"/>
              </a:lnSpc>
              <a:spcBef>
                <a:spcPts val="300"/>
              </a:spcBef>
              <a:spcAft>
                <a:spcPts val="300"/>
              </a:spcAft>
              <a:buClr>
                <a:srgbClr val="C1005E"/>
              </a:buClr>
              <a:buFont typeface="HiraMinProN-W3" charset="-128"/>
              <a:buChar char="＞"/>
            </a:pPr>
            <a:r>
              <a:rPr lang="en-US" dirty="0" smtClean="0"/>
              <a:t>Be </a:t>
            </a:r>
            <a:r>
              <a:rPr lang="en-US" dirty="0"/>
              <a:t>yourself—be authentic</a:t>
            </a:r>
          </a:p>
          <a:p>
            <a:pPr>
              <a:lnSpc>
                <a:spcPct val="101000"/>
              </a:lnSpc>
              <a:spcBef>
                <a:spcPts val="300"/>
              </a:spcBef>
              <a:spcAft>
                <a:spcPts val="300"/>
              </a:spcAft>
              <a:buClr>
                <a:srgbClr val="C1005E"/>
              </a:buClr>
              <a:buFont typeface="HiraMinProN-W3" charset="-128"/>
              <a:buChar char="＞"/>
            </a:pPr>
            <a:r>
              <a:rPr lang="en-US" dirty="0" smtClean="0"/>
              <a:t>Do </a:t>
            </a:r>
            <a:r>
              <a:rPr lang="en-US" dirty="0"/>
              <a:t>not give superficial or only </a:t>
            </a:r>
            <a:r>
              <a:rPr lang="en-US" dirty="0" smtClean="0"/>
              <a:t/>
            </a:r>
            <a:br>
              <a:rPr lang="en-US" dirty="0" smtClean="0"/>
            </a:br>
            <a:r>
              <a:rPr lang="en-US" dirty="0" smtClean="0"/>
              <a:t>yes/no </a:t>
            </a:r>
            <a:r>
              <a:rPr lang="en-US" dirty="0"/>
              <a:t>answers</a:t>
            </a:r>
          </a:p>
          <a:p>
            <a:pPr>
              <a:lnSpc>
                <a:spcPct val="101000"/>
              </a:lnSpc>
              <a:spcBef>
                <a:spcPts val="300"/>
              </a:spcBef>
              <a:spcAft>
                <a:spcPts val="300"/>
              </a:spcAft>
              <a:buClr>
                <a:srgbClr val="C1005E"/>
              </a:buClr>
              <a:buFont typeface="HiraMinProN-W3" charset="-128"/>
              <a:buChar char="＞"/>
            </a:pPr>
            <a:r>
              <a:rPr lang="en-US" dirty="0" smtClean="0"/>
              <a:t>Be </a:t>
            </a:r>
            <a:r>
              <a:rPr lang="en-US" dirty="0"/>
              <a:t>relatable—do not be intimidated </a:t>
            </a:r>
            <a:r>
              <a:rPr lang="en-US" dirty="0" smtClean="0"/>
              <a:t/>
            </a:r>
            <a:br>
              <a:rPr lang="en-US" dirty="0" smtClean="0"/>
            </a:br>
            <a:r>
              <a:rPr lang="en-US" dirty="0" smtClean="0"/>
              <a:t>by </a:t>
            </a:r>
            <a:r>
              <a:rPr lang="en-US" dirty="0"/>
              <a:t>superficial differences of race </a:t>
            </a:r>
            <a:r>
              <a:rPr lang="en-US" dirty="0" smtClean="0"/>
              <a:t/>
            </a:r>
            <a:br>
              <a:rPr lang="en-US" dirty="0" smtClean="0"/>
            </a:br>
            <a:r>
              <a:rPr lang="en-US" dirty="0" smtClean="0"/>
              <a:t>and </a:t>
            </a:r>
            <a:r>
              <a:rPr lang="en-US" dirty="0"/>
              <a:t>gender</a:t>
            </a:r>
          </a:p>
          <a:p>
            <a:pPr>
              <a:lnSpc>
                <a:spcPct val="101000"/>
              </a:lnSpc>
              <a:spcBef>
                <a:spcPts val="300"/>
              </a:spcBef>
              <a:spcAft>
                <a:spcPts val="300"/>
              </a:spcAft>
              <a:buClr>
                <a:srgbClr val="C1005E"/>
              </a:buClr>
              <a:buFont typeface="HiraMinProN-W3" charset="-128"/>
              <a:buChar char="＞"/>
            </a:pPr>
            <a:r>
              <a:rPr lang="en-US" dirty="0" smtClean="0"/>
              <a:t>Don’t </a:t>
            </a:r>
            <a:r>
              <a:rPr lang="en-US" dirty="0"/>
              <a:t>ramble</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1332" y="1143000"/>
            <a:ext cx="4457700" cy="29718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BASIC TIPS FOR MAKING YOUR INTERVIEW COUNT</a:t>
            </a:r>
          </a:p>
        </p:txBody>
      </p:sp>
    </p:spTree>
    <p:extLst>
      <p:ext uri="{BB962C8B-B14F-4D97-AF65-F5344CB8AC3E}">
        <p14:creationId xmlns:p14="http://schemas.microsoft.com/office/powerpoint/2010/main" val="18568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Arrive at least 15 minutes ahead of time.</a:t>
            </a:r>
          </a:p>
          <a:p>
            <a:pPr>
              <a:lnSpc>
                <a:spcPct val="101000"/>
              </a:lnSpc>
              <a:spcBef>
                <a:spcPts val="300"/>
              </a:spcBef>
              <a:spcAft>
                <a:spcPts val="300"/>
              </a:spcAft>
              <a:buClr>
                <a:srgbClr val="C1005E"/>
              </a:buClr>
              <a:buFont typeface="HiraMinProN-W3" charset="-128"/>
              <a:buChar char="＞"/>
            </a:pPr>
            <a:r>
              <a:rPr lang="en-US" dirty="0" smtClean="0"/>
              <a:t>Make </a:t>
            </a:r>
            <a:r>
              <a:rPr lang="en-US" dirty="0"/>
              <a:t>time to get your appearance ready—good grooming, neat, and </a:t>
            </a:r>
            <a:r>
              <a:rPr lang="en-US" dirty="0" smtClean="0"/>
              <a:t>conservative clothing</a:t>
            </a:r>
            <a:r>
              <a:rPr lang="en-US" dirty="0"/>
              <a:t>.</a:t>
            </a:r>
          </a:p>
          <a:p>
            <a:pPr>
              <a:lnSpc>
                <a:spcPct val="101000"/>
              </a:lnSpc>
              <a:spcBef>
                <a:spcPts val="300"/>
              </a:spcBef>
              <a:spcAft>
                <a:spcPts val="300"/>
              </a:spcAft>
              <a:buClr>
                <a:srgbClr val="C1005E"/>
              </a:buClr>
              <a:buFont typeface="HiraMinProN-W3" charset="-128"/>
              <a:buChar char="＞"/>
            </a:pPr>
            <a:r>
              <a:rPr lang="en-US" dirty="0" smtClean="0"/>
              <a:t>Be </a:t>
            </a:r>
            <a:r>
              <a:rPr lang="en-US" dirty="0"/>
              <a:t>likable—even if they forget what you say, they will remember if they liked </a:t>
            </a:r>
            <a:r>
              <a:rPr lang="en-US" dirty="0" smtClean="0"/>
              <a:t>you.</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1332" y="1143000"/>
            <a:ext cx="4457700" cy="29718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BASIC TIPS FOR MAKING YOUR INTERVIEW COUNT</a:t>
            </a:r>
          </a:p>
        </p:txBody>
      </p:sp>
    </p:spTree>
    <p:extLst>
      <p:ext uri="{BB962C8B-B14F-4D97-AF65-F5344CB8AC3E}">
        <p14:creationId xmlns:p14="http://schemas.microsoft.com/office/powerpoint/2010/main" val="1232975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I’m dependable—I maintained perfect attendance in my training program</a:t>
            </a:r>
          </a:p>
          <a:p>
            <a:pPr>
              <a:lnSpc>
                <a:spcPct val="101000"/>
              </a:lnSpc>
              <a:spcBef>
                <a:spcPts val="300"/>
              </a:spcBef>
              <a:spcAft>
                <a:spcPts val="300"/>
              </a:spcAft>
              <a:buClr>
                <a:srgbClr val="C1005E"/>
              </a:buClr>
              <a:buFont typeface="HiraMinProN-W3" charset="-128"/>
              <a:buChar char="＞"/>
            </a:pPr>
            <a:r>
              <a:rPr lang="en-US" dirty="0" smtClean="0"/>
              <a:t>Say </a:t>
            </a:r>
            <a:r>
              <a:rPr lang="en-US" dirty="0"/>
              <a:t>more than just </a:t>
            </a:r>
            <a:r>
              <a:rPr lang="en-US" dirty="0" smtClean="0"/>
              <a:t/>
            </a:r>
            <a:br>
              <a:rPr lang="en-US" dirty="0" smtClean="0"/>
            </a:br>
            <a:r>
              <a:rPr lang="en-US" dirty="0" smtClean="0"/>
              <a:t>“</a:t>
            </a:r>
            <a:r>
              <a:rPr lang="en-US" dirty="0"/>
              <a:t>I’m a hard worker”</a:t>
            </a:r>
          </a:p>
          <a:p>
            <a:pPr>
              <a:lnSpc>
                <a:spcPct val="101000"/>
              </a:lnSpc>
              <a:spcBef>
                <a:spcPts val="300"/>
              </a:spcBef>
              <a:spcAft>
                <a:spcPts val="300"/>
              </a:spcAft>
              <a:buClr>
                <a:srgbClr val="C1005E"/>
              </a:buClr>
              <a:buFont typeface="HiraMinProN-W3" charset="-128"/>
              <a:buChar char="＞"/>
            </a:pPr>
            <a:r>
              <a:rPr lang="en-US" dirty="0" smtClean="0"/>
              <a:t>Use </a:t>
            </a:r>
            <a:r>
              <a:rPr lang="en-US" dirty="0"/>
              <a:t>compliments you have received from co-workers/supervisors as examples</a:t>
            </a:r>
          </a:p>
          <a:p>
            <a:pPr>
              <a:lnSpc>
                <a:spcPct val="101000"/>
              </a:lnSpc>
              <a:spcBef>
                <a:spcPts val="300"/>
              </a:spcBef>
              <a:spcAft>
                <a:spcPts val="300"/>
              </a:spcAft>
              <a:buClr>
                <a:srgbClr val="C1005E"/>
              </a:buClr>
              <a:buFont typeface="HiraMinProN-W3" charset="-128"/>
              <a:buChar char="＞"/>
            </a:pPr>
            <a:r>
              <a:rPr lang="en-US" dirty="0" smtClean="0"/>
              <a:t>Highlight </a:t>
            </a:r>
            <a:r>
              <a:rPr lang="en-US" dirty="0"/>
              <a:t>awards, promotions, or other recognition of your work</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1332" y="1143000"/>
            <a:ext cx="4457700" cy="29718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GIVE SPECIFIC EXAMPLES</a:t>
            </a:r>
          </a:p>
        </p:txBody>
      </p:sp>
    </p:spTree>
    <p:extLst>
      <p:ext uri="{BB962C8B-B14F-4D97-AF65-F5344CB8AC3E}">
        <p14:creationId xmlns:p14="http://schemas.microsoft.com/office/powerpoint/2010/main" val="437617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I’m dependable—I maintained perfect attendance in my training program</a:t>
            </a:r>
          </a:p>
          <a:p>
            <a:pPr>
              <a:lnSpc>
                <a:spcPct val="101000"/>
              </a:lnSpc>
              <a:spcBef>
                <a:spcPts val="300"/>
              </a:spcBef>
              <a:spcAft>
                <a:spcPts val="300"/>
              </a:spcAft>
              <a:buClr>
                <a:srgbClr val="C1005E"/>
              </a:buClr>
              <a:buFont typeface="HiraMinProN-W3" charset="-128"/>
              <a:buChar char="＞"/>
            </a:pPr>
            <a:r>
              <a:rPr lang="en-US" dirty="0" smtClean="0"/>
              <a:t>Say </a:t>
            </a:r>
            <a:r>
              <a:rPr lang="en-US" dirty="0"/>
              <a:t>more than just </a:t>
            </a:r>
            <a:r>
              <a:rPr lang="en-US" dirty="0" smtClean="0"/>
              <a:t/>
            </a:r>
            <a:br>
              <a:rPr lang="en-US" dirty="0" smtClean="0"/>
            </a:br>
            <a:r>
              <a:rPr lang="en-US" dirty="0" smtClean="0"/>
              <a:t>“</a:t>
            </a:r>
            <a:r>
              <a:rPr lang="en-US" dirty="0"/>
              <a:t>I’m a hard worker”</a:t>
            </a:r>
          </a:p>
          <a:p>
            <a:pPr>
              <a:lnSpc>
                <a:spcPct val="101000"/>
              </a:lnSpc>
              <a:spcBef>
                <a:spcPts val="300"/>
              </a:spcBef>
              <a:spcAft>
                <a:spcPts val="300"/>
              </a:spcAft>
              <a:buClr>
                <a:srgbClr val="C1005E"/>
              </a:buClr>
              <a:buFont typeface="HiraMinProN-W3" charset="-128"/>
              <a:buChar char="＞"/>
            </a:pPr>
            <a:r>
              <a:rPr lang="en-US" dirty="0" smtClean="0"/>
              <a:t>Use </a:t>
            </a:r>
            <a:r>
              <a:rPr lang="en-US" dirty="0"/>
              <a:t>compliments you have received from co-workers/supervisors as examples</a:t>
            </a:r>
          </a:p>
          <a:p>
            <a:pPr>
              <a:lnSpc>
                <a:spcPct val="101000"/>
              </a:lnSpc>
              <a:spcBef>
                <a:spcPts val="300"/>
              </a:spcBef>
              <a:spcAft>
                <a:spcPts val="300"/>
              </a:spcAft>
              <a:buClr>
                <a:srgbClr val="C1005E"/>
              </a:buClr>
              <a:buFont typeface="HiraMinProN-W3" charset="-128"/>
              <a:buChar char="＞"/>
            </a:pPr>
            <a:r>
              <a:rPr lang="en-US" dirty="0" smtClean="0"/>
              <a:t>Highlight </a:t>
            </a:r>
            <a:r>
              <a:rPr lang="en-US" dirty="0"/>
              <a:t>awards, promotions, or other recognition of your work</a:t>
            </a:r>
          </a:p>
        </p:txBody>
      </p:sp>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GENDER DIFFERENCES IN COMMUNICATION STYLES</a:t>
            </a:r>
          </a:p>
        </p:txBody>
      </p:sp>
      <p:sp>
        <p:nvSpPr>
          <p:cNvPr id="5" name="Text Placeholder 5"/>
          <p:cNvSpPr>
            <a:spLocks noGrp="1"/>
          </p:cNvSpPr>
          <p:nvPr>
            <p:ph type="body" idx="2"/>
          </p:nvPr>
        </p:nvSpPr>
        <p:spPr>
          <a:xfrm>
            <a:off x="5334000" y="1143000"/>
            <a:ext cx="3429000" cy="3200400"/>
          </a:xfrm>
        </p:spPr>
        <p:txBody>
          <a:bodyPr>
            <a:normAutofit/>
          </a:bodyPr>
          <a:lstStyle/>
          <a:p>
            <a:pPr>
              <a:spcBef>
                <a:spcPts val="400"/>
              </a:spcBef>
              <a:spcAft>
                <a:spcPts val="500"/>
              </a:spcAft>
            </a:pPr>
            <a:r>
              <a:rPr lang="en-US" sz="1600" b="1" dirty="0" smtClean="0">
                <a:latin typeface="Interstate-Bold" charset="0"/>
                <a:ea typeface="Interstate-Bold" charset="0"/>
                <a:cs typeface="Interstate-Bold" charset="0"/>
              </a:rPr>
              <a:t>Interviewers may perceive </a:t>
            </a:r>
            <a:br>
              <a:rPr lang="en-US" sz="1600" b="1" dirty="0" smtClean="0">
                <a:latin typeface="Interstate-Bold" charset="0"/>
                <a:ea typeface="Interstate-Bold" charset="0"/>
                <a:cs typeface="Interstate-Bold" charset="0"/>
              </a:rPr>
            </a:br>
            <a:r>
              <a:rPr lang="en-US" sz="1600" b="1" dirty="0" smtClean="0">
                <a:latin typeface="Interstate-Bold" charset="0"/>
                <a:ea typeface="Interstate-Bold" charset="0"/>
                <a:cs typeface="Interstate-Bold" charset="0"/>
              </a:rPr>
              <a:t>a candidate exhibiting these </a:t>
            </a:r>
            <a:r>
              <a:rPr lang="en-US" sz="1600" b="1" dirty="0">
                <a:latin typeface="Interstate-Bold" charset="0"/>
                <a:ea typeface="Interstate-Bold" charset="0"/>
                <a:cs typeface="Interstate-Bold" charset="0"/>
              </a:rPr>
              <a:t>traits:</a:t>
            </a:r>
          </a:p>
          <a:p>
            <a:pPr marL="171450" indent="-171450">
              <a:spcBef>
                <a:spcPts val="400"/>
              </a:spcBef>
              <a:spcAft>
                <a:spcPts val="500"/>
              </a:spcAft>
              <a:buClr>
                <a:schemeClr val="bg1"/>
              </a:buClr>
              <a:buFont typeface="Arial" charset="0"/>
              <a:buChar char="•"/>
            </a:pPr>
            <a:r>
              <a:rPr lang="en-US" sz="1200" dirty="0">
                <a:latin typeface="Interstate-Regular" charset="0"/>
                <a:ea typeface="Interstate-Regular" charset="0"/>
                <a:cs typeface="Interstate-Regular" charset="0"/>
              </a:rPr>
              <a:t>As less enthusiastic</a:t>
            </a:r>
          </a:p>
          <a:p>
            <a:pPr marL="171450" indent="-171450">
              <a:spcBef>
                <a:spcPts val="400"/>
              </a:spcBef>
              <a:spcAft>
                <a:spcPts val="500"/>
              </a:spcAft>
              <a:buClr>
                <a:schemeClr val="bg1"/>
              </a:buClr>
              <a:buFont typeface="Arial" charset="0"/>
              <a:buChar char="•"/>
            </a:pPr>
            <a:r>
              <a:rPr lang="en-US" sz="1200" dirty="0">
                <a:latin typeface="Interstate-Regular" charset="0"/>
                <a:ea typeface="Interstate-Regular" charset="0"/>
                <a:cs typeface="Interstate-Regular" charset="0"/>
              </a:rPr>
              <a:t>Less prepared for </a:t>
            </a:r>
            <a:r>
              <a:rPr lang="en-US" sz="1200" dirty="0" smtClean="0">
                <a:latin typeface="Interstate-Regular" charset="0"/>
                <a:ea typeface="Interstate-Regular" charset="0"/>
                <a:cs typeface="Interstate-Regular" charset="0"/>
              </a:rPr>
              <a:t>the interview</a:t>
            </a:r>
            <a:endParaRPr lang="en-US" sz="1200" dirty="0">
              <a:latin typeface="Interstate-Regular" charset="0"/>
              <a:ea typeface="Interstate-Regular" charset="0"/>
              <a:cs typeface="Interstate-Regular" charset="0"/>
            </a:endParaRPr>
          </a:p>
          <a:p>
            <a:pPr marL="171450" indent="-171450">
              <a:spcBef>
                <a:spcPts val="400"/>
              </a:spcBef>
              <a:spcAft>
                <a:spcPts val="500"/>
              </a:spcAft>
              <a:buClr>
                <a:schemeClr val="bg1"/>
              </a:buClr>
              <a:buFont typeface="Arial" charset="0"/>
              <a:buChar char="•"/>
            </a:pPr>
            <a:r>
              <a:rPr lang="en-US" sz="1200" dirty="0">
                <a:latin typeface="Interstate-Regular" charset="0"/>
                <a:ea typeface="Interstate-Regular" charset="0"/>
                <a:cs typeface="Interstate-Regular" charset="0"/>
              </a:rPr>
              <a:t>Less committed </a:t>
            </a:r>
            <a:r>
              <a:rPr lang="en-US" sz="1200" dirty="0" smtClean="0">
                <a:latin typeface="Interstate-Regular" charset="0"/>
                <a:ea typeface="Interstate-Regular" charset="0"/>
                <a:cs typeface="Interstate-Regular" charset="0"/>
              </a:rPr>
              <a:t>to pursuing </a:t>
            </a:r>
            <a:r>
              <a:rPr lang="en-US" sz="1200" dirty="0">
                <a:latin typeface="Interstate-Regular" charset="0"/>
                <a:ea typeface="Interstate-Regular" charset="0"/>
                <a:cs typeface="Interstate-Regular" charset="0"/>
              </a:rPr>
              <a:t>a </a:t>
            </a:r>
            <a:r>
              <a:rPr lang="en-US" sz="1200" dirty="0" smtClean="0">
                <a:latin typeface="Interstate-Regular" charset="0"/>
                <a:ea typeface="Interstate-Regular" charset="0"/>
                <a:cs typeface="Interstate-Regular" charset="0"/>
              </a:rPr>
              <a:t>career in </a:t>
            </a:r>
            <a:r>
              <a:rPr lang="en-US" sz="1200" dirty="0">
                <a:latin typeface="Interstate-Regular" charset="0"/>
                <a:ea typeface="Interstate-Regular" charset="0"/>
                <a:cs typeface="Interstate-Regular" charset="0"/>
              </a:rPr>
              <a:t>nontraditional roles</a:t>
            </a:r>
          </a:p>
          <a:p>
            <a:pPr marL="171450" indent="-171450">
              <a:spcBef>
                <a:spcPts val="400"/>
              </a:spcBef>
              <a:spcAft>
                <a:spcPts val="500"/>
              </a:spcAft>
              <a:buClr>
                <a:schemeClr val="bg1"/>
              </a:buClr>
              <a:buFont typeface="Arial" charset="0"/>
              <a:buChar char="•"/>
            </a:pPr>
            <a:r>
              <a:rPr lang="en-US" sz="1200" dirty="0">
                <a:latin typeface="Interstate-Regular" charset="0"/>
                <a:ea typeface="Interstate-Regular" charset="0"/>
                <a:cs typeface="Interstate-Regular" charset="0"/>
              </a:rPr>
              <a:t>Less capable </a:t>
            </a:r>
            <a:r>
              <a:rPr lang="en-US" sz="1200" dirty="0" smtClean="0">
                <a:latin typeface="Interstate-Regular" charset="0"/>
                <a:ea typeface="Interstate-Regular" charset="0"/>
                <a:cs typeface="Interstate-Regular" charset="0"/>
              </a:rPr>
              <a:t>of succeeding </a:t>
            </a:r>
            <a:r>
              <a:rPr lang="en-US" sz="1200" dirty="0">
                <a:latin typeface="Interstate-Regular" charset="0"/>
                <a:ea typeface="Interstate-Regular" charset="0"/>
                <a:cs typeface="Interstate-Regular" charset="0"/>
              </a:rPr>
              <a:t>in </a:t>
            </a:r>
            <a:r>
              <a:rPr lang="en-US" sz="1200" dirty="0" smtClean="0">
                <a:latin typeface="Interstate-Regular" charset="0"/>
                <a:ea typeface="Interstate-Regular" charset="0"/>
                <a:cs typeface="Interstate-Regular" charset="0"/>
              </a:rPr>
              <a:t>an apprenticeship</a:t>
            </a:r>
            <a:endParaRPr lang="en-US" sz="1200" dirty="0">
              <a:latin typeface="Interstate-Regular" charset="0"/>
              <a:ea typeface="Interstate-Regular" charset="0"/>
              <a:cs typeface="Interstate-Regular" charset="0"/>
            </a:endParaRPr>
          </a:p>
          <a:p>
            <a:pPr marL="171450" indent="-171450">
              <a:spcBef>
                <a:spcPts val="400"/>
              </a:spcBef>
              <a:spcAft>
                <a:spcPts val="500"/>
              </a:spcAft>
              <a:buClr>
                <a:schemeClr val="bg1"/>
              </a:buClr>
              <a:buFont typeface="Arial" charset="0"/>
              <a:buChar char="•"/>
            </a:pPr>
            <a:r>
              <a:rPr lang="en-US" sz="1200" dirty="0">
                <a:latin typeface="Interstate-Regular" charset="0"/>
                <a:ea typeface="Interstate-Regular" charset="0"/>
                <a:cs typeface="Interstate-Regular" charset="0"/>
              </a:rPr>
              <a:t>Lacking in </a:t>
            </a:r>
            <a:r>
              <a:rPr lang="en-US" sz="1200" dirty="0" smtClean="0">
                <a:latin typeface="Interstate-Regular" charset="0"/>
                <a:ea typeface="Interstate-Regular" charset="0"/>
                <a:cs typeface="Interstate-Regular" charset="0"/>
              </a:rPr>
              <a:t>intellectual sophistication</a:t>
            </a:r>
            <a:r>
              <a:rPr lang="en-US" sz="1200" dirty="0">
                <a:latin typeface="Interstate-Regular" charset="0"/>
                <a:ea typeface="Interstate-Regular" charset="0"/>
                <a:cs typeface="Interstate-Regular" charset="0"/>
              </a:rPr>
              <a:t>.</a:t>
            </a:r>
          </a:p>
        </p:txBody>
      </p:sp>
    </p:spTree>
    <p:extLst>
      <p:ext uri="{BB962C8B-B14F-4D97-AF65-F5344CB8AC3E}">
        <p14:creationId xmlns:p14="http://schemas.microsoft.com/office/powerpoint/2010/main" val="206378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648200" cy="5791200"/>
          </a:xfrm>
        </p:spPr>
        <p:txBody>
          <a:bodyPr>
            <a:noAutofit/>
          </a:bodyPr>
          <a:lstStyle/>
          <a:p>
            <a:pPr marL="0" indent="0">
              <a:lnSpc>
                <a:spcPct val="101000"/>
              </a:lnSpc>
              <a:spcBef>
                <a:spcPts val="600"/>
              </a:spcBef>
              <a:spcAft>
                <a:spcPts val="600"/>
              </a:spcAft>
              <a:buClr>
                <a:srgbClr val="C1005E"/>
              </a:buClr>
              <a:buNone/>
            </a:pPr>
            <a:r>
              <a:rPr lang="en-US" b="1" dirty="0" smtClean="0">
                <a:solidFill>
                  <a:srgbClr val="3D9D33"/>
                </a:solidFill>
                <a:latin typeface="Interstate-Bold" charset="0"/>
                <a:ea typeface="Interstate-Bold" charset="0"/>
                <a:cs typeface="Interstate-Bold" charset="0"/>
              </a:rPr>
              <a:t>STUDENTS WILL BE ABLE TO:</a:t>
            </a:r>
            <a:endParaRPr lang="en-US" b="1" dirty="0" smtClean="0">
              <a:latin typeface="Interstate-Bold" charset="0"/>
              <a:ea typeface="Interstate-Bold" charset="0"/>
              <a:cs typeface="Interstate-Bold" charset="0"/>
            </a:endParaRPr>
          </a:p>
          <a:p>
            <a:pPr>
              <a:lnSpc>
                <a:spcPct val="101000"/>
              </a:lnSpc>
              <a:spcBef>
                <a:spcPts val="600"/>
              </a:spcBef>
              <a:spcAft>
                <a:spcPts val="600"/>
              </a:spcAft>
              <a:buClr>
                <a:srgbClr val="C1005E"/>
              </a:buClr>
              <a:buFont typeface="HiraMinProN-W3" charset="-128"/>
              <a:buChar char="＞"/>
            </a:pPr>
            <a:r>
              <a:rPr lang="en-US" dirty="0"/>
              <a:t>Explain the importance of interviews in the application and hiring process.</a:t>
            </a:r>
          </a:p>
          <a:p>
            <a:pPr>
              <a:lnSpc>
                <a:spcPct val="101000"/>
              </a:lnSpc>
              <a:spcBef>
                <a:spcPts val="600"/>
              </a:spcBef>
              <a:spcAft>
                <a:spcPts val="600"/>
              </a:spcAft>
              <a:buClr>
                <a:srgbClr val="C1005E"/>
              </a:buClr>
              <a:buFont typeface="HiraMinProN-W3" charset="-128"/>
              <a:buChar char="＞"/>
            </a:pPr>
            <a:r>
              <a:rPr lang="en-US" dirty="0" smtClean="0"/>
              <a:t>Explain </a:t>
            </a:r>
            <a:r>
              <a:rPr lang="en-US" dirty="0"/>
              <a:t>the interview process and expectations.</a:t>
            </a:r>
          </a:p>
          <a:p>
            <a:pPr>
              <a:lnSpc>
                <a:spcPct val="101000"/>
              </a:lnSpc>
              <a:spcBef>
                <a:spcPts val="600"/>
              </a:spcBef>
              <a:spcAft>
                <a:spcPts val="600"/>
              </a:spcAft>
              <a:buClr>
                <a:srgbClr val="C1005E"/>
              </a:buClr>
              <a:buFont typeface="HiraMinProN-W3" charset="-128"/>
              <a:buChar char="＞"/>
            </a:pPr>
            <a:r>
              <a:rPr lang="en-US" dirty="0" smtClean="0"/>
              <a:t>Prepare </a:t>
            </a:r>
            <a:r>
              <a:rPr lang="en-US" dirty="0"/>
              <a:t>for an interview and respond to interview questions.</a:t>
            </a:r>
          </a:p>
          <a:p>
            <a:pPr>
              <a:lnSpc>
                <a:spcPct val="101000"/>
              </a:lnSpc>
              <a:spcBef>
                <a:spcPts val="600"/>
              </a:spcBef>
              <a:spcAft>
                <a:spcPts val="600"/>
              </a:spcAft>
              <a:buClr>
                <a:srgbClr val="C1005E"/>
              </a:buClr>
              <a:buFont typeface="HiraMinProN-W3" charset="-128"/>
              <a:buChar char="＞"/>
            </a:pPr>
            <a:r>
              <a:rPr lang="en-US" dirty="0" smtClean="0"/>
              <a:t>Demonstrate </a:t>
            </a:r>
            <a:r>
              <a:rPr lang="en-US" dirty="0"/>
              <a:t>positive body language and non-verbal behavior.</a:t>
            </a:r>
          </a:p>
          <a:p>
            <a:pPr>
              <a:lnSpc>
                <a:spcPct val="101000"/>
              </a:lnSpc>
              <a:spcBef>
                <a:spcPts val="600"/>
              </a:spcBef>
              <a:spcAft>
                <a:spcPts val="600"/>
              </a:spcAft>
              <a:buClr>
                <a:srgbClr val="C1005E"/>
              </a:buClr>
              <a:buFont typeface="HiraMinProN-W3" charset="-128"/>
              <a:buChar char="＞"/>
            </a:pPr>
            <a:r>
              <a:rPr lang="en-US" dirty="0" smtClean="0"/>
              <a:t>Demonstrate </a:t>
            </a:r>
            <a:r>
              <a:rPr lang="en-US" dirty="0"/>
              <a:t>effective interviewing skills.</a:t>
            </a:r>
          </a:p>
          <a:p>
            <a:pPr>
              <a:lnSpc>
                <a:spcPct val="101000"/>
              </a:lnSpc>
              <a:spcBef>
                <a:spcPts val="600"/>
              </a:spcBef>
              <a:spcAft>
                <a:spcPts val="600"/>
              </a:spcAft>
              <a:buClr>
                <a:srgbClr val="C1005E"/>
              </a:buClr>
              <a:buFont typeface="HiraMinProN-W3" charset="-128"/>
              <a:buChar char="＞"/>
            </a:pPr>
            <a:r>
              <a:rPr lang="en-US" dirty="0" smtClean="0"/>
              <a:t>Address </a:t>
            </a:r>
            <a:r>
              <a:rPr lang="en-US" dirty="0"/>
              <a:t>interview questions that may </a:t>
            </a:r>
            <a:r>
              <a:rPr lang="en-US" dirty="0" smtClean="0"/>
              <a:t/>
            </a:r>
            <a:br>
              <a:rPr lang="en-US" dirty="0" smtClean="0"/>
            </a:br>
            <a:r>
              <a:rPr lang="en-US" dirty="0" smtClean="0"/>
              <a:t>not </a:t>
            </a:r>
            <a:r>
              <a:rPr lang="en-US" dirty="0"/>
              <a:t>be legal.</a:t>
            </a:r>
          </a:p>
          <a:p>
            <a:pPr>
              <a:lnSpc>
                <a:spcPct val="101000"/>
              </a:lnSpc>
              <a:spcBef>
                <a:spcPts val="600"/>
              </a:spcBef>
              <a:spcAft>
                <a:spcPts val="600"/>
              </a:spcAft>
              <a:buClr>
                <a:srgbClr val="C1005E"/>
              </a:buClr>
              <a:buFont typeface="HiraMinProN-W3" charset="-128"/>
              <a:buChar char="＞"/>
            </a:pPr>
            <a:r>
              <a:rPr lang="en-US" dirty="0" smtClean="0"/>
              <a:t>Identify </a:t>
            </a:r>
            <a:r>
              <a:rPr lang="en-US" dirty="0"/>
              <a:t>communication styles related to gender.</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1219200"/>
            <a:ext cx="3415034" cy="5122551"/>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LEARNING OBJECTIVES</a:t>
            </a:r>
          </a:p>
        </p:txBody>
      </p:sp>
    </p:spTree>
    <p:extLst>
      <p:ext uri="{BB962C8B-B14F-4D97-AF65-F5344CB8AC3E}">
        <p14:creationId xmlns:p14="http://schemas.microsoft.com/office/powerpoint/2010/main" val="4010573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Describe how you have handled situations in your life that are relevant to </a:t>
            </a:r>
            <a:r>
              <a:rPr lang="en-US" dirty="0" smtClean="0"/>
              <a:t>success on </a:t>
            </a:r>
            <a:r>
              <a:rPr lang="en-US" dirty="0"/>
              <a:t>the job.</a:t>
            </a:r>
          </a:p>
          <a:p>
            <a:pPr>
              <a:lnSpc>
                <a:spcPct val="101000"/>
              </a:lnSpc>
              <a:spcBef>
                <a:spcPts val="300"/>
              </a:spcBef>
              <a:spcAft>
                <a:spcPts val="300"/>
              </a:spcAft>
              <a:buClr>
                <a:srgbClr val="C1005E"/>
              </a:buClr>
              <a:buFont typeface="HiraMinProN-W3" charset="-128"/>
              <a:buChar char="＞"/>
            </a:pPr>
            <a:r>
              <a:rPr lang="en-US" dirty="0" smtClean="0"/>
              <a:t>Why </a:t>
            </a:r>
            <a:r>
              <a:rPr lang="en-US" dirty="0"/>
              <a:t>does this occupation appeal to you over some other occupation?</a:t>
            </a:r>
          </a:p>
          <a:p>
            <a:pPr>
              <a:lnSpc>
                <a:spcPct val="101000"/>
              </a:lnSpc>
              <a:spcBef>
                <a:spcPts val="300"/>
              </a:spcBef>
              <a:spcAft>
                <a:spcPts val="300"/>
              </a:spcAft>
              <a:buClr>
                <a:srgbClr val="C1005E"/>
              </a:buClr>
              <a:buFont typeface="HiraMinProN-W3" charset="-128"/>
              <a:buChar char="＞"/>
            </a:pPr>
            <a:r>
              <a:rPr lang="en-US" dirty="0" smtClean="0"/>
              <a:t>What </a:t>
            </a:r>
            <a:r>
              <a:rPr lang="en-US" dirty="0"/>
              <a:t>makes you confident you can handle working in a </a:t>
            </a:r>
            <a:r>
              <a:rPr lang="en-US" dirty="0" smtClean="0"/>
              <a:t>male-dominated environment</a:t>
            </a:r>
            <a:r>
              <a:rPr lang="en-US" dirty="0"/>
              <a:t>?</a:t>
            </a:r>
          </a:p>
          <a:p>
            <a:pPr>
              <a:lnSpc>
                <a:spcPct val="101000"/>
              </a:lnSpc>
              <a:spcBef>
                <a:spcPts val="300"/>
              </a:spcBef>
              <a:spcAft>
                <a:spcPts val="300"/>
              </a:spcAft>
              <a:buClr>
                <a:srgbClr val="C1005E"/>
              </a:buClr>
              <a:buFont typeface="HiraMinProN-W3" charset="-128"/>
              <a:buChar char="＞"/>
            </a:pPr>
            <a:r>
              <a:rPr lang="en-US" dirty="0" smtClean="0"/>
              <a:t>Do </a:t>
            </a:r>
            <a:r>
              <a:rPr lang="en-US" dirty="0"/>
              <a:t>you have any paid or unpaid work experience or hobbies that relate to </a:t>
            </a:r>
            <a:r>
              <a:rPr lang="en-US" dirty="0" smtClean="0"/>
              <a:t>this occupation</a:t>
            </a:r>
            <a:r>
              <a:rPr lang="en-US" dirty="0"/>
              <a:t>?</a:t>
            </a:r>
          </a:p>
          <a:p>
            <a:pPr>
              <a:lnSpc>
                <a:spcPct val="101000"/>
              </a:lnSpc>
              <a:spcBef>
                <a:spcPts val="300"/>
              </a:spcBef>
              <a:spcAft>
                <a:spcPts val="300"/>
              </a:spcAft>
              <a:buClr>
                <a:srgbClr val="C1005E"/>
              </a:buClr>
              <a:buFont typeface="HiraMinProN-W3" charset="-128"/>
              <a:buChar char="＞"/>
            </a:pPr>
            <a:r>
              <a:rPr lang="en-US" dirty="0" smtClean="0"/>
              <a:t>What </a:t>
            </a:r>
            <a:r>
              <a:rPr lang="en-US" dirty="0"/>
              <a:t>are the strengths you have that will make you successful in </a:t>
            </a:r>
            <a:r>
              <a:rPr lang="en-US" dirty="0" smtClean="0"/>
              <a:t>this occupation</a:t>
            </a:r>
            <a:r>
              <a:rPr lang="en-US" dirty="0"/>
              <a:t>?</a:t>
            </a:r>
          </a:p>
          <a:p>
            <a:pPr>
              <a:lnSpc>
                <a:spcPct val="101000"/>
              </a:lnSpc>
              <a:spcBef>
                <a:spcPts val="300"/>
              </a:spcBef>
              <a:spcAft>
                <a:spcPts val="300"/>
              </a:spcAft>
              <a:buClr>
                <a:srgbClr val="C1005E"/>
              </a:buClr>
              <a:buFont typeface="HiraMinProN-W3" charset="-128"/>
              <a:buChar char="＞"/>
            </a:pPr>
            <a:r>
              <a:rPr lang="en-US" dirty="0" smtClean="0"/>
              <a:t>Why </a:t>
            </a:r>
            <a:r>
              <a:rPr lang="en-US" dirty="0"/>
              <a:t>should we select you for this highly competitive opportunity?</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1143000"/>
            <a:ext cx="4024632" cy="2683088"/>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SAMPLE INTERVIEW QUESTIONS</a:t>
            </a:r>
          </a:p>
        </p:txBody>
      </p:sp>
    </p:spTree>
    <p:extLst>
      <p:ext uri="{BB962C8B-B14F-4D97-AF65-F5344CB8AC3E}">
        <p14:creationId xmlns:p14="http://schemas.microsoft.com/office/powerpoint/2010/main" val="865257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What year did you graduate from high school?</a:t>
            </a:r>
          </a:p>
          <a:p>
            <a:pPr>
              <a:lnSpc>
                <a:spcPct val="101000"/>
              </a:lnSpc>
              <a:spcBef>
                <a:spcPts val="300"/>
              </a:spcBef>
              <a:spcAft>
                <a:spcPts val="300"/>
              </a:spcAft>
              <a:buClr>
                <a:srgbClr val="C1005E"/>
              </a:buClr>
              <a:buFont typeface="HiraMinProN-W3" charset="-128"/>
              <a:buChar char="＞"/>
            </a:pPr>
            <a:r>
              <a:rPr lang="en-US" dirty="0" smtClean="0"/>
              <a:t>Where </a:t>
            </a:r>
            <a:r>
              <a:rPr lang="en-US" dirty="0"/>
              <a:t>were you born?</a:t>
            </a:r>
          </a:p>
          <a:p>
            <a:pPr>
              <a:lnSpc>
                <a:spcPct val="101000"/>
              </a:lnSpc>
              <a:spcBef>
                <a:spcPts val="300"/>
              </a:spcBef>
              <a:spcAft>
                <a:spcPts val="300"/>
              </a:spcAft>
              <a:buClr>
                <a:srgbClr val="C1005E"/>
              </a:buClr>
              <a:buFont typeface="HiraMinProN-W3" charset="-128"/>
              <a:buChar char="＞"/>
            </a:pPr>
            <a:r>
              <a:rPr lang="en-US" dirty="0" smtClean="0"/>
              <a:t>What </a:t>
            </a:r>
            <a:r>
              <a:rPr lang="en-US" dirty="0"/>
              <a:t>are your child care arrangements?</a:t>
            </a:r>
          </a:p>
          <a:p>
            <a:pPr>
              <a:lnSpc>
                <a:spcPct val="101000"/>
              </a:lnSpc>
              <a:spcBef>
                <a:spcPts val="300"/>
              </a:spcBef>
              <a:spcAft>
                <a:spcPts val="300"/>
              </a:spcAft>
              <a:buClr>
                <a:srgbClr val="C1005E"/>
              </a:buClr>
              <a:buFont typeface="HiraMinProN-W3" charset="-128"/>
              <a:buChar char="＞"/>
            </a:pPr>
            <a:r>
              <a:rPr lang="en-US" dirty="0" smtClean="0"/>
              <a:t>What </a:t>
            </a:r>
            <a:r>
              <a:rPr lang="en-US" dirty="0"/>
              <a:t>are your religious practices?</a:t>
            </a:r>
          </a:p>
          <a:p>
            <a:pPr>
              <a:lnSpc>
                <a:spcPct val="101000"/>
              </a:lnSpc>
              <a:spcBef>
                <a:spcPts val="300"/>
              </a:spcBef>
              <a:spcAft>
                <a:spcPts val="300"/>
              </a:spcAft>
              <a:buClr>
                <a:srgbClr val="C1005E"/>
              </a:buClr>
              <a:buFont typeface="HiraMinProN-W3" charset="-128"/>
              <a:buChar char="＞"/>
            </a:pPr>
            <a:r>
              <a:rPr lang="en-US" dirty="0" smtClean="0"/>
              <a:t>How </a:t>
            </a:r>
            <a:r>
              <a:rPr lang="en-US" dirty="0"/>
              <a:t>many days did you miss because of illness last year?</a:t>
            </a:r>
          </a:p>
          <a:p>
            <a:pPr>
              <a:lnSpc>
                <a:spcPct val="101000"/>
              </a:lnSpc>
              <a:spcBef>
                <a:spcPts val="300"/>
              </a:spcBef>
              <a:spcAft>
                <a:spcPts val="300"/>
              </a:spcAft>
              <a:buClr>
                <a:srgbClr val="C1005E"/>
              </a:buClr>
              <a:buFont typeface="HiraMinProN-W3" charset="-128"/>
              <a:buChar char="＞"/>
            </a:pPr>
            <a:r>
              <a:rPr lang="en-US" dirty="0" smtClean="0"/>
              <a:t>Do </a:t>
            </a:r>
            <a:r>
              <a:rPr lang="en-US" dirty="0"/>
              <a:t>you have any disabilities?</a:t>
            </a:r>
          </a:p>
          <a:p>
            <a:pPr>
              <a:lnSpc>
                <a:spcPct val="101000"/>
              </a:lnSpc>
              <a:spcBef>
                <a:spcPts val="300"/>
              </a:spcBef>
              <a:spcAft>
                <a:spcPts val="300"/>
              </a:spcAft>
              <a:buClr>
                <a:srgbClr val="C1005E"/>
              </a:buClr>
              <a:buFont typeface="HiraMinProN-W3" charset="-128"/>
              <a:buChar char="＞"/>
            </a:pPr>
            <a:r>
              <a:rPr lang="en-US" dirty="0" smtClean="0"/>
              <a:t>Have </a:t>
            </a:r>
            <a:r>
              <a:rPr lang="en-US" dirty="0"/>
              <a:t>you ever been arrested?</a:t>
            </a:r>
          </a:p>
          <a:p>
            <a:pPr>
              <a:lnSpc>
                <a:spcPct val="101000"/>
              </a:lnSpc>
              <a:spcBef>
                <a:spcPts val="300"/>
              </a:spcBef>
              <a:spcAft>
                <a:spcPts val="300"/>
              </a:spcAft>
              <a:buClr>
                <a:srgbClr val="C1005E"/>
              </a:buClr>
              <a:buFont typeface="HiraMinProN-W3" charset="-128"/>
              <a:buChar char="＞"/>
            </a:pPr>
            <a:r>
              <a:rPr lang="en-US" dirty="0" smtClean="0"/>
              <a:t>Are </a:t>
            </a:r>
            <a:r>
              <a:rPr lang="en-US" dirty="0"/>
              <a:t>you planning to have children anytime soon?</a:t>
            </a:r>
          </a:p>
          <a:p>
            <a:pPr>
              <a:lnSpc>
                <a:spcPct val="101000"/>
              </a:lnSpc>
              <a:spcBef>
                <a:spcPts val="300"/>
              </a:spcBef>
              <a:spcAft>
                <a:spcPts val="300"/>
              </a:spcAft>
              <a:buClr>
                <a:srgbClr val="C1005E"/>
              </a:buClr>
              <a:buFont typeface="HiraMinProN-W3" charset="-128"/>
              <a:buChar char="＞"/>
            </a:pPr>
            <a:r>
              <a:rPr lang="en-US" dirty="0" smtClean="0"/>
              <a:t>Do </a:t>
            </a:r>
            <a:r>
              <a:rPr lang="en-US" dirty="0"/>
              <a:t>you have parents or other family members dependent on you?</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1143000"/>
            <a:ext cx="4024632" cy="2683088"/>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EXAMPLES OF ILLEGAL QUESTIONS</a:t>
            </a:r>
          </a:p>
        </p:txBody>
      </p:sp>
    </p:spTree>
    <p:extLst>
      <p:ext uri="{BB962C8B-B14F-4D97-AF65-F5344CB8AC3E}">
        <p14:creationId xmlns:p14="http://schemas.microsoft.com/office/powerpoint/2010/main" val="350080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038600" cy="5334000"/>
          </a:xfrm>
        </p:spPr>
        <p:txBody>
          <a:bodyPr>
            <a:noAutofit/>
          </a:bodyPr>
          <a:lstStyle/>
          <a:p>
            <a:pPr>
              <a:lnSpc>
                <a:spcPct val="101000"/>
              </a:lnSpc>
              <a:spcBef>
                <a:spcPts val="300"/>
              </a:spcBef>
              <a:spcAft>
                <a:spcPts val="300"/>
              </a:spcAft>
              <a:buClr>
                <a:srgbClr val="C1005E"/>
              </a:buClr>
              <a:buFont typeface="HiraMinProN-W3" charset="-128"/>
              <a:buChar char="＞"/>
            </a:pPr>
            <a:r>
              <a:rPr lang="en-US" dirty="0"/>
              <a:t>Be prepared and practiced</a:t>
            </a:r>
          </a:p>
          <a:p>
            <a:pPr>
              <a:lnSpc>
                <a:spcPct val="101000"/>
              </a:lnSpc>
              <a:spcBef>
                <a:spcPts val="300"/>
              </a:spcBef>
              <a:spcAft>
                <a:spcPts val="300"/>
              </a:spcAft>
              <a:buClr>
                <a:srgbClr val="C1005E"/>
              </a:buClr>
              <a:buFont typeface="HiraMinProN-W3" charset="-128"/>
              <a:buChar char="＞"/>
            </a:pPr>
            <a:r>
              <a:rPr lang="en-US" dirty="0" smtClean="0"/>
              <a:t>Arrive </a:t>
            </a:r>
            <a:r>
              <a:rPr lang="en-US" dirty="0"/>
              <a:t>early</a:t>
            </a:r>
          </a:p>
          <a:p>
            <a:pPr>
              <a:lnSpc>
                <a:spcPct val="101000"/>
              </a:lnSpc>
              <a:spcBef>
                <a:spcPts val="300"/>
              </a:spcBef>
              <a:spcAft>
                <a:spcPts val="300"/>
              </a:spcAft>
              <a:buClr>
                <a:srgbClr val="C1005E"/>
              </a:buClr>
              <a:buFont typeface="HiraMinProN-W3" charset="-128"/>
              <a:buChar char="＞"/>
            </a:pPr>
            <a:r>
              <a:rPr lang="en-US" dirty="0" smtClean="0"/>
              <a:t>Make </a:t>
            </a:r>
            <a:r>
              <a:rPr lang="en-US" dirty="0"/>
              <a:t>a good first impression</a:t>
            </a:r>
          </a:p>
          <a:p>
            <a:pPr>
              <a:lnSpc>
                <a:spcPct val="101000"/>
              </a:lnSpc>
              <a:spcBef>
                <a:spcPts val="300"/>
              </a:spcBef>
              <a:spcAft>
                <a:spcPts val="300"/>
              </a:spcAft>
              <a:buClr>
                <a:srgbClr val="C1005E"/>
              </a:buClr>
              <a:buFont typeface="HiraMinProN-W3" charset="-128"/>
              <a:buChar char="＞"/>
            </a:pPr>
            <a:r>
              <a:rPr lang="en-US" dirty="0" smtClean="0"/>
              <a:t>Speak </a:t>
            </a:r>
            <a:r>
              <a:rPr lang="en-US" dirty="0"/>
              <a:t>confidently and clearly</a:t>
            </a:r>
          </a:p>
          <a:p>
            <a:pPr>
              <a:lnSpc>
                <a:spcPct val="101000"/>
              </a:lnSpc>
              <a:spcBef>
                <a:spcPts val="300"/>
              </a:spcBef>
              <a:spcAft>
                <a:spcPts val="300"/>
              </a:spcAft>
              <a:buClr>
                <a:srgbClr val="C1005E"/>
              </a:buClr>
              <a:buFont typeface="HiraMinProN-W3" charset="-128"/>
              <a:buChar char="＞"/>
            </a:pPr>
            <a:r>
              <a:rPr lang="en-US" dirty="0" smtClean="0"/>
              <a:t>Answer </a:t>
            </a:r>
            <a:r>
              <a:rPr lang="en-US" dirty="0"/>
              <a:t>questions thoroughly and specifically</a:t>
            </a:r>
          </a:p>
          <a:p>
            <a:pPr>
              <a:lnSpc>
                <a:spcPct val="101000"/>
              </a:lnSpc>
              <a:spcBef>
                <a:spcPts val="300"/>
              </a:spcBef>
              <a:spcAft>
                <a:spcPts val="300"/>
              </a:spcAft>
              <a:buClr>
                <a:srgbClr val="C1005E"/>
              </a:buClr>
              <a:buFont typeface="HiraMinProN-W3" charset="-128"/>
              <a:buChar char="＞"/>
            </a:pPr>
            <a:r>
              <a:rPr lang="en-US" dirty="0" smtClean="0"/>
              <a:t>Exhibit </a:t>
            </a:r>
            <a:r>
              <a:rPr lang="en-US" dirty="0"/>
              <a:t>your knowledge of the </a:t>
            </a:r>
            <a:r>
              <a:rPr lang="en-US" dirty="0" smtClean="0"/>
              <a:t>occupation</a:t>
            </a:r>
          </a:p>
          <a:p>
            <a:pPr>
              <a:lnSpc>
                <a:spcPct val="101000"/>
              </a:lnSpc>
              <a:spcBef>
                <a:spcPts val="300"/>
              </a:spcBef>
              <a:spcAft>
                <a:spcPts val="300"/>
              </a:spcAft>
              <a:buClr>
                <a:srgbClr val="C1005E"/>
              </a:buClr>
              <a:buFont typeface="HiraMinProN-W3" charset="-128"/>
              <a:buChar char="＞"/>
            </a:pPr>
            <a:r>
              <a:rPr lang="en-US" dirty="0" smtClean="0"/>
              <a:t>Make </a:t>
            </a:r>
            <a:r>
              <a:rPr lang="en-US" dirty="0"/>
              <a:t>the interviewers feel comfortable</a:t>
            </a:r>
          </a:p>
          <a:p>
            <a:pPr>
              <a:lnSpc>
                <a:spcPct val="101000"/>
              </a:lnSpc>
              <a:spcBef>
                <a:spcPts val="300"/>
              </a:spcBef>
              <a:spcAft>
                <a:spcPts val="300"/>
              </a:spcAft>
              <a:buClr>
                <a:srgbClr val="C1005E"/>
              </a:buClr>
              <a:buFont typeface="HiraMinProN-W3" charset="-128"/>
              <a:buChar char="＞"/>
            </a:pPr>
            <a:r>
              <a:rPr lang="en-US" dirty="0" smtClean="0"/>
              <a:t>Be </a:t>
            </a:r>
            <a:r>
              <a:rPr lang="en-US" dirty="0"/>
              <a:t>memorable for the right reasons: show your commitment, interest, </a:t>
            </a:r>
            <a:r>
              <a:rPr lang="en-US" dirty="0" smtClean="0"/>
              <a:t>enthusiasm, and </a:t>
            </a:r>
            <a:r>
              <a:rPr lang="en-US" dirty="0"/>
              <a:t>energy!</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1143000"/>
            <a:ext cx="4024632" cy="2683088"/>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REVIEW AND SUMMARY</a:t>
            </a:r>
          </a:p>
        </p:txBody>
      </p:sp>
    </p:spTree>
    <p:extLst>
      <p:ext uri="{BB962C8B-B14F-4D97-AF65-F5344CB8AC3E}">
        <p14:creationId xmlns:p14="http://schemas.microsoft.com/office/powerpoint/2010/main" val="1533227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9600" y="1828800"/>
            <a:ext cx="3276600" cy="2554545"/>
          </a:xfrm>
          <a:prstGeom prst="rect">
            <a:avLst/>
          </a:prstGeom>
          <a:noFill/>
        </p:spPr>
        <p:txBody>
          <a:bodyPr wrap="square" rtlCol="0">
            <a:spAutoFit/>
          </a:bodyPr>
          <a:lstStyle/>
          <a:p>
            <a:r>
              <a:rPr lang="en-US" sz="1000" dirty="0">
                <a:latin typeface="Interstate-Light" charset="0"/>
                <a:ea typeface="Interstate-Light" charset="0"/>
                <a:cs typeface="Interstate-Light" charset="0"/>
              </a:rPr>
              <a:t>This tool is part of </a:t>
            </a:r>
            <a:r>
              <a:rPr lang="en-US" sz="1000" b="1" dirty="0">
                <a:latin typeface="Interstate-Light" charset="0"/>
                <a:ea typeface="Interstate-Light" charset="0"/>
                <a:cs typeface="Interstate-Light" charset="0"/>
              </a:rPr>
              <a:t>Adding a Gender Lens to Nontraditional Jobs Training</a:t>
            </a:r>
            <a:r>
              <a:rPr lang="en-US" sz="1000" dirty="0">
                <a:latin typeface="Interstate-Light" charset="0"/>
                <a:ea typeface="Interstate-Light" charset="0"/>
                <a:cs typeface="Interstate-Light" charset="0"/>
              </a:rPr>
              <a:t>, </a:t>
            </a:r>
            <a:r>
              <a:rPr lang="en-US" sz="1000" dirty="0" smtClean="0">
                <a:latin typeface="Interstate-Light" charset="0"/>
                <a:ea typeface="Interstate-Light" charset="0"/>
                <a:cs typeface="Interstate-Light" charset="0"/>
              </a:rPr>
              <a:t>created by </a:t>
            </a:r>
            <a:r>
              <a:rPr lang="en-US" sz="1000" dirty="0">
                <a:latin typeface="Interstate-Light" charset="0"/>
                <a:ea typeface="Interstate-Light" charset="0"/>
                <a:cs typeface="Interstate-Light" charset="0"/>
              </a:rPr>
              <a:t>Wider Opportunities for Women for the </a:t>
            </a:r>
            <a:r>
              <a:rPr lang="en-US" sz="1000" dirty="0" err="1">
                <a:latin typeface="Interstate-Light" charset="0"/>
                <a:ea typeface="Interstate-Light" charset="0"/>
                <a:cs typeface="Interstate-Light" charset="0"/>
              </a:rPr>
              <a:t>GreenWays</a:t>
            </a:r>
            <a:r>
              <a:rPr lang="en-US" sz="1000" dirty="0">
                <a:latin typeface="Interstate-Light" charset="0"/>
                <a:ea typeface="Interstate-Light" charset="0"/>
                <a:cs typeface="Interstate-Light" charset="0"/>
              </a:rPr>
              <a:t> initiative and revised </a:t>
            </a:r>
            <a:r>
              <a:rPr lang="en-US" sz="1000" dirty="0" smtClean="0">
                <a:latin typeface="Interstate-Light" charset="0"/>
                <a:ea typeface="Interstate-Light" charset="0"/>
                <a:cs typeface="Interstate-Light" charset="0"/>
              </a:rPr>
              <a:t>by JFF </a:t>
            </a:r>
            <a:r>
              <a:rPr lang="en-US" sz="1000" dirty="0">
                <a:latin typeface="Interstate-Light" charset="0"/>
                <a:ea typeface="Interstate-Light" charset="0"/>
                <a:cs typeface="Interstate-Light" charset="0"/>
              </a:rPr>
              <a:t>as part of the Delivering the TDL Workforce initiative. All tools are </a:t>
            </a:r>
            <a:r>
              <a:rPr lang="en-US" sz="1000" dirty="0" smtClean="0">
                <a:latin typeface="Interstate-Light" charset="0"/>
                <a:ea typeface="Interstate-Light" charset="0"/>
                <a:cs typeface="Interstate-Light" charset="0"/>
              </a:rPr>
              <a:t>available online </a:t>
            </a:r>
            <a:r>
              <a:rPr lang="en-US" sz="1000" dirty="0">
                <a:latin typeface="Interstate-Light" charset="0"/>
                <a:ea typeface="Interstate-Light" charset="0"/>
                <a:cs typeface="Interstate-Light" charset="0"/>
              </a:rPr>
              <a:t>at: </a:t>
            </a:r>
            <a:r>
              <a:rPr lang="en-US" sz="1000" dirty="0">
                <a:latin typeface="Interstate-Light" charset="0"/>
                <a:ea typeface="Interstate-Light" charset="0"/>
                <a:cs typeface="Interstate-Light" charset="0"/>
                <a:hlinkClick r:id="rId3"/>
              </a:rPr>
              <a:t>http://www.jff.org/newlensonjobs</a:t>
            </a:r>
            <a:r>
              <a:rPr lang="en-US" sz="1000" dirty="0" smtClean="0">
                <a:latin typeface="Interstate-Light" charset="0"/>
                <a:ea typeface="Interstate-Light" charset="0"/>
                <a:cs typeface="Interstate-Light" charset="0"/>
              </a:rPr>
              <a:t>.  </a:t>
            </a:r>
          </a:p>
          <a:p>
            <a:endParaRPr lang="en-US" sz="1000" dirty="0">
              <a:latin typeface="Interstate-Light" charset="0"/>
              <a:ea typeface="Interstate-Light" charset="0"/>
              <a:cs typeface="Interstate-Light" charset="0"/>
            </a:endParaRPr>
          </a:p>
          <a:p>
            <a:r>
              <a:rPr lang="en-US" sz="1000" dirty="0" smtClean="0">
                <a:latin typeface="Interstate-Light" charset="0"/>
                <a:ea typeface="Interstate-Light" charset="0"/>
                <a:cs typeface="Interstate-Light" charset="0"/>
              </a:rPr>
              <a:t>Supported </a:t>
            </a:r>
            <a:r>
              <a:rPr lang="en-US" sz="1000" dirty="0">
                <a:latin typeface="Interstate-Light" charset="0"/>
                <a:ea typeface="Interstate-Light" charset="0"/>
                <a:cs typeface="Interstate-Light" charset="0"/>
              </a:rPr>
              <a:t>by the Walmart Foundation, Delivering the TDL Workforce </a:t>
            </a:r>
            <a:r>
              <a:rPr lang="en-US" sz="1000" dirty="0" smtClean="0">
                <a:latin typeface="Interstate-Light" charset="0"/>
                <a:ea typeface="Interstate-Light" charset="0"/>
                <a:cs typeface="Interstate-Light" charset="0"/>
              </a:rPr>
              <a:t>expanded high-quality </a:t>
            </a:r>
            <a:r>
              <a:rPr lang="en-US" sz="1000" dirty="0">
                <a:latin typeface="Interstate-Light" charset="0"/>
                <a:ea typeface="Interstate-Light" charset="0"/>
                <a:cs typeface="Interstate-Light" charset="0"/>
              </a:rPr>
              <a:t>transportation, distribution, and logistics training programs in </a:t>
            </a:r>
            <a:r>
              <a:rPr lang="en-US" sz="1000" dirty="0" smtClean="0">
                <a:latin typeface="Interstate-Light" charset="0"/>
                <a:ea typeface="Interstate-Light" charset="0"/>
                <a:cs typeface="Interstate-Light" charset="0"/>
              </a:rPr>
              <a:t>ten regions </a:t>
            </a:r>
            <a:r>
              <a:rPr lang="en-US" sz="1000" dirty="0">
                <a:latin typeface="Interstate-Light" charset="0"/>
                <a:ea typeface="Interstate-Light" charset="0"/>
                <a:cs typeface="Interstate-Light" charset="0"/>
              </a:rPr>
              <a:t>and promoted best practices in program design and delivery, </a:t>
            </a:r>
            <a:r>
              <a:rPr lang="en-US" sz="1000" dirty="0" smtClean="0">
                <a:latin typeface="Interstate-Light" charset="0"/>
                <a:ea typeface="Interstate-Light" charset="0"/>
                <a:cs typeface="Interstate-Light" charset="0"/>
              </a:rPr>
              <a:t>employer engagement</a:t>
            </a:r>
            <a:r>
              <a:rPr lang="en-US" sz="1000" dirty="0">
                <a:latin typeface="Interstate-Light" charset="0"/>
                <a:ea typeface="Interstate-Light" charset="0"/>
                <a:cs typeface="Interstate-Light" charset="0"/>
              </a:rPr>
              <a:t>, and workforce partnership development. </a:t>
            </a:r>
            <a:r>
              <a:rPr lang="en-US" sz="1000" dirty="0" err="1">
                <a:latin typeface="Interstate-Light" charset="0"/>
                <a:ea typeface="Interstate-Light" charset="0"/>
                <a:cs typeface="Interstate-Light" charset="0"/>
              </a:rPr>
              <a:t>GreenWays</a:t>
            </a:r>
            <a:r>
              <a:rPr lang="en-US" sz="1000" dirty="0">
                <a:latin typeface="Interstate-Light" charset="0"/>
                <a:ea typeface="Interstate-Light" charset="0"/>
                <a:cs typeface="Interstate-Light" charset="0"/>
              </a:rPr>
              <a:t> was </a:t>
            </a:r>
            <a:r>
              <a:rPr lang="en-US" sz="1000" dirty="0" smtClean="0">
                <a:latin typeface="Interstate-Light" charset="0"/>
                <a:ea typeface="Interstate-Light" charset="0"/>
                <a:cs typeface="Interstate-Light" charset="0"/>
              </a:rPr>
              <a:t>supported by </a:t>
            </a:r>
            <a:r>
              <a:rPr lang="en-US" sz="1000" dirty="0">
                <a:latin typeface="Interstate-Light" charset="0"/>
                <a:ea typeface="Interstate-Light" charset="0"/>
                <a:cs typeface="Interstate-Light" charset="0"/>
              </a:rPr>
              <a:t>grants from the U.S. Department of Labor through Pathways Out of </a:t>
            </a:r>
            <a:r>
              <a:rPr lang="en-US" sz="1000" dirty="0" smtClean="0">
                <a:latin typeface="Interstate-Light" charset="0"/>
                <a:ea typeface="Interstate-Light" charset="0"/>
                <a:cs typeface="Interstate-Light" charset="0"/>
              </a:rPr>
              <a:t>Poverty and </a:t>
            </a:r>
            <a:r>
              <a:rPr lang="en-US" sz="1000" dirty="0">
                <a:latin typeface="Interstate-Light" charset="0"/>
                <a:ea typeface="Interstate-Light" charset="0"/>
                <a:cs typeface="Interstate-Light" charset="0"/>
              </a:rPr>
              <a:t>the Green Jobs Innovation Fund</a:t>
            </a:r>
            <a:r>
              <a:rPr lang="en-US" sz="1000" dirty="0" smtClean="0">
                <a:latin typeface="Interstate-Light" charset="0"/>
                <a:ea typeface="Interstate-Light" charset="0"/>
                <a:cs typeface="Interstate-Light" charset="0"/>
              </a:rPr>
              <a:t>.</a:t>
            </a:r>
            <a:endParaRPr lang="en-US" sz="1000" b="1" dirty="0">
              <a:latin typeface="Interstate-Bold" charset="0"/>
              <a:ea typeface="Interstate-Bold" charset="0"/>
              <a:cs typeface="Interstate-Bold" charset="0"/>
            </a:endParaRPr>
          </a:p>
        </p:txBody>
      </p:sp>
      <p:sp>
        <p:nvSpPr>
          <p:cNvPr id="20" name="TextBox 19"/>
          <p:cNvSpPr txBox="1"/>
          <p:nvPr/>
        </p:nvSpPr>
        <p:spPr>
          <a:xfrm>
            <a:off x="4667491" y="1828800"/>
            <a:ext cx="3200400" cy="1913344"/>
          </a:xfrm>
          <a:prstGeom prst="rect">
            <a:avLst/>
          </a:prstGeom>
          <a:noFill/>
        </p:spPr>
        <p:txBody>
          <a:bodyPr wrap="square" rtlCol="0">
            <a:spAutoFit/>
          </a:bodyPr>
          <a:lstStyle/>
          <a:p>
            <a:r>
              <a:rPr lang="en-US" sz="1000" dirty="0">
                <a:latin typeface="Interstate-Light" charset="0"/>
                <a:ea typeface="Interstate-Light" charset="0"/>
                <a:cs typeface="Interstate-Light" charset="0"/>
              </a:rPr>
              <a:t>Jobs for the Future (JFF) is a national nonprofit that builds educational and economic opportunity for underserved populations in the United States. JFF develops innovative programs and public policies that increase college readiness and career success and build a more highly skilled, competitive workforce. With over 30 years of experience, JFF is a recognized national leader in bridging education and work to increase economic mobility and strengthen our </a:t>
            </a:r>
            <a:r>
              <a:rPr lang="en-US" sz="1000" dirty="0" smtClean="0">
                <a:latin typeface="Interstate-Light" charset="0"/>
                <a:ea typeface="Interstate-Light" charset="0"/>
                <a:cs typeface="Interstate-Light" charset="0"/>
              </a:rPr>
              <a:t>economy.</a:t>
            </a:r>
            <a:endParaRPr lang="en-US" sz="1000" dirty="0">
              <a:latin typeface="Interstate-Light" charset="0"/>
              <a:ea typeface="Interstate-Light" charset="0"/>
              <a:cs typeface="Interstate-Light" charset="0"/>
            </a:endParaRPr>
          </a:p>
          <a:p>
            <a:pPr>
              <a:spcBef>
                <a:spcPts val="1000"/>
              </a:spcBef>
            </a:pPr>
            <a:r>
              <a:rPr lang="en-US" sz="1000" b="1" dirty="0" smtClean="0">
                <a:latin typeface="Interstate-Bold" charset="0"/>
                <a:ea typeface="Interstate-Bold" charset="0"/>
                <a:cs typeface="Interstate-Bold" charset="0"/>
              </a:rPr>
              <a:t>WWW.JFF.ORG</a:t>
            </a:r>
            <a:endParaRPr lang="en-US" sz="1000" b="1" dirty="0">
              <a:latin typeface="Interstate-Bold" charset="0"/>
              <a:ea typeface="Interstate-Bold" charset="0"/>
              <a:cs typeface="Interstate-Bold" charset="0"/>
            </a:endParaRPr>
          </a:p>
        </p:txBody>
      </p:sp>
      <p:pic>
        <p:nvPicPr>
          <p:cNvPr id="21" name="Picture 2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43691" y="1220103"/>
            <a:ext cx="1905000" cy="533400"/>
          </a:xfrm>
          <a:prstGeom prst="rect">
            <a:avLst/>
          </a:prstGeom>
        </p:spPr>
      </p:pic>
    </p:spTree>
    <p:extLst>
      <p:ext uri="{BB962C8B-B14F-4D97-AF65-F5344CB8AC3E}">
        <p14:creationId xmlns:p14="http://schemas.microsoft.com/office/powerpoint/2010/main" val="1093082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3124200" cy="5791200"/>
          </a:xfrm>
        </p:spPr>
        <p:txBody>
          <a:bodyPr>
            <a:noAutofit/>
          </a:bodyPr>
          <a:lstStyle/>
          <a:p>
            <a:pPr>
              <a:lnSpc>
                <a:spcPct val="101000"/>
              </a:lnSpc>
              <a:spcBef>
                <a:spcPts val="600"/>
              </a:spcBef>
              <a:spcAft>
                <a:spcPts val="600"/>
              </a:spcAft>
              <a:buClr>
                <a:srgbClr val="C1005E"/>
              </a:buClr>
              <a:buFont typeface="HiraMinProN-W3" charset="-128"/>
              <a:buChar char="＞"/>
            </a:pPr>
            <a:r>
              <a:rPr lang="en-US" dirty="0"/>
              <a:t>To gain firsthand knowledge of a candidate.</a:t>
            </a:r>
          </a:p>
          <a:p>
            <a:pPr>
              <a:lnSpc>
                <a:spcPct val="101000"/>
              </a:lnSpc>
              <a:spcBef>
                <a:spcPts val="600"/>
              </a:spcBef>
              <a:spcAft>
                <a:spcPts val="600"/>
              </a:spcAft>
              <a:buClr>
                <a:srgbClr val="C1005E"/>
              </a:buClr>
              <a:buFont typeface="HiraMinProN-W3" charset="-128"/>
              <a:buChar char="＞"/>
            </a:pPr>
            <a:r>
              <a:rPr lang="en-US" dirty="0" smtClean="0"/>
              <a:t>To </a:t>
            </a:r>
            <a:r>
              <a:rPr lang="en-US" dirty="0"/>
              <a:t>give industry members an opportunity to assess a candidate’s behavior, </a:t>
            </a:r>
            <a:r>
              <a:rPr lang="en-US" dirty="0" smtClean="0"/>
              <a:t>attitude and </a:t>
            </a:r>
            <a:r>
              <a:rPr lang="en-US" dirty="0"/>
              <a:t>appearance.</a:t>
            </a:r>
          </a:p>
          <a:p>
            <a:pPr>
              <a:lnSpc>
                <a:spcPct val="101000"/>
              </a:lnSpc>
              <a:spcBef>
                <a:spcPts val="600"/>
              </a:spcBef>
              <a:spcAft>
                <a:spcPts val="600"/>
              </a:spcAft>
              <a:buClr>
                <a:srgbClr val="C1005E"/>
              </a:buClr>
              <a:buFont typeface="HiraMinProN-W3" charset="-128"/>
              <a:buChar char="＞"/>
            </a:pPr>
            <a:r>
              <a:rPr lang="en-US" dirty="0" smtClean="0"/>
              <a:t>To </a:t>
            </a:r>
            <a:r>
              <a:rPr lang="en-US" dirty="0"/>
              <a:t>determine if an interviewee is a promising candidate for apprenticeship </a:t>
            </a:r>
            <a:r>
              <a:rPr lang="en-US" dirty="0" smtClean="0"/>
              <a:t>or employment </a:t>
            </a:r>
            <a:r>
              <a:rPr lang="en-US" dirty="0"/>
              <a:t>with a company.</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5533" y="1066800"/>
            <a:ext cx="5143501" cy="34290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WHY ARE INTERVIEWS USED?</a:t>
            </a:r>
          </a:p>
        </p:txBody>
      </p:sp>
    </p:spTree>
    <p:extLst>
      <p:ext uri="{BB962C8B-B14F-4D97-AF65-F5344CB8AC3E}">
        <p14:creationId xmlns:p14="http://schemas.microsoft.com/office/powerpoint/2010/main" val="399259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114800" cy="4495800"/>
          </a:xfrm>
        </p:spPr>
        <p:txBody>
          <a:bodyPr>
            <a:noAutofit/>
          </a:bodyPr>
          <a:lstStyle/>
          <a:p>
            <a:pPr marL="0" indent="0">
              <a:lnSpc>
                <a:spcPct val="101000"/>
              </a:lnSpc>
              <a:spcBef>
                <a:spcPts val="600"/>
              </a:spcBef>
              <a:spcAft>
                <a:spcPts val="600"/>
              </a:spcAft>
              <a:buClr>
                <a:srgbClr val="C1005E"/>
              </a:buClr>
              <a:buNone/>
            </a:pPr>
            <a:r>
              <a:rPr lang="en-US" b="1" dirty="0" smtClean="0">
                <a:solidFill>
                  <a:srgbClr val="3D9D33"/>
                </a:solidFill>
                <a:latin typeface="Interstate-Bold" charset="0"/>
                <a:ea typeface="Interstate-Bold" charset="0"/>
                <a:cs typeface="Interstate-Bold" charset="0"/>
              </a:rPr>
              <a:t>INTERVIEWS ARE CONDUCTED:</a:t>
            </a:r>
            <a:endParaRPr lang="en-US" b="1" dirty="0" smtClean="0">
              <a:latin typeface="Interstate-Bold" charset="0"/>
              <a:ea typeface="Interstate-Bold" charset="0"/>
              <a:cs typeface="Interstate-Bold" charset="0"/>
            </a:endParaRPr>
          </a:p>
          <a:p>
            <a:pPr>
              <a:lnSpc>
                <a:spcPct val="101000"/>
              </a:lnSpc>
              <a:spcBef>
                <a:spcPts val="600"/>
              </a:spcBef>
              <a:spcAft>
                <a:spcPts val="600"/>
              </a:spcAft>
              <a:buClr>
                <a:srgbClr val="C1005E"/>
              </a:buClr>
              <a:buFont typeface="HiraMinProN-W3" charset="-128"/>
              <a:buChar char="＞"/>
            </a:pPr>
            <a:r>
              <a:rPr lang="en-US" dirty="0" smtClean="0"/>
              <a:t>As </a:t>
            </a:r>
            <a:r>
              <a:rPr lang="en-US" dirty="0"/>
              <a:t>part of the apprenticeship selection process</a:t>
            </a:r>
          </a:p>
          <a:p>
            <a:pPr>
              <a:lnSpc>
                <a:spcPct val="101000"/>
              </a:lnSpc>
              <a:spcBef>
                <a:spcPts val="600"/>
              </a:spcBef>
              <a:spcAft>
                <a:spcPts val="600"/>
              </a:spcAft>
              <a:buClr>
                <a:srgbClr val="C1005E"/>
              </a:buClr>
              <a:buFont typeface="HiraMinProN-W3" charset="-128"/>
              <a:buChar char="＞"/>
            </a:pPr>
            <a:r>
              <a:rPr lang="en-US" dirty="0" smtClean="0"/>
              <a:t>Conducted </a:t>
            </a:r>
            <a:r>
              <a:rPr lang="en-US" dirty="0"/>
              <a:t>after an aptitude test</a:t>
            </a:r>
          </a:p>
          <a:p>
            <a:pPr>
              <a:lnSpc>
                <a:spcPct val="101000"/>
              </a:lnSpc>
              <a:spcBef>
                <a:spcPts val="600"/>
              </a:spcBef>
              <a:spcAft>
                <a:spcPts val="600"/>
              </a:spcAft>
              <a:buClr>
                <a:srgbClr val="C1005E"/>
              </a:buClr>
              <a:buFont typeface="HiraMinProN-W3" charset="-128"/>
              <a:buChar char="＞"/>
            </a:pPr>
            <a:r>
              <a:rPr lang="en-US" dirty="0" smtClean="0"/>
              <a:t>Following </a:t>
            </a:r>
            <a:r>
              <a:rPr lang="en-US" dirty="0"/>
              <a:t>written application by a candidate for a job or entry into an apprenticeship</a:t>
            </a:r>
          </a:p>
          <a:p>
            <a:pPr>
              <a:lnSpc>
                <a:spcPct val="101000"/>
              </a:lnSpc>
              <a:spcBef>
                <a:spcPts val="600"/>
              </a:spcBef>
              <a:spcAft>
                <a:spcPts val="600"/>
              </a:spcAft>
              <a:buClr>
                <a:srgbClr val="C1005E"/>
              </a:buClr>
              <a:buFont typeface="HiraMinProN-W3" charset="-128"/>
              <a:buChar char="＞"/>
            </a:pPr>
            <a:r>
              <a:rPr lang="en-US" dirty="0" smtClean="0"/>
              <a:t>On </a:t>
            </a:r>
            <a:r>
              <a:rPr lang="en-US" dirty="0"/>
              <a:t>a jobsite by a superintendent or crew leader to fill a </a:t>
            </a:r>
            <a:r>
              <a:rPr lang="en-US" dirty="0" smtClean="0"/>
              <a:t>position</a:t>
            </a:r>
          </a:p>
          <a:p>
            <a:pPr>
              <a:lnSpc>
                <a:spcPct val="101000"/>
              </a:lnSpc>
              <a:spcBef>
                <a:spcPts val="600"/>
              </a:spcBef>
              <a:spcAft>
                <a:spcPts val="600"/>
              </a:spcAft>
              <a:buClr>
                <a:srgbClr val="C1005E"/>
              </a:buClr>
              <a:buFont typeface="HiraMinProN-W3" charset="-128"/>
              <a:buChar char="＞"/>
            </a:pPr>
            <a:r>
              <a:rPr lang="en-US" dirty="0"/>
              <a:t>At a job fair following program </a:t>
            </a:r>
            <a:r>
              <a:rPr lang="en-US" dirty="0" smtClean="0"/>
              <a:t>graduation</a:t>
            </a:r>
            <a:endParaRPr lang="en-US" dirty="0"/>
          </a:p>
          <a:p>
            <a:pPr>
              <a:lnSpc>
                <a:spcPct val="101000"/>
              </a:lnSpc>
              <a:spcBef>
                <a:spcPts val="600"/>
              </a:spcBef>
              <a:spcAft>
                <a:spcPts val="600"/>
              </a:spcAft>
              <a:buClr>
                <a:srgbClr val="C1005E"/>
              </a:buClr>
              <a:buFont typeface="HiraMinProN-W3" charset="-128"/>
              <a:buChar char="＞"/>
            </a:pP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1143000"/>
            <a:ext cx="3948434" cy="2632289"/>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WHEN ARE INTERVIEWS USED?</a:t>
            </a:r>
          </a:p>
        </p:txBody>
      </p:sp>
    </p:spTree>
    <p:extLst>
      <p:ext uri="{BB962C8B-B14F-4D97-AF65-F5344CB8AC3E}">
        <p14:creationId xmlns:p14="http://schemas.microsoft.com/office/powerpoint/2010/main" val="71429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114800" cy="5791200"/>
          </a:xfrm>
        </p:spPr>
        <p:txBody>
          <a:bodyPr>
            <a:noAutofit/>
          </a:bodyPr>
          <a:lstStyle/>
          <a:p>
            <a:pPr>
              <a:lnSpc>
                <a:spcPct val="101000"/>
              </a:lnSpc>
              <a:spcBef>
                <a:spcPts val="600"/>
              </a:spcBef>
              <a:spcAft>
                <a:spcPts val="600"/>
              </a:spcAft>
              <a:buClr>
                <a:srgbClr val="C1005E"/>
              </a:buClr>
              <a:buFont typeface="HiraMinProN-W3" charset="-128"/>
              <a:buChar char="＞"/>
            </a:pPr>
            <a:r>
              <a:rPr lang="en-US" dirty="0" smtClean="0"/>
              <a:t>Apprenticeship </a:t>
            </a:r>
            <a:r>
              <a:rPr lang="en-US" dirty="0"/>
              <a:t>Interviews are generally conducted by a panel that includes </a:t>
            </a:r>
            <a:r>
              <a:rPr lang="en-US" dirty="0" smtClean="0"/>
              <a:t>representatives of </a:t>
            </a:r>
            <a:r>
              <a:rPr lang="en-US" dirty="0"/>
              <a:t>the employer and the union.</a:t>
            </a:r>
          </a:p>
          <a:p>
            <a:pPr>
              <a:lnSpc>
                <a:spcPct val="101000"/>
              </a:lnSpc>
              <a:spcBef>
                <a:spcPts val="600"/>
              </a:spcBef>
              <a:spcAft>
                <a:spcPts val="600"/>
              </a:spcAft>
              <a:buClr>
                <a:srgbClr val="C1005E"/>
              </a:buClr>
              <a:buFont typeface="HiraMinProN-W3" charset="-128"/>
              <a:buChar char="＞"/>
            </a:pPr>
            <a:r>
              <a:rPr lang="en-US" dirty="0" smtClean="0"/>
              <a:t>Interviewers </a:t>
            </a:r>
            <a:r>
              <a:rPr lang="en-US" dirty="0"/>
              <a:t>are most likely volunteers conducting multiple interviews in the </a:t>
            </a:r>
            <a:r>
              <a:rPr lang="en-US" dirty="0" smtClean="0"/>
              <a:t>course of </a:t>
            </a:r>
            <a:r>
              <a:rPr lang="en-US" dirty="0"/>
              <a:t>a day.</a:t>
            </a:r>
          </a:p>
          <a:p>
            <a:pPr>
              <a:lnSpc>
                <a:spcPct val="101000"/>
              </a:lnSpc>
              <a:spcBef>
                <a:spcPts val="600"/>
              </a:spcBef>
              <a:spcAft>
                <a:spcPts val="600"/>
              </a:spcAft>
              <a:buClr>
                <a:srgbClr val="C1005E"/>
              </a:buClr>
              <a:buFont typeface="HiraMinProN-W3" charset="-128"/>
              <a:buChar char="＞"/>
            </a:pPr>
            <a:r>
              <a:rPr lang="en-US" dirty="0" smtClean="0"/>
              <a:t>Interviews </a:t>
            </a:r>
            <a:r>
              <a:rPr lang="en-US" dirty="0"/>
              <a:t>may last 5-20 minutes—be mindful of the time allotted for your interview.</a:t>
            </a:r>
          </a:p>
          <a:p>
            <a:pPr>
              <a:lnSpc>
                <a:spcPct val="101000"/>
              </a:lnSpc>
              <a:spcBef>
                <a:spcPts val="600"/>
              </a:spcBef>
              <a:spcAft>
                <a:spcPts val="600"/>
              </a:spcAft>
              <a:buClr>
                <a:srgbClr val="C1005E"/>
              </a:buClr>
              <a:buFont typeface="HiraMinProN-W3" charset="-128"/>
              <a:buChar char="＞"/>
            </a:pPr>
            <a:r>
              <a:rPr lang="en-US" dirty="0" smtClean="0"/>
              <a:t>Interviewers </a:t>
            </a:r>
            <a:r>
              <a:rPr lang="en-US" dirty="0"/>
              <a:t>generally ask standard questions of all applicants.</a:t>
            </a:r>
          </a:p>
          <a:p>
            <a:pPr>
              <a:lnSpc>
                <a:spcPct val="101000"/>
              </a:lnSpc>
              <a:spcBef>
                <a:spcPts val="600"/>
              </a:spcBef>
              <a:spcAft>
                <a:spcPts val="600"/>
              </a:spcAft>
              <a:buClr>
                <a:srgbClr val="C1005E"/>
              </a:buClr>
              <a:buFont typeface="HiraMinProN-W3" charset="-128"/>
              <a:buChar char="＞"/>
            </a:pPr>
            <a:r>
              <a:rPr lang="en-US" dirty="0" smtClean="0"/>
              <a:t>An </a:t>
            </a:r>
            <a:r>
              <a:rPr lang="en-US" dirty="0"/>
              <a:t>interview is a subjective measure— there may be guidelines but interviewers </a:t>
            </a:r>
            <a:r>
              <a:rPr lang="en-US" dirty="0" smtClean="0"/>
              <a:t>rely on </a:t>
            </a:r>
            <a:r>
              <a:rPr lang="en-US" dirty="0"/>
              <a:t>their own perceptions and judgment.</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1143000"/>
            <a:ext cx="3948433" cy="2632289"/>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WHAT TO EXPECT IN AN INTERVIEW</a:t>
            </a:r>
          </a:p>
        </p:txBody>
      </p:sp>
    </p:spTree>
    <p:extLst>
      <p:ext uri="{BB962C8B-B14F-4D97-AF65-F5344CB8AC3E}">
        <p14:creationId xmlns:p14="http://schemas.microsoft.com/office/powerpoint/2010/main" val="136750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114800" cy="5791200"/>
          </a:xfrm>
        </p:spPr>
        <p:txBody>
          <a:bodyPr>
            <a:noAutofit/>
          </a:bodyPr>
          <a:lstStyle/>
          <a:p>
            <a:pPr>
              <a:lnSpc>
                <a:spcPct val="101000"/>
              </a:lnSpc>
              <a:spcBef>
                <a:spcPts val="600"/>
              </a:spcBef>
              <a:spcAft>
                <a:spcPts val="600"/>
              </a:spcAft>
              <a:buClr>
                <a:srgbClr val="C1005E"/>
              </a:buClr>
              <a:buFont typeface="HiraMinProN-W3" charset="-128"/>
              <a:buChar char="＞"/>
            </a:pPr>
            <a:r>
              <a:rPr lang="en-US" dirty="0"/>
              <a:t>That interviewers will try to make you comfortable</a:t>
            </a:r>
          </a:p>
          <a:p>
            <a:pPr>
              <a:lnSpc>
                <a:spcPct val="101000"/>
              </a:lnSpc>
              <a:spcBef>
                <a:spcPts val="600"/>
              </a:spcBef>
              <a:spcAft>
                <a:spcPts val="600"/>
              </a:spcAft>
              <a:buClr>
                <a:srgbClr val="C1005E"/>
              </a:buClr>
              <a:buFont typeface="HiraMinProN-W3" charset="-128"/>
              <a:buChar char="＞"/>
            </a:pPr>
            <a:r>
              <a:rPr lang="en-US" dirty="0" smtClean="0"/>
              <a:t>That </a:t>
            </a:r>
            <a:r>
              <a:rPr lang="en-US" dirty="0"/>
              <a:t>interviewers will try to make you uncomfortable or ask trick questions</a:t>
            </a:r>
          </a:p>
          <a:p>
            <a:pPr>
              <a:lnSpc>
                <a:spcPct val="101000"/>
              </a:lnSpc>
              <a:spcBef>
                <a:spcPts val="600"/>
              </a:spcBef>
              <a:spcAft>
                <a:spcPts val="600"/>
              </a:spcAft>
              <a:buClr>
                <a:srgbClr val="C1005E"/>
              </a:buClr>
              <a:buFont typeface="HiraMinProN-W3" charset="-128"/>
              <a:buChar char="＞"/>
            </a:pPr>
            <a:r>
              <a:rPr lang="en-US" dirty="0" smtClean="0"/>
              <a:t>That </a:t>
            </a:r>
            <a:r>
              <a:rPr lang="en-US" dirty="0"/>
              <a:t>you need to demonstrate in-depth technical skill or knowledge related to </a:t>
            </a:r>
            <a:r>
              <a:rPr lang="en-US" dirty="0" smtClean="0"/>
              <a:t>the role </a:t>
            </a:r>
            <a:r>
              <a:rPr lang="en-US" dirty="0"/>
              <a:t>you are applying for</a:t>
            </a:r>
          </a:p>
          <a:p>
            <a:pPr>
              <a:lnSpc>
                <a:spcPct val="101000"/>
              </a:lnSpc>
              <a:spcBef>
                <a:spcPts val="600"/>
              </a:spcBef>
              <a:spcAft>
                <a:spcPts val="600"/>
              </a:spcAft>
              <a:buClr>
                <a:srgbClr val="C1005E"/>
              </a:buClr>
              <a:buFont typeface="HiraMinProN-W3" charset="-128"/>
              <a:buChar char="＞"/>
            </a:pPr>
            <a:r>
              <a:rPr lang="en-US" dirty="0" smtClean="0"/>
              <a:t>That </a:t>
            </a:r>
            <a:r>
              <a:rPr lang="en-US" dirty="0"/>
              <a:t>the committee members will demonstrate any responsiveness to </a:t>
            </a:r>
            <a:r>
              <a:rPr lang="en-US" dirty="0" smtClean="0"/>
              <a:t>your replies</a:t>
            </a:r>
            <a:endParaRPr lang="en-US" dirty="0"/>
          </a:p>
          <a:p>
            <a:pPr>
              <a:lnSpc>
                <a:spcPct val="101000"/>
              </a:lnSpc>
              <a:spcBef>
                <a:spcPts val="600"/>
              </a:spcBef>
              <a:spcAft>
                <a:spcPts val="600"/>
              </a:spcAft>
              <a:buClr>
                <a:srgbClr val="C1005E"/>
              </a:buClr>
              <a:buFont typeface="HiraMinProN-W3" charset="-128"/>
              <a:buChar char="＞"/>
            </a:pPr>
            <a:r>
              <a:rPr lang="en-US" dirty="0" smtClean="0"/>
              <a:t>That </a:t>
            </a:r>
            <a:r>
              <a:rPr lang="en-US" dirty="0"/>
              <a:t>you will get any immediate feedback</a:t>
            </a:r>
          </a:p>
          <a:p>
            <a:pPr>
              <a:lnSpc>
                <a:spcPct val="101000"/>
              </a:lnSpc>
              <a:spcBef>
                <a:spcPts val="600"/>
              </a:spcBef>
              <a:spcAft>
                <a:spcPts val="600"/>
              </a:spcAft>
              <a:buClr>
                <a:srgbClr val="C1005E"/>
              </a:buClr>
              <a:buFont typeface="HiraMinProN-W3" charset="-128"/>
              <a:buChar char="＞"/>
            </a:pPr>
            <a:r>
              <a:rPr lang="en-US" dirty="0" smtClean="0"/>
              <a:t>That </a:t>
            </a:r>
            <a:r>
              <a:rPr lang="en-US" dirty="0"/>
              <a:t>all interviewers will be well trained in conducting an </a:t>
            </a:r>
            <a:r>
              <a:rPr lang="en-US" dirty="0" smtClean="0"/>
              <a:t>interview.</a:t>
            </a: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1143000"/>
            <a:ext cx="3948433" cy="2632288"/>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DO NOT EXPECT</a:t>
            </a:r>
          </a:p>
        </p:txBody>
      </p:sp>
    </p:spTree>
    <p:extLst>
      <p:ext uri="{BB962C8B-B14F-4D97-AF65-F5344CB8AC3E}">
        <p14:creationId xmlns:p14="http://schemas.microsoft.com/office/powerpoint/2010/main" val="376041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953000" cy="5791200"/>
          </a:xfrm>
        </p:spPr>
        <p:txBody>
          <a:bodyPr>
            <a:noAutofit/>
          </a:bodyPr>
          <a:lstStyle/>
          <a:p>
            <a:pPr marL="0" indent="0">
              <a:lnSpc>
                <a:spcPct val="101000"/>
              </a:lnSpc>
              <a:spcBef>
                <a:spcPts val="300"/>
              </a:spcBef>
              <a:spcAft>
                <a:spcPts val="300"/>
              </a:spcAft>
              <a:buClr>
                <a:srgbClr val="C1005E"/>
              </a:buClr>
              <a:buNone/>
            </a:pPr>
            <a:r>
              <a:rPr lang="en-US" dirty="0"/>
              <a:t>Candidates that are a good fit—meaning a </a:t>
            </a:r>
            <a:r>
              <a:rPr lang="en-US" dirty="0" smtClean="0"/>
              <a:t/>
            </a:r>
            <a:br>
              <a:rPr lang="en-US" dirty="0" smtClean="0"/>
            </a:br>
            <a:r>
              <a:rPr lang="en-US" dirty="0" smtClean="0"/>
              <a:t>candidate </a:t>
            </a:r>
            <a:r>
              <a:rPr lang="en-US" dirty="0"/>
              <a:t>that:</a:t>
            </a:r>
          </a:p>
          <a:p>
            <a:pPr>
              <a:lnSpc>
                <a:spcPct val="101000"/>
              </a:lnSpc>
              <a:spcBef>
                <a:spcPts val="300"/>
              </a:spcBef>
              <a:spcAft>
                <a:spcPts val="300"/>
              </a:spcAft>
              <a:buClr>
                <a:srgbClr val="C1005E"/>
              </a:buClr>
              <a:buFont typeface="HiraMinProN-W3" charset="-128"/>
              <a:buChar char="＞"/>
            </a:pPr>
            <a:r>
              <a:rPr lang="en-US" dirty="0" smtClean="0"/>
              <a:t>Appears </a:t>
            </a:r>
            <a:r>
              <a:rPr lang="en-US" dirty="0"/>
              <a:t>to have the physical, emotional, and intellectual aptitude to succeed in </a:t>
            </a:r>
            <a:r>
              <a:rPr lang="en-US" dirty="0" smtClean="0"/>
              <a:t>the apprenticeship </a:t>
            </a:r>
            <a:r>
              <a:rPr lang="en-US" dirty="0"/>
              <a:t>program</a:t>
            </a:r>
          </a:p>
          <a:p>
            <a:pPr>
              <a:lnSpc>
                <a:spcPct val="101000"/>
              </a:lnSpc>
              <a:spcBef>
                <a:spcPts val="300"/>
              </a:spcBef>
              <a:spcAft>
                <a:spcPts val="300"/>
              </a:spcAft>
              <a:buClr>
                <a:srgbClr val="C1005E"/>
              </a:buClr>
              <a:buFont typeface="HiraMinProN-W3" charset="-128"/>
              <a:buChar char="＞"/>
            </a:pPr>
            <a:r>
              <a:rPr lang="en-US" dirty="0" smtClean="0"/>
              <a:t>Can </a:t>
            </a:r>
            <a:r>
              <a:rPr lang="en-US" dirty="0"/>
              <a:t>demonstrate knowledge of the occupation</a:t>
            </a:r>
          </a:p>
          <a:p>
            <a:pPr>
              <a:lnSpc>
                <a:spcPct val="101000"/>
              </a:lnSpc>
              <a:spcBef>
                <a:spcPts val="300"/>
              </a:spcBef>
              <a:spcAft>
                <a:spcPts val="300"/>
              </a:spcAft>
              <a:buClr>
                <a:srgbClr val="C1005E"/>
              </a:buClr>
              <a:buFont typeface="HiraMinProN-W3" charset="-128"/>
              <a:buChar char="＞"/>
            </a:pPr>
            <a:r>
              <a:rPr lang="en-US" dirty="0" smtClean="0"/>
              <a:t>Can </a:t>
            </a:r>
            <a:r>
              <a:rPr lang="en-US" dirty="0"/>
              <a:t>provide responsive, clear, and articulate answers to a variety of </a:t>
            </a:r>
            <a:r>
              <a:rPr lang="en-US" dirty="0" smtClean="0"/>
              <a:t>basic employment </a:t>
            </a:r>
            <a:r>
              <a:rPr lang="en-US" dirty="0"/>
              <a:t>related questions</a:t>
            </a:r>
          </a:p>
          <a:p>
            <a:pPr>
              <a:lnSpc>
                <a:spcPct val="101000"/>
              </a:lnSpc>
              <a:spcBef>
                <a:spcPts val="300"/>
              </a:spcBef>
              <a:spcAft>
                <a:spcPts val="300"/>
              </a:spcAft>
              <a:buClr>
                <a:srgbClr val="C1005E"/>
              </a:buClr>
              <a:buFont typeface="HiraMinProN-W3" charset="-128"/>
              <a:buChar char="＞"/>
            </a:pPr>
            <a:r>
              <a:rPr lang="en-US" dirty="0" smtClean="0"/>
              <a:t>Appears </a:t>
            </a:r>
            <a:r>
              <a:rPr lang="en-US" dirty="0"/>
              <a:t>enthusiastic, energetic, and </a:t>
            </a:r>
            <a:r>
              <a:rPr lang="en-US" dirty="0" smtClean="0"/>
              <a:t/>
            </a:r>
            <a:br>
              <a:rPr lang="en-US" dirty="0" smtClean="0"/>
            </a:br>
            <a:r>
              <a:rPr lang="en-US" dirty="0" smtClean="0"/>
              <a:t>willing </a:t>
            </a:r>
            <a:r>
              <a:rPr lang="en-US" dirty="0"/>
              <a:t>to learn</a:t>
            </a:r>
          </a:p>
          <a:p>
            <a:pPr>
              <a:lnSpc>
                <a:spcPct val="101000"/>
              </a:lnSpc>
              <a:spcBef>
                <a:spcPts val="300"/>
              </a:spcBef>
              <a:spcAft>
                <a:spcPts val="300"/>
              </a:spcAft>
              <a:buClr>
                <a:srgbClr val="C1005E"/>
              </a:buClr>
              <a:buFont typeface="HiraMinProN-W3" charset="-128"/>
              <a:buChar char="＞"/>
            </a:pPr>
            <a:r>
              <a:rPr lang="en-US" dirty="0" smtClean="0"/>
              <a:t>Demonstrates </a:t>
            </a:r>
            <a:r>
              <a:rPr lang="en-US" dirty="0"/>
              <a:t>determination, dedication, and full commitment to a career in </a:t>
            </a:r>
            <a:r>
              <a:rPr lang="en-US" dirty="0" smtClean="0"/>
              <a:t>the target </a:t>
            </a:r>
            <a:r>
              <a:rPr lang="en-US" dirty="0"/>
              <a:t>occupation</a:t>
            </a:r>
          </a:p>
          <a:p>
            <a:pPr>
              <a:lnSpc>
                <a:spcPct val="101000"/>
              </a:lnSpc>
              <a:spcBef>
                <a:spcPts val="300"/>
              </a:spcBef>
              <a:spcAft>
                <a:spcPts val="300"/>
              </a:spcAft>
              <a:buClr>
                <a:srgbClr val="C1005E"/>
              </a:buClr>
              <a:buFont typeface="HiraMinProN-W3" charset="-128"/>
              <a:buChar char="＞"/>
            </a:pPr>
            <a:r>
              <a:rPr lang="en-US" dirty="0" smtClean="0"/>
              <a:t>Has </a:t>
            </a:r>
            <a:r>
              <a:rPr lang="en-US" dirty="0"/>
              <a:t>the ability to perform under pressure with high productivity and quality</a:t>
            </a:r>
          </a:p>
          <a:p>
            <a:pPr>
              <a:lnSpc>
                <a:spcPct val="101000"/>
              </a:lnSpc>
              <a:spcBef>
                <a:spcPts val="300"/>
              </a:spcBef>
              <a:spcAft>
                <a:spcPts val="300"/>
              </a:spcAft>
              <a:buClr>
                <a:srgbClr val="C1005E"/>
              </a:buClr>
              <a:buFont typeface="HiraMinProN-W3" charset="-128"/>
              <a:buChar char="＞"/>
            </a:pPr>
            <a:r>
              <a:rPr lang="en-US" dirty="0" smtClean="0"/>
              <a:t>Presents </a:t>
            </a:r>
            <a:r>
              <a:rPr lang="en-US" dirty="0"/>
              <a:t>themselves as cooperative, and as someone who can work with </a:t>
            </a:r>
            <a:r>
              <a:rPr lang="en-US" dirty="0" smtClean="0"/>
              <a:t>others successfully</a:t>
            </a:r>
            <a:r>
              <a:rPr lang="en-US" dirty="0"/>
              <a:t>, and can take direction</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0200" y="1144739"/>
            <a:ext cx="3338833" cy="222241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WHAT THEY ARE LOOKING FOR</a:t>
            </a:r>
          </a:p>
        </p:txBody>
      </p:sp>
    </p:spTree>
    <p:extLst>
      <p:ext uri="{BB962C8B-B14F-4D97-AF65-F5344CB8AC3E}">
        <p14:creationId xmlns:p14="http://schemas.microsoft.com/office/powerpoint/2010/main" val="1486082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953000" cy="5791200"/>
          </a:xfrm>
        </p:spPr>
        <p:txBody>
          <a:bodyPr>
            <a:noAutofit/>
          </a:bodyPr>
          <a:lstStyle/>
          <a:p>
            <a:pPr>
              <a:lnSpc>
                <a:spcPct val="101000"/>
              </a:lnSpc>
              <a:spcBef>
                <a:spcPts val="300"/>
              </a:spcBef>
              <a:spcAft>
                <a:spcPts val="300"/>
              </a:spcAft>
              <a:buClr>
                <a:srgbClr val="C1005E"/>
              </a:buClr>
              <a:buFont typeface="HiraMinProN-W3" charset="-128"/>
              <a:buChar char="＞"/>
            </a:pPr>
            <a:r>
              <a:rPr lang="en-US" dirty="0" smtClean="0"/>
              <a:t>Are </a:t>
            </a:r>
            <a:r>
              <a:rPr lang="en-US" dirty="0"/>
              <a:t>you willing to put in the effort to complete an apprenticeship and work as </a:t>
            </a:r>
            <a:r>
              <a:rPr lang="en-US" dirty="0" smtClean="0"/>
              <a:t>a journeyperson</a:t>
            </a:r>
            <a:r>
              <a:rPr lang="en-US" dirty="0"/>
              <a:t>?</a:t>
            </a:r>
          </a:p>
          <a:p>
            <a:pPr>
              <a:lnSpc>
                <a:spcPct val="101000"/>
              </a:lnSpc>
              <a:spcBef>
                <a:spcPts val="300"/>
              </a:spcBef>
              <a:spcAft>
                <a:spcPts val="300"/>
              </a:spcAft>
              <a:buClr>
                <a:srgbClr val="C1005E"/>
              </a:buClr>
              <a:buFont typeface="HiraMinProN-W3" charset="-128"/>
              <a:buChar char="＞"/>
            </a:pPr>
            <a:r>
              <a:rPr lang="en-US" dirty="0" smtClean="0"/>
              <a:t>Is </a:t>
            </a:r>
            <a:r>
              <a:rPr lang="en-US" dirty="0"/>
              <a:t>it worth making an investment of the apprenticeship’s resources in you?</a:t>
            </a:r>
          </a:p>
          <a:p>
            <a:pPr>
              <a:lnSpc>
                <a:spcPct val="101000"/>
              </a:lnSpc>
              <a:spcBef>
                <a:spcPts val="300"/>
              </a:spcBef>
              <a:spcAft>
                <a:spcPts val="300"/>
              </a:spcAft>
              <a:buClr>
                <a:srgbClr val="C1005E"/>
              </a:buClr>
              <a:buFont typeface="HiraMinProN-W3" charset="-128"/>
              <a:buChar char="＞"/>
            </a:pPr>
            <a:r>
              <a:rPr lang="en-US" dirty="0" smtClean="0"/>
              <a:t>Can </a:t>
            </a:r>
            <a:r>
              <a:rPr lang="en-US" dirty="0"/>
              <a:t>you demonstrate a commitment to completing an apprenticeship and making </a:t>
            </a:r>
            <a:r>
              <a:rPr lang="en-US" dirty="0" smtClean="0"/>
              <a:t>a career </a:t>
            </a:r>
            <a:r>
              <a:rPr lang="en-US" dirty="0"/>
              <a:t>in the occupation?</a:t>
            </a:r>
          </a:p>
          <a:p>
            <a:pPr>
              <a:lnSpc>
                <a:spcPct val="101000"/>
              </a:lnSpc>
              <a:spcBef>
                <a:spcPts val="300"/>
              </a:spcBef>
              <a:spcAft>
                <a:spcPts val="300"/>
              </a:spcAft>
              <a:buClr>
                <a:srgbClr val="C1005E"/>
              </a:buClr>
              <a:buFont typeface="HiraMinProN-W3" charset="-128"/>
              <a:buChar char="＞"/>
            </a:pPr>
            <a:r>
              <a:rPr lang="en-US" dirty="0" smtClean="0"/>
              <a:t>Will you </a:t>
            </a:r>
            <a:r>
              <a:rPr lang="en-US" dirty="0"/>
              <a:t>stay long enough to contribute to the good of the industry/trade equal </a:t>
            </a:r>
            <a:r>
              <a:rPr lang="en-US" dirty="0" smtClean="0"/>
              <a:t>to the </a:t>
            </a:r>
            <a:r>
              <a:rPr lang="en-US" dirty="0"/>
              <a:t>investment in your training?</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2809" y="1144739"/>
            <a:ext cx="3333615" cy="2222410"/>
          </a:xfrm>
          <a:prstGeom prst="rect">
            <a:avLst/>
          </a:prstGeom>
          <a:noFill/>
          <a:ln w="9525">
            <a:noFill/>
            <a:miter lim="800000"/>
            <a:headEnd/>
            <a:tailEnd/>
          </a:ln>
        </p:spPr>
      </p:pic>
      <p:sp>
        <p:nvSpPr>
          <p:cNvPr id="4" name="TextBox 3"/>
          <p:cNvSpPr txBox="1"/>
          <p:nvPr/>
        </p:nvSpPr>
        <p:spPr>
          <a:xfrm>
            <a:off x="304800" y="115669"/>
            <a:ext cx="9220200" cy="646331"/>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WHAT ARE APPRENTICESHIP PROGRAMS </a:t>
            </a:r>
            <a:r>
              <a:rPr lang="en-US" b="1">
                <a:solidFill>
                  <a:srgbClr val="3D9D33"/>
                </a:solidFill>
                <a:latin typeface="Interstate-Bold"/>
                <a:cs typeface="Interstate-Bold"/>
              </a:rPr>
              <a:t>LOOKING </a:t>
            </a:r>
            <a:r>
              <a:rPr lang="en-US" b="1" smtClean="0">
                <a:solidFill>
                  <a:srgbClr val="3D9D33"/>
                </a:solidFill>
                <a:latin typeface="Interstate-Bold"/>
                <a:cs typeface="Interstate-Bold"/>
              </a:rPr>
              <a:t/>
            </a:r>
            <a:br>
              <a:rPr lang="en-US" b="1" smtClean="0">
                <a:solidFill>
                  <a:srgbClr val="3D9D33"/>
                </a:solidFill>
                <a:latin typeface="Interstate-Bold"/>
                <a:cs typeface="Interstate-Bold"/>
              </a:rPr>
            </a:br>
            <a:r>
              <a:rPr lang="en-US" b="1" smtClean="0">
                <a:solidFill>
                  <a:srgbClr val="3D9D33"/>
                </a:solidFill>
                <a:latin typeface="Interstate-Bold"/>
                <a:cs typeface="Interstate-Bold"/>
              </a:rPr>
              <a:t>FOR—MOST</a:t>
            </a:r>
            <a:r>
              <a:rPr lang="en-US" b="1" dirty="0" smtClean="0">
                <a:solidFill>
                  <a:srgbClr val="3D9D33"/>
                </a:solidFill>
                <a:latin typeface="Interstate-Bold"/>
                <a:cs typeface="Interstate-Bold"/>
              </a:rPr>
              <a:t> </a:t>
            </a:r>
            <a:r>
              <a:rPr lang="en-US" b="1" smtClean="0">
                <a:solidFill>
                  <a:srgbClr val="3D9D33"/>
                </a:solidFill>
                <a:latin typeface="Interstate-Bold"/>
                <a:cs typeface="Interstate-Bold"/>
              </a:rPr>
              <a:t>IMPORTANTLY</a:t>
            </a:r>
            <a:endParaRPr lang="en-US" b="1" dirty="0">
              <a:solidFill>
                <a:srgbClr val="3D9D33"/>
              </a:solidFill>
              <a:latin typeface="Interstate-Bold"/>
              <a:cs typeface="Interstate-Bold"/>
            </a:endParaRPr>
          </a:p>
        </p:txBody>
      </p:sp>
    </p:spTree>
    <p:extLst>
      <p:ext uri="{BB962C8B-B14F-4D97-AF65-F5344CB8AC3E}">
        <p14:creationId xmlns:p14="http://schemas.microsoft.com/office/powerpoint/2010/main" val="1146146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sz="quarter" idx="1"/>
          </p:nvPr>
        </p:nvSpPr>
        <p:spPr>
          <a:xfrm>
            <a:off x="304800" y="1066800"/>
            <a:ext cx="4191000" cy="3581400"/>
          </a:xfrm>
        </p:spPr>
        <p:txBody>
          <a:bodyPr>
            <a:noAutofit/>
          </a:bodyPr>
          <a:lstStyle/>
          <a:p>
            <a:pPr marL="0" indent="0">
              <a:lnSpc>
                <a:spcPct val="101000"/>
              </a:lnSpc>
              <a:spcBef>
                <a:spcPts val="300"/>
              </a:spcBef>
              <a:spcAft>
                <a:spcPts val="300"/>
              </a:spcAft>
              <a:buClr>
                <a:srgbClr val="C1005E"/>
              </a:buClr>
              <a:buNone/>
            </a:pPr>
            <a:r>
              <a:rPr lang="en-US" dirty="0"/>
              <a:t>They will rate—</a:t>
            </a:r>
          </a:p>
          <a:p>
            <a:pPr>
              <a:lnSpc>
                <a:spcPct val="101000"/>
              </a:lnSpc>
              <a:spcBef>
                <a:spcPts val="300"/>
              </a:spcBef>
              <a:spcAft>
                <a:spcPts val="300"/>
              </a:spcAft>
              <a:buClr>
                <a:srgbClr val="C1005E"/>
              </a:buClr>
              <a:buFont typeface="HiraMinProN-W3" charset="-128"/>
              <a:buChar char="＞"/>
            </a:pPr>
            <a:r>
              <a:rPr lang="en-US" dirty="0" smtClean="0"/>
              <a:t>Your </a:t>
            </a:r>
            <a:r>
              <a:rPr lang="en-US" dirty="0"/>
              <a:t>responses to questions</a:t>
            </a:r>
          </a:p>
          <a:p>
            <a:pPr>
              <a:lnSpc>
                <a:spcPct val="101000"/>
              </a:lnSpc>
              <a:spcBef>
                <a:spcPts val="300"/>
              </a:spcBef>
              <a:spcAft>
                <a:spcPts val="300"/>
              </a:spcAft>
              <a:buClr>
                <a:srgbClr val="C1005E"/>
              </a:buClr>
              <a:buFont typeface="HiraMinProN-W3" charset="-128"/>
              <a:buChar char="＞"/>
            </a:pPr>
            <a:r>
              <a:rPr lang="en-US" dirty="0" smtClean="0"/>
              <a:t>Observation </a:t>
            </a:r>
            <a:r>
              <a:rPr lang="en-US" dirty="0"/>
              <a:t>of your behavior and appearance</a:t>
            </a:r>
          </a:p>
          <a:p>
            <a:pPr>
              <a:lnSpc>
                <a:spcPct val="101000"/>
              </a:lnSpc>
              <a:spcBef>
                <a:spcPts val="300"/>
              </a:spcBef>
              <a:spcAft>
                <a:spcPts val="300"/>
              </a:spcAft>
              <a:buClr>
                <a:srgbClr val="C1005E"/>
              </a:buClr>
              <a:buFont typeface="HiraMinProN-W3" charset="-128"/>
              <a:buChar char="＞"/>
            </a:pPr>
            <a:r>
              <a:rPr lang="en-US" dirty="0" smtClean="0"/>
              <a:t>Assessment/impression </a:t>
            </a:r>
            <a:r>
              <a:rPr lang="en-US" dirty="0"/>
              <a:t>about your attitude and energy</a:t>
            </a:r>
          </a:p>
          <a:p>
            <a:pPr>
              <a:lnSpc>
                <a:spcPct val="101000"/>
              </a:lnSpc>
              <a:spcBef>
                <a:spcPts val="300"/>
              </a:spcBef>
              <a:spcAft>
                <a:spcPts val="300"/>
              </a:spcAft>
              <a:buClr>
                <a:srgbClr val="C1005E"/>
              </a:buClr>
              <a:buFont typeface="HiraMinProN-W3" charset="-128"/>
              <a:buChar char="＞"/>
            </a:pPr>
            <a:r>
              <a:rPr lang="en-US" dirty="0" smtClean="0"/>
              <a:t>How </a:t>
            </a:r>
            <a:r>
              <a:rPr lang="en-US" dirty="0"/>
              <a:t>much you know about the occupation</a:t>
            </a:r>
          </a:p>
          <a:p>
            <a:pPr>
              <a:lnSpc>
                <a:spcPct val="101000"/>
              </a:lnSpc>
              <a:spcBef>
                <a:spcPts val="300"/>
              </a:spcBef>
              <a:spcAft>
                <a:spcPts val="300"/>
              </a:spcAft>
              <a:buClr>
                <a:srgbClr val="C1005E"/>
              </a:buClr>
              <a:buFont typeface="HiraMinProN-W3" charset="-128"/>
              <a:buChar char="＞"/>
            </a:pPr>
            <a:r>
              <a:rPr lang="en-US" dirty="0" smtClean="0"/>
              <a:t>Perception </a:t>
            </a:r>
            <a:r>
              <a:rPr lang="en-US" dirty="0"/>
              <a:t>of your level of interest and commitment to the occupation</a:t>
            </a:r>
          </a:p>
          <a:p>
            <a:pPr>
              <a:lnSpc>
                <a:spcPct val="101000"/>
              </a:lnSpc>
              <a:spcBef>
                <a:spcPts val="300"/>
              </a:spcBef>
              <a:spcAft>
                <a:spcPts val="300"/>
              </a:spcAft>
              <a:buClr>
                <a:srgbClr val="C1005E"/>
              </a:buClr>
              <a:buFont typeface="HiraMinProN-W3" charset="-128"/>
              <a:buChar char="＞"/>
            </a:pPr>
            <a:r>
              <a:rPr lang="en-US" dirty="0"/>
              <a:t>Remember: An interview is a </a:t>
            </a:r>
            <a:r>
              <a:rPr lang="en-US" dirty="0" smtClean="0"/>
              <a:t/>
            </a:r>
            <a:br>
              <a:rPr lang="en-US" dirty="0" smtClean="0"/>
            </a:br>
            <a:r>
              <a:rPr lang="en-US" dirty="0" smtClean="0"/>
              <a:t>subjective </a:t>
            </a:r>
            <a:r>
              <a:rPr lang="en-US" dirty="0"/>
              <a:t>measure</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8532" y="1143000"/>
            <a:ext cx="4000500" cy="2667000"/>
          </a:xfrm>
          <a:prstGeom prst="rect">
            <a:avLst/>
          </a:prstGeom>
          <a:noFill/>
          <a:ln w="9525">
            <a:noFill/>
            <a:miter lim="800000"/>
            <a:headEnd/>
            <a:tailEnd/>
          </a:ln>
        </p:spPr>
      </p:pic>
      <p:sp>
        <p:nvSpPr>
          <p:cNvPr id="4" name="TextBox 3"/>
          <p:cNvSpPr txBox="1"/>
          <p:nvPr/>
        </p:nvSpPr>
        <p:spPr>
          <a:xfrm>
            <a:off x="304800" y="228600"/>
            <a:ext cx="9220200" cy="369332"/>
          </a:xfrm>
          <a:prstGeom prst="rect">
            <a:avLst/>
          </a:prstGeom>
          <a:noFill/>
        </p:spPr>
        <p:txBody>
          <a:bodyPr wrap="square" rtlCol="0">
            <a:spAutoFit/>
          </a:bodyPr>
          <a:lstStyle/>
          <a:p>
            <a:pPr>
              <a:spcBef>
                <a:spcPts val="600"/>
              </a:spcBef>
              <a:spcAft>
                <a:spcPts val="600"/>
              </a:spcAft>
            </a:pPr>
            <a:r>
              <a:rPr lang="en-US" b="1" dirty="0">
                <a:solidFill>
                  <a:srgbClr val="3D9D33"/>
                </a:solidFill>
                <a:latin typeface="Interstate-Bold"/>
                <a:cs typeface="Interstate-Bold"/>
              </a:rPr>
              <a:t>HOW ARE THESE QUALITIES MEASURED</a:t>
            </a:r>
          </a:p>
        </p:txBody>
      </p:sp>
    </p:spTree>
    <p:extLst>
      <p:ext uri="{BB962C8B-B14F-4D97-AF65-F5344CB8AC3E}">
        <p14:creationId xmlns:p14="http://schemas.microsoft.com/office/powerpoint/2010/main" val="1667133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9333</TotalTime>
  <Words>1326</Words>
  <Application>Microsoft Macintosh PowerPoint</Application>
  <PresentationFormat>On-screen Show (4:3)</PresentationFormat>
  <Paragraphs>193</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Calibri</vt:lpstr>
      <vt:lpstr>HiraMinProN-W3</vt:lpstr>
      <vt:lpstr>Interstate - bold</vt:lpstr>
      <vt:lpstr>Interstate-Bold</vt:lpstr>
      <vt:lpstr>Interstate-Light</vt:lpstr>
      <vt:lpstr>Interstate-Regular</vt:lpstr>
      <vt:lpstr>Tw Cen MT</vt:lpstr>
      <vt:lpstr>Wingdings</vt:lpstr>
      <vt:lpstr>Wingdings 2</vt:lpstr>
      <vt:lpstr>Arial</vt: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Sugerman</dc:creator>
  <cp:lastModifiedBy>Eugenie Inniss</cp:lastModifiedBy>
  <cp:revision>583</cp:revision>
  <cp:lastPrinted>2012-06-28T15:54:40Z</cp:lastPrinted>
  <dcterms:created xsi:type="dcterms:W3CDTF">2012-06-28T17:15:41Z</dcterms:created>
  <dcterms:modified xsi:type="dcterms:W3CDTF">2017-04-27T23:28:06Z</dcterms:modified>
</cp:coreProperties>
</file>