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34"/>
  </p:notesMasterIdLst>
  <p:handoutMasterIdLst>
    <p:handoutMasterId r:id="rId35"/>
  </p:handoutMasterIdLst>
  <p:sldIdLst>
    <p:sldId id="378" r:id="rId2"/>
    <p:sldId id="376" r:id="rId3"/>
    <p:sldId id="381" r:id="rId4"/>
    <p:sldId id="268" r:id="rId5"/>
    <p:sldId id="270" r:id="rId6"/>
    <p:sldId id="301" r:id="rId7"/>
    <p:sldId id="302" r:id="rId8"/>
    <p:sldId id="373" r:id="rId9"/>
    <p:sldId id="330" r:id="rId10"/>
    <p:sldId id="329" r:id="rId11"/>
    <p:sldId id="384" r:id="rId12"/>
    <p:sldId id="385" r:id="rId13"/>
    <p:sldId id="305" r:id="rId14"/>
    <p:sldId id="303" r:id="rId15"/>
    <p:sldId id="383" r:id="rId16"/>
    <p:sldId id="338" r:id="rId17"/>
    <p:sldId id="340" r:id="rId18"/>
    <p:sldId id="341" r:id="rId19"/>
    <p:sldId id="342" r:id="rId20"/>
    <p:sldId id="343" r:id="rId21"/>
    <p:sldId id="382" r:id="rId22"/>
    <p:sldId id="346" r:id="rId23"/>
    <p:sldId id="350" r:id="rId24"/>
    <p:sldId id="352" r:id="rId25"/>
    <p:sldId id="358" r:id="rId26"/>
    <p:sldId id="282" r:id="rId27"/>
    <p:sldId id="292" r:id="rId28"/>
    <p:sldId id="369" r:id="rId29"/>
    <p:sldId id="288" r:id="rId30"/>
    <p:sldId id="314" r:id="rId31"/>
    <p:sldId id="294" r:id="rId32"/>
    <p:sldId id="38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atiana Baez" initials="TB [5]" lastIdx="1" clrIdx="6">
    <p:extLst/>
  </p:cmAuthor>
  <p:cmAuthor id="1" name="alex85j@gmail.com" initials="a" lastIdx="5" clrIdx="0">
    <p:extLst/>
  </p:cmAuthor>
  <p:cmAuthor id="8" name="Jessica Toglia" initials="JMT" lastIdx="1" clrIdx="7">
    <p:extLst/>
  </p:cmAuthor>
  <p:cmAuthor id="2" name="Microsoft Office User" initials="" lastIdx="0" clrIdx="1"/>
  <p:cmAuthor id="9" name="Deborah Kobes" initials="DK" lastIdx="1" clrIdx="8">
    <p:extLst/>
  </p:cmAuthor>
  <p:cmAuthor id="3" name="Tatiana Baez" initials="TB" lastIdx="1" clrIdx="2">
    <p:extLst/>
  </p:cmAuthor>
  <p:cmAuthor id="10" name="Deborah Kobes" initials="DK [2]" lastIdx="1" clrIdx="9">
    <p:extLst/>
  </p:cmAuthor>
  <p:cmAuthor id="4" name="Tatiana Baez" initials="TB [2]" lastIdx="1" clrIdx="3">
    <p:extLst/>
  </p:cmAuthor>
  <p:cmAuthor id="11" name="Deborah Kobes" initials="DK [3]" lastIdx="1" clrIdx="10">
    <p:extLst/>
  </p:cmAuthor>
  <p:cmAuthor id="5" name="Tatiana Baez" initials="TB [3]" lastIdx="1" clrIdx="4">
    <p:extLst/>
  </p:cmAuthor>
  <p:cmAuthor id="6" name="Tatiana Baez" initials="TB [4]"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2C65"/>
    <a:srgbClr val="3D9D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83"/>
    <p:restoredTop sz="94554"/>
  </p:normalViewPr>
  <p:slideViewPr>
    <p:cSldViewPr>
      <p:cViewPr>
        <p:scale>
          <a:sx n="130" d="100"/>
          <a:sy n="130" d="100"/>
        </p:scale>
        <p:origin x="144" y="-4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commentAuthors" Target="commentAuthor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17-04-26T16:40:34.964" idx="1">
    <p:pos x="4244" y="2470"/>
    <p:text>Barry: can we make the photos a little larger?</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04-13T14:45:29.997" idx="3">
    <p:pos x="4737" y="3372"/>
    <p:text>FYI, I slightly edited the requested added copy. The original requested copy was:</p:text>
    <p:extLst>
      <p:ext uri="{C676402C-5697-4E1C-873F-D02D1690AC5C}">
        <p15:threadingInfo xmlns:p15="http://schemas.microsoft.com/office/powerpoint/2012/main" timeZoneBias="240"/>
      </p:ext>
    </p:extLst>
  </p:cm>
  <p:cm authorId="8" dt="2017-04-27T10:16:59.899" idx="1">
    <p:pos x="4737" y="3468"/>
    <p:text>JT: that is OK</p:text>
    <p:extLst>
      <p:ext uri="{C676402C-5697-4E1C-873F-D02D1690AC5C}">
        <p15:threadingInfo xmlns:p15="http://schemas.microsoft.com/office/powerpoint/2012/main" timeZoneBias="240">
          <p15:parentCm authorId="1" idx="3"/>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06EE0A-1254-4C52-8A0B-D5F781B88956}" type="datetimeFigureOut">
              <a:rPr lang="en-US" smtClean="0"/>
              <a:pPr/>
              <a:t>4/27/17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840D0F-3D65-4720-AEE7-48FCA251A991}" type="slidenum">
              <a:rPr lang="en-US" smtClean="0"/>
              <a:pPr/>
              <a:t>‹#›</a:t>
            </a:fld>
            <a:endParaRPr lang="en-US"/>
          </a:p>
        </p:txBody>
      </p:sp>
    </p:spTree>
    <p:extLst>
      <p:ext uri="{BB962C8B-B14F-4D97-AF65-F5344CB8AC3E}">
        <p14:creationId xmlns:p14="http://schemas.microsoft.com/office/powerpoint/2010/main" val="1337203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523504-E3ED-4DCB-827A-E1EB6EEB3900}" type="datetimeFigureOut">
              <a:rPr lang="en-US" smtClean="0"/>
              <a:pPr/>
              <a:t>4/27/17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72FD20-D6D1-454D-94C1-F47770CEED24}" type="slidenum">
              <a:rPr lang="en-US" smtClean="0"/>
              <a:pPr/>
              <a:t>‹#›</a:t>
            </a:fld>
            <a:endParaRPr lang="en-US"/>
          </a:p>
        </p:txBody>
      </p:sp>
    </p:spTree>
    <p:extLst>
      <p:ext uri="{BB962C8B-B14F-4D97-AF65-F5344CB8AC3E}">
        <p14:creationId xmlns:p14="http://schemas.microsoft.com/office/powerpoint/2010/main" val="20971769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B7C35DA-37E6-4A5B-839D-CFBFEA8C57D9}" type="slidenum">
              <a:rPr lang="en-US" smtClean="0"/>
              <a:pPr>
                <a:defRPr/>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C539C8-073B-4103-A7E2-4FA18B41DAA9}" type="slidenum">
              <a:rPr lang="en-US" smtClean="0"/>
              <a:pPr/>
              <a:t>32</a:t>
            </a:fld>
            <a:endParaRPr lang="en-US"/>
          </a:p>
        </p:txBody>
      </p:sp>
    </p:spTree>
    <p:extLst>
      <p:ext uri="{BB962C8B-B14F-4D97-AF65-F5344CB8AC3E}">
        <p14:creationId xmlns:p14="http://schemas.microsoft.com/office/powerpoint/2010/main" val="1725028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B7C35DA-37E6-4A5B-839D-CFBFEA8C57D9}"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Should this match slide 13 in tool 1.2? DIK: Stylistically,</a:t>
            </a:r>
            <a:r>
              <a:rPr lang="en-US" baseline="0" dirty="0"/>
              <a:t> yes. But</a:t>
            </a:r>
            <a:r>
              <a:rPr lang="en-US" dirty="0"/>
              <a:t> I like that</a:t>
            </a:r>
            <a:r>
              <a:rPr lang="en-US" baseline="0" dirty="0"/>
              <a:t> this is different content, to make the idea of myths more robust.</a:t>
            </a:r>
            <a:endParaRPr lang="en-US" dirty="0"/>
          </a:p>
        </p:txBody>
      </p:sp>
      <p:sp>
        <p:nvSpPr>
          <p:cNvPr id="4" name="Slide Number Placeholder 3"/>
          <p:cNvSpPr>
            <a:spLocks noGrp="1"/>
          </p:cNvSpPr>
          <p:nvPr>
            <p:ph type="sldNum" sz="quarter" idx="10"/>
          </p:nvPr>
        </p:nvSpPr>
        <p:spPr/>
        <p:txBody>
          <a:bodyPr/>
          <a:lstStyle/>
          <a:p>
            <a:pPr>
              <a:defRPr/>
            </a:pPr>
            <a:fld id="{5B7C35DA-37E6-4A5B-839D-CFBFEA8C57D9}"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Having supportive men is critical. Cultivate strong relationships with industry representatives.</a:t>
            </a:r>
          </a:p>
        </p:txBody>
      </p:sp>
      <p:sp>
        <p:nvSpPr>
          <p:cNvPr id="4" name="Slide Number Placeholder 3"/>
          <p:cNvSpPr>
            <a:spLocks noGrp="1"/>
          </p:cNvSpPr>
          <p:nvPr>
            <p:ph type="sldNum" sz="quarter" idx="10"/>
          </p:nvPr>
        </p:nvSpPr>
        <p:spPr/>
        <p:txBody>
          <a:bodyPr/>
          <a:lstStyle/>
          <a:p>
            <a:pPr>
              <a:defRPr/>
            </a:pPr>
            <a:fld id="{5B7C35DA-37E6-4A5B-839D-CFBFEA8C57D9}" type="slidenum">
              <a:rPr lang="en-US" smtClean="0"/>
              <a:pPr>
                <a:defRPr/>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2FD20-D6D1-454D-94C1-F47770CEED24}" type="slidenum">
              <a:rPr lang="en-US" smtClean="0"/>
              <a:pPr/>
              <a:t>19</a:t>
            </a:fld>
            <a:endParaRPr lang="en-US"/>
          </a:p>
        </p:txBody>
      </p:sp>
    </p:spTree>
    <p:extLst>
      <p:ext uri="{BB962C8B-B14F-4D97-AF65-F5344CB8AC3E}">
        <p14:creationId xmlns:p14="http://schemas.microsoft.com/office/powerpoint/2010/main" val="1363147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72FD20-D6D1-454D-94C1-F47770CEED24}" type="slidenum">
              <a:rPr lang="en-US" smtClean="0"/>
              <a:pPr/>
              <a:t>20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2FD20-D6D1-454D-94C1-F47770CEED24}" type="slidenum">
              <a:rPr lang="en-US" smtClean="0"/>
              <a:pPr/>
              <a:t>25</a:t>
            </a:fld>
            <a:endParaRPr lang="en-US"/>
          </a:p>
        </p:txBody>
      </p:sp>
    </p:spTree>
    <p:extLst>
      <p:ext uri="{BB962C8B-B14F-4D97-AF65-F5344CB8AC3E}">
        <p14:creationId xmlns:p14="http://schemas.microsoft.com/office/powerpoint/2010/main" val="1365307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Workforce Investment Boards (WIBs) across the country have defined and implemented the concept of self-sufficiency to further the goal of creating an economically sound and thriving community through a well-functioning workforce system. These include WIBs in AZ, CA, CT, IL, MA, MD, ME, MN, MT, OR, PA, UT, WA, and WI.</a:t>
            </a:r>
          </a:p>
          <a:p>
            <a:endParaRPr lang="en-US" dirty="0"/>
          </a:p>
          <a:p>
            <a:r>
              <a:rPr lang="en-US" sz="1200" kern="1200" baseline="0" dirty="0">
                <a:solidFill>
                  <a:schemeClr val="tx1"/>
                </a:solidFill>
                <a:latin typeface="+mn-lt"/>
                <a:ea typeface="+mn-ea"/>
                <a:cs typeface="+mn-cs"/>
              </a:rPr>
              <a:t>Workforce Investment Boards of Sacramento, Long Beach, Pasadena, San Francisco, Santa Cruz,</a:t>
            </a:r>
          </a:p>
          <a:p>
            <a:r>
              <a:rPr lang="en-US" sz="1200" kern="1200" baseline="0" dirty="0">
                <a:solidFill>
                  <a:schemeClr val="tx1"/>
                </a:solidFill>
                <a:latin typeface="+mn-lt"/>
                <a:ea typeface="+mn-ea"/>
                <a:cs typeface="+mn-cs"/>
              </a:rPr>
              <a:t>Contra Costa, Mendocino, San Bernardino, and Oakland have raised the eligibility criteria for intensive case</a:t>
            </a:r>
          </a:p>
          <a:p>
            <a:r>
              <a:rPr lang="en-US" sz="1200" kern="1200" baseline="0" dirty="0">
                <a:solidFill>
                  <a:schemeClr val="tx1"/>
                </a:solidFill>
                <a:latin typeface="+mn-lt"/>
                <a:ea typeface="+mn-ea"/>
                <a:cs typeface="+mn-cs"/>
              </a:rPr>
              <a:t>management and training services based on the </a:t>
            </a:r>
            <a:r>
              <a:rPr lang="en-US" sz="1200" i="1" kern="1200" baseline="0" dirty="0">
                <a:solidFill>
                  <a:schemeClr val="tx1"/>
                </a:solidFill>
                <a:latin typeface="+mn-lt"/>
                <a:ea typeface="+mn-ea"/>
                <a:cs typeface="+mn-cs"/>
              </a:rPr>
              <a:t>Self-Sufficiency Standard. As a result, their employment and</a:t>
            </a:r>
          </a:p>
          <a:p>
            <a:r>
              <a:rPr lang="en-US" sz="1200" kern="1200" baseline="0" dirty="0">
                <a:solidFill>
                  <a:schemeClr val="tx1"/>
                </a:solidFill>
                <a:latin typeface="+mn-lt"/>
                <a:ea typeface="+mn-ea"/>
                <a:cs typeface="+mn-cs"/>
              </a:rPr>
              <a:t>training programs are available to more people in their communities.</a:t>
            </a:r>
            <a:endParaRPr lang="en-US" dirty="0"/>
          </a:p>
        </p:txBody>
      </p:sp>
      <p:sp>
        <p:nvSpPr>
          <p:cNvPr id="4" name="Slide Number Placeholder 3"/>
          <p:cNvSpPr>
            <a:spLocks noGrp="1"/>
          </p:cNvSpPr>
          <p:nvPr>
            <p:ph type="sldNum" sz="quarter" idx="10"/>
          </p:nvPr>
        </p:nvSpPr>
        <p:spPr/>
        <p:txBody>
          <a:bodyPr/>
          <a:lstStyle/>
          <a:p>
            <a:fld id="{053DB2AF-A168-4D7A-97B0-6A26B0BCB3E8}" type="slidenum">
              <a:rPr lang="en-US" smtClean="0"/>
              <a:pPr/>
              <a:t>26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Explain what calculator: BEST Calculator?</a:t>
            </a:r>
          </a:p>
        </p:txBody>
      </p:sp>
      <p:sp>
        <p:nvSpPr>
          <p:cNvPr id="4" name="Slide Number Placeholder 3"/>
          <p:cNvSpPr>
            <a:spLocks noGrp="1"/>
          </p:cNvSpPr>
          <p:nvPr>
            <p:ph type="sldNum" sz="quarter" idx="10"/>
          </p:nvPr>
        </p:nvSpPr>
        <p:spPr/>
        <p:txBody>
          <a:bodyPr/>
          <a:lstStyle/>
          <a:p>
            <a:fld id="{053DB2AF-A168-4D7A-97B0-6A26B0BCB3E8}"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a:prstGeom prst="rect">
            <a:avLst/>
          </a:prstGeo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085393" y="236538"/>
            <a:ext cx="5867400" cy="365125"/>
          </a:xfrm>
          <a:prstGeom prst="rect">
            <a:avLst/>
          </a:prstGeo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2AEF2BAA-794D-43E8-BC43-77510117320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096000" y="6248400"/>
            <a:ext cx="2667000" cy="365125"/>
          </a:xfrm>
          <a:prstGeom prst="rect">
            <a:avLst/>
          </a:prstGeom>
        </p:spPr>
        <p:txBody>
          <a:bodyPr/>
          <a:lstStyle/>
          <a:p>
            <a:endParaRPr lang="en-US"/>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0" y="1272222"/>
            <a:ext cx="533400" cy="244476"/>
          </a:xfrm>
          <a:prstGeom prst="rect">
            <a:avLst/>
          </a:prstGeom>
        </p:spPr>
        <p:txBody>
          <a:bodyPr/>
          <a:lstStyle/>
          <a:p>
            <a:fld id="{2AEF2BAA-794D-43E8-BC43-7751011732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a:prstGeom prst="rect">
            <a:avLst/>
          </a:prstGeom>
        </p:spPr>
        <p:txBody>
          <a:bodyPr/>
          <a:lstStyle/>
          <a:p>
            <a:endParaRPr lang="en-US"/>
          </a:p>
        </p:txBody>
      </p:sp>
      <p:sp>
        <p:nvSpPr>
          <p:cNvPr id="5" name="Footer Placeholder 4"/>
          <p:cNvSpPr>
            <a:spLocks noGrp="1"/>
          </p:cNvSpPr>
          <p:nvPr>
            <p:ph type="ftr" sz="quarter" idx="11"/>
          </p:nvPr>
        </p:nvSpPr>
        <p:spPr>
          <a:xfrm>
            <a:off x="457201" y="6248207"/>
            <a:ext cx="5573483" cy="365125"/>
          </a:xfrm>
          <a:prstGeom prst="rect">
            <a:avLst/>
          </a:prstGeo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a:prstGeom prst="rect">
            <a:avLst/>
          </a:prstGeom>
        </p:spPr>
        <p:txBody>
          <a:bodyPr/>
          <a:lstStyle/>
          <a:p>
            <a:fld id="{2AEF2BAA-794D-43E8-BC43-77510117320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rtlCol="0">
            <a:normAutofit/>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6096000" y="6248400"/>
            <a:ext cx="26670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609600" y="6248206"/>
            <a:ext cx="5421083"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0" y="1272222"/>
            <a:ext cx="533400" cy="244476"/>
          </a:xfrm>
          <a:prstGeom prst="rect">
            <a:avLst/>
          </a:prstGeom>
        </p:spPr>
        <p:txBody>
          <a:bodyPr/>
          <a:lstStyle>
            <a:lvl1pPr>
              <a:defRPr/>
            </a:lvl1pPr>
          </a:lstStyle>
          <a:p>
            <a:pPr>
              <a:defRPr/>
            </a:pPr>
            <a:fld id="{8E8351D0-7497-406F-A8F6-E1CAB8FA158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6" name="Slide Number Placeholder 5"/>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2AEF2BAA-794D-43E8-BC43-775101173209}"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a:xfrm>
            <a:off x="6096000" y="6248400"/>
            <a:ext cx="2667000" cy="365125"/>
          </a:xfrm>
          <a:prstGeom prst="rect">
            <a:avLst/>
          </a:prstGeom>
        </p:spPr>
        <p:txBody>
          <a:bodyPr/>
          <a:lstStyle/>
          <a:p>
            <a:endParaRPr lang="en-US"/>
          </a:p>
        </p:txBody>
      </p:sp>
      <p:sp>
        <p:nvSpPr>
          <p:cNvPr id="13" name="Slide Number Placeholder 12"/>
          <p:cNvSpPr>
            <a:spLocks noGrp="1"/>
          </p:cNvSpPr>
          <p:nvPr>
            <p:ph type="sldNum" sz="quarter" idx="11"/>
          </p:nvPr>
        </p:nvSpPr>
        <p:spPr>
          <a:xfrm>
            <a:off x="0" y="1752600"/>
            <a:ext cx="1295400" cy="701676"/>
          </a:xfrm>
          <a:prstGeom prst="rect">
            <a:avLst/>
          </a:prstGeom>
        </p:spPr>
        <p:txBody>
          <a:bodyPr>
            <a:noAutofit/>
          </a:bodyPr>
          <a:lstStyle>
            <a:lvl1pPr>
              <a:defRPr sz="2400">
                <a:solidFill>
                  <a:srgbClr val="FFFFFF"/>
                </a:solidFill>
              </a:defRPr>
            </a:lvl1pPr>
          </a:lstStyle>
          <a:p>
            <a:fld id="{2AEF2BAA-794D-43E8-BC43-775101173209}" type="slidenum">
              <a:rPr lang="en-US" smtClean="0"/>
              <a:pPr/>
              <a:t>‹#›</a:t>
            </a:fld>
            <a:endParaRPr lang="en-US"/>
          </a:p>
        </p:txBody>
      </p:sp>
      <p:sp>
        <p:nvSpPr>
          <p:cNvPr id="14" name="Footer Placeholder 13"/>
          <p:cNvSpPr>
            <a:spLocks noGrp="1"/>
          </p:cNvSpPr>
          <p:nvPr>
            <p:ph type="ftr" sz="quarter" idx="12"/>
          </p:nvPr>
        </p:nvSpPr>
        <p:spPr>
          <a:xfrm>
            <a:off x="609600" y="6248206"/>
            <a:ext cx="5421083" cy="365125"/>
          </a:xfrm>
          <a:prstGeom prst="rect">
            <a:avLst/>
          </a:prstGeo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a:xfrm>
            <a:off x="6096000" y="6248400"/>
            <a:ext cx="2667000" cy="365125"/>
          </a:xfrm>
          <a:prstGeom prst="rect">
            <a:avLst/>
          </a:prstGeom>
        </p:spPr>
        <p:txBody>
          <a:bodyPr rtlCol="0"/>
          <a:lstStyle/>
          <a:p>
            <a:endParaRPr lang="en-US"/>
          </a:p>
        </p:txBody>
      </p:sp>
      <p:sp>
        <p:nvSpPr>
          <p:cNvPr id="12" name="Slide Number Placeholder 11"/>
          <p:cNvSpPr>
            <a:spLocks noGrp="1"/>
          </p:cNvSpPr>
          <p:nvPr>
            <p:ph type="sldNum" sz="quarter" idx="16"/>
          </p:nvPr>
        </p:nvSpPr>
        <p:spPr>
          <a:xfrm>
            <a:off x="0" y="1272222"/>
            <a:ext cx="533400" cy="244476"/>
          </a:xfrm>
          <a:prstGeom prst="rect">
            <a:avLst/>
          </a:prstGeom>
        </p:spPr>
        <p:txBody>
          <a:bodyPr rtlCol="0"/>
          <a:lstStyle/>
          <a:p>
            <a:fld id="{2AEF2BAA-794D-43E8-BC43-775101173209}" type="slidenum">
              <a:rPr lang="en-US" smtClean="0"/>
              <a:pPr/>
              <a:t>‹#›</a:t>
            </a:fld>
            <a:endParaRPr lang="en-US"/>
          </a:p>
        </p:txBody>
      </p:sp>
      <p:sp>
        <p:nvSpPr>
          <p:cNvPr id="14" name="Footer Placeholder 13"/>
          <p:cNvSpPr>
            <a:spLocks noGrp="1"/>
          </p:cNvSpPr>
          <p:nvPr>
            <p:ph type="ftr" sz="quarter" idx="17"/>
          </p:nvPr>
        </p:nvSpPr>
        <p:spPr>
          <a:xfrm>
            <a:off x="609600" y="6248206"/>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a:xfrm>
            <a:off x="6096000" y="6248400"/>
            <a:ext cx="2667000" cy="365125"/>
          </a:xfrm>
          <a:prstGeom prst="rect">
            <a:avLst/>
          </a:prstGeom>
        </p:spPr>
        <p:txBody>
          <a:bodyPr/>
          <a:lstStyle/>
          <a:p>
            <a:endParaRPr lang="en-US"/>
          </a:p>
        </p:txBody>
      </p:sp>
      <p:sp>
        <p:nvSpPr>
          <p:cNvPr id="4" name="Footer Placeholder 3"/>
          <p:cNvSpPr>
            <a:spLocks noGrp="1"/>
          </p:cNvSpPr>
          <p:nvPr>
            <p:ph type="ftr" sz="quarter" idx="11"/>
          </p:nvPr>
        </p:nvSpPr>
        <p:spPr>
          <a:xfrm>
            <a:off x="609600" y="6248206"/>
            <a:ext cx="5421083"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2AEF2BAA-794D-43E8-BC43-7751011732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a:prstGeom prst="rect">
            <a:avLst/>
          </a:prstGeom>
        </p:spPr>
        <p:txBody>
          <a:bodyPr/>
          <a:lstStyle/>
          <a:p>
            <a:endParaRPr lang="en-US"/>
          </a:p>
        </p:txBody>
      </p:sp>
      <p:sp>
        <p:nvSpPr>
          <p:cNvPr id="3" name="Footer Placeholder 2"/>
          <p:cNvSpPr>
            <a:spLocks noGrp="1"/>
          </p:cNvSpPr>
          <p:nvPr>
            <p:ph type="ftr" sz="quarter" idx="11"/>
          </p:nvPr>
        </p:nvSpPr>
        <p:spPr>
          <a:xfrm>
            <a:off x="609600" y="6248206"/>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2AEF2BAA-794D-43E8-BC43-775101173209}" type="slidenum">
              <a:rPr lang="en-US" smtClean="0"/>
              <a:pPr/>
              <a:t>‹#›</a:t>
            </a:fld>
            <a:endParaRPr lang="en-US"/>
          </a:p>
        </p:txBody>
      </p:sp>
      <p:pic>
        <p:nvPicPr>
          <p:cNvPr id="5" name="Picture 4"/>
          <p:cNvPicPr>
            <a:picLocks noChangeAspect="1"/>
          </p:cNvPicPr>
          <p:nvPr userDrawn="1"/>
        </p:nvPicPr>
        <p:blipFill>
          <a:blip r:embed="rId2"/>
          <a:stretch>
            <a:fillRect/>
          </a:stretch>
        </p:blipFill>
        <p:spPr>
          <a:xfrm>
            <a:off x="306" y="-1"/>
            <a:ext cx="9143694" cy="80679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a:xfrm>
            <a:off x="6096000" y="6248400"/>
            <a:ext cx="2667000" cy="365125"/>
          </a:xfrm>
          <a:prstGeom prst="rect">
            <a:avLst/>
          </a:prstGeom>
        </p:spPr>
        <p:txBody>
          <a:bodyPr/>
          <a:lstStyle/>
          <a:p>
            <a:endParaRPr lang="en-US"/>
          </a:p>
        </p:txBody>
      </p:sp>
      <p:sp>
        <p:nvSpPr>
          <p:cNvPr id="6" name="Footer Placeholder 5"/>
          <p:cNvSpPr>
            <a:spLocks noGrp="1"/>
          </p:cNvSpPr>
          <p:nvPr>
            <p:ph type="ftr" sz="quarter" idx="11"/>
          </p:nvPr>
        </p:nvSpPr>
        <p:spPr>
          <a:xfrm>
            <a:off x="609600" y="6248206"/>
            <a:ext cx="5421083"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2AEF2BAA-794D-43E8-BC43-775101173209}"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a:prstGeom prst="rect">
            <a:avLst/>
          </a:prstGeom>
        </p:spPr>
        <p:txBody>
          <a:bodyPr rtlCol="0"/>
          <a:lstStyle/>
          <a:p>
            <a:endParaRPr lang="en-US"/>
          </a:p>
        </p:txBody>
      </p:sp>
      <p:sp>
        <p:nvSpPr>
          <p:cNvPr id="13" name="Slide Number Placeholder 12"/>
          <p:cNvSpPr>
            <a:spLocks noGrp="1"/>
          </p:cNvSpPr>
          <p:nvPr>
            <p:ph type="sldNum" sz="quarter" idx="11"/>
          </p:nvPr>
        </p:nvSpPr>
        <p:spPr>
          <a:xfrm>
            <a:off x="0" y="4667249"/>
            <a:ext cx="1447800" cy="663578"/>
          </a:xfrm>
          <a:prstGeom prst="rect">
            <a:avLst/>
          </a:prstGeom>
        </p:spPr>
        <p:txBody>
          <a:bodyPr rtlCol="0"/>
          <a:lstStyle>
            <a:lvl1pPr>
              <a:defRPr sz="2800"/>
            </a:lvl1pPr>
          </a:lstStyle>
          <a:p>
            <a:fld id="{2AEF2BAA-794D-43E8-BC43-775101173209}"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a:prstGeom prst="rect">
            <a:avLst/>
          </a:prstGeo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pic>
        <p:nvPicPr>
          <p:cNvPr id="10" name="Picture 9"/>
          <p:cNvPicPr>
            <a:picLocks noChangeAspect="1"/>
          </p:cNvPicPr>
          <p:nvPr userDrawn="1"/>
        </p:nvPicPr>
        <p:blipFill>
          <a:blip r:embed="rId14"/>
          <a:stretch>
            <a:fillRect/>
          </a:stretch>
        </p:blipFill>
        <p:spPr>
          <a:xfrm>
            <a:off x="306" y="-1"/>
            <a:ext cx="9143694" cy="806797"/>
          </a:xfrm>
          <a:prstGeom prst="rect">
            <a:avLst/>
          </a:prstGeom>
        </p:spPr>
      </p:pic>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 Id="rId3" Type="http://schemas.openxmlformats.org/officeDocument/2006/relationships/image" Target="../media/image5.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comments" Target="../comments/commen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jff.org/newlensonjobs" TargetMode="External"/><Relationship Id="rId4" Type="http://schemas.openxmlformats.org/officeDocument/2006/relationships/image" Target="../media/image20.jpeg"/><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3978938"/>
            <a:ext cx="8229600" cy="1126462"/>
          </a:xfrm>
          <a:prstGeom prst="rect">
            <a:avLst/>
          </a:prstGeom>
        </p:spPr>
        <p:txBody>
          <a:bodyPr wrap="square">
            <a:spAutoFit/>
          </a:bodyPr>
          <a:lstStyle/>
          <a:p>
            <a:pPr>
              <a:lnSpc>
                <a:spcPct val="140000"/>
              </a:lnSpc>
              <a:spcBef>
                <a:spcPts val="600"/>
              </a:spcBef>
              <a:spcAft>
                <a:spcPts val="600"/>
              </a:spcAft>
            </a:pPr>
            <a:r>
              <a:rPr lang="en-US" sz="1600" b="1" dirty="0">
                <a:solidFill>
                  <a:srgbClr val="3D9D33"/>
                </a:solidFill>
                <a:latin typeface="Interstate-Bold"/>
                <a:cs typeface="Interstate-Bold"/>
              </a:rPr>
              <a:t>TOOL 2.1</a:t>
            </a:r>
            <a:br>
              <a:rPr lang="en-US" sz="1600" b="1" dirty="0">
                <a:solidFill>
                  <a:srgbClr val="3D9D33"/>
                </a:solidFill>
                <a:latin typeface="Interstate-Bold"/>
                <a:cs typeface="Interstate-Bold"/>
              </a:rPr>
            </a:br>
            <a:r>
              <a:rPr lang="en-US" sz="1600" b="1" dirty="0">
                <a:solidFill>
                  <a:srgbClr val="3D9D33"/>
                </a:solidFill>
                <a:latin typeface="Interstate-Bold"/>
                <a:cs typeface="Interstate-Bold"/>
              </a:rPr>
              <a:t>ASSESSMENT AND CASE MANAGEMENT STRATEGIES TO SUPPORT WOMEN’S PARTICIPATION AND SUCCESS IN NONTRADITIONAL JOBS</a:t>
            </a:r>
          </a:p>
        </p:txBody>
      </p:sp>
      <p:cxnSp>
        <p:nvCxnSpPr>
          <p:cNvPr id="4" name="Straight Connector 3"/>
          <p:cNvCxnSpPr/>
          <p:nvPr/>
        </p:nvCxnSpPr>
        <p:spPr>
          <a:xfrm>
            <a:off x="1828800" y="5257800"/>
            <a:ext cx="5181600" cy="0"/>
          </a:xfrm>
          <a:prstGeom prst="line">
            <a:avLst/>
          </a:prstGeom>
          <a:ln>
            <a:solidFill>
              <a:srgbClr val="062C65"/>
            </a:solidFill>
          </a:ln>
        </p:spPr>
        <p:style>
          <a:lnRef idx="1">
            <a:schemeClr val="accent1"/>
          </a:lnRef>
          <a:fillRef idx="0">
            <a:schemeClr val="accent1"/>
          </a:fillRef>
          <a:effectRef idx="0">
            <a:schemeClr val="accent1"/>
          </a:effectRef>
          <a:fontRef idx="minor">
            <a:schemeClr val="tx1"/>
          </a:fontRef>
        </p:style>
      </p:cxnSp>
      <p:pic>
        <p:nvPicPr>
          <p:cNvPr id="6" name="Picture 5" descr="Grad_B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102608"/>
          </a:xfrm>
          <a:prstGeom prst="rect">
            <a:avLst/>
          </a:prstGeom>
        </p:spPr>
      </p:pic>
      <p:sp>
        <p:nvSpPr>
          <p:cNvPr id="8" name="Rectangle 7"/>
          <p:cNvSpPr/>
          <p:nvPr/>
        </p:nvSpPr>
        <p:spPr>
          <a:xfrm>
            <a:off x="457200" y="1905000"/>
            <a:ext cx="8229600" cy="1828800"/>
          </a:xfrm>
          <a:prstGeom prst="rect">
            <a:avLst/>
          </a:prstGeom>
          <a:noFill/>
          <a:ln>
            <a:solidFill>
              <a:srgbClr val="CE8E0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33400" y="1981200"/>
            <a:ext cx="7543800" cy="16764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8229600" y="1981200"/>
            <a:ext cx="380999" cy="16764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609600" y="2209800"/>
            <a:ext cx="7315200" cy="913070"/>
          </a:xfrm>
          <a:prstGeom prst="rect">
            <a:avLst/>
          </a:prstGeom>
          <a:noFill/>
        </p:spPr>
        <p:txBody>
          <a:bodyPr wrap="square" rtlCol="0">
            <a:spAutoFit/>
          </a:bodyPr>
          <a:lstStyle/>
          <a:p>
            <a:r>
              <a:rPr lang="de-DE" sz="4000" b="1" spc="300" baseline="30000" dirty="0">
                <a:solidFill>
                  <a:srgbClr val="0092D2"/>
                </a:solidFill>
                <a:latin typeface="Interstate - bold"/>
                <a:cs typeface="Interstate - bold"/>
              </a:rPr>
              <a:t>ADDING A GENDER LENS TO NONTRADITIONAL JOBS TRAINING</a:t>
            </a:r>
          </a:p>
        </p:txBody>
      </p:sp>
      <p:sp>
        <p:nvSpPr>
          <p:cNvPr id="12" name="TextBox 11"/>
          <p:cNvSpPr txBox="1"/>
          <p:nvPr/>
        </p:nvSpPr>
        <p:spPr>
          <a:xfrm>
            <a:off x="609600" y="3347266"/>
            <a:ext cx="7315200" cy="276999"/>
          </a:xfrm>
          <a:prstGeom prst="rect">
            <a:avLst/>
          </a:prstGeom>
          <a:noFill/>
        </p:spPr>
        <p:txBody>
          <a:bodyPr wrap="square" rtlCol="0">
            <a:spAutoFit/>
          </a:bodyPr>
          <a:lstStyle/>
          <a:p>
            <a:r>
              <a:rPr lang="en-US" spc="300" baseline="30000" dirty="0">
                <a:solidFill>
                  <a:schemeClr val="bg1"/>
                </a:solidFill>
                <a:latin typeface="Interstate-Light"/>
                <a:cs typeface="Interstate-Light"/>
              </a:rPr>
              <a:t>CREATED BY WIDER OPPORTUNITIES FOR </a:t>
            </a:r>
            <a:r>
              <a:rPr lang="en-US" spc="300" baseline="30000">
                <a:solidFill>
                  <a:schemeClr val="bg1"/>
                </a:solidFill>
                <a:latin typeface="Interstate-Light"/>
                <a:cs typeface="Interstate-Light"/>
              </a:rPr>
              <a:t>WOMEN                                </a:t>
            </a:r>
            <a:endParaRPr lang="en-US" spc="300" baseline="30000" dirty="0" smtClean="0">
              <a:solidFill>
                <a:schemeClr val="bg1"/>
              </a:solidFill>
              <a:latin typeface="Interstate-Light"/>
              <a:cs typeface="Interstate-Light"/>
            </a:endParaRPr>
          </a:p>
        </p:txBody>
      </p:sp>
      <p:sp>
        <p:nvSpPr>
          <p:cNvPr id="14" name="TextBox 13"/>
          <p:cNvSpPr txBox="1"/>
          <p:nvPr/>
        </p:nvSpPr>
        <p:spPr>
          <a:xfrm rot="5400000">
            <a:off x="7529899" y="2680902"/>
            <a:ext cx="1676401" cy="276999"/>
          </a:xfrm>
          <a:prstGeom prst="rect">
            <a:avLst/>
          </a:prstGeom>
          <a:noFill/>
        </p:spPr>
        <p:txBody>
          <a:bodyPr wrap="square" rtlCol="0" anchor="ctr" anchorCtr="0">
            <a:spAutoFit/>
          </a:bodyPr>
          <a:lstStyle/>
          <a:p>
            <a:pPr algn="ctr"/>
            <a:r>
              <a:rPr lang="en-US" baseline="30000" dirty="0" smtClean="0">
                <a:solidFill>
                  <a:schemeClr val="bg1"/>
                </a:solidFill>
                <a:latin typeface="Interstate-Light"/>
                <a:cs typeface="Interstate-Light"/>
              </a:rPr>
              <a:t>APRIL 2017</a:t>
            </a:r>
            <a:endParaRPr lang="en-US" baseline="30000" dirty="0">
              <a:solidFill>
                <a:schemeClr val="bg1"/>
              </a:solidFill>
              <a:latin typeface="Interstate-Light"/>
              <a:cs typeface="Interstate-Light"/>
            </a:endParaRPr>
          </a:p>
        </p:txBody>
      </p:sp>
      <p:sp>
        <p:nvSpPr>
          <p:cNvPr id="15" name="TextBox 14"/>
          <p:cNvSpPr txBox="1"/>
          <p:nvPr/>
        </p:nvSpPr>
        <p:spPr>
          <a:xfrm>
            <a:off x="609600" y="5334000"/>
            <a:ext cx="7848600" cy="2492990"/>
          </a:xfrm>
          <a:prstGeom prst="rect">
            <a:avLst/>
          </a:prstGeom>
          <a:noFill/>
        </p:spPr>
        <p:txBody>
          <a:bodyPr wrap="square" numCol="2" spcCol="360000" rtlCol="0">
            <a:spAutoFit/>
          </a:bodyPr>
          <a:lstStyle/>
          <a:p>
            <a:r>
              <a:rPr lang="en-US" sz="800" dirty="0">
                <a:latin typeface="Interstate-Light"/>
                <a:cs typeface="Interstate-Light"/>
              </a:rPr>
              <a:t>This tool is part of Adding a Gender Lens to Nontraditional Jobs Training, created by Wider Opportunities for Women for the GreenWays initiative and revised by JFF as part of the Delivering the TDL Workforce initiative. All tools are available online at: http://</a:t>
            </a:r>
            <a:r>
              <a:rPr lang="en-US" sz="800" dirty="0" err="1">
                <a:latin typeface="Interstate-Light"/>
                <a:cs typeface="Interstate-Light"/>
              </a:rPr>
              <a:t>www.jff.org</a:t>
            </a:r>
            <a:r>
              <a:rPr lang="en-US" sz="800" dirty="0">
                <a:latin typeface="Interstate-Light"/>
                <a:cs typeface="Interstate-Light"/>
              </a:rPr>
              <a:t>/</a:t>
            </a:r>
            <a:r>
              <a:rPr lang="en-US" sz="800" dirty="0" smtClean="0">
                <a:latin typeface="Interstate-Light"/>
                <a:cs typeface="Interstate-Light"/>
              </a:rPr>
              <a:t>newlensonjobs.</a:t>
            </a:r>
            <a:r>
              <a:rPr lang="en-US" sz="800" dirty="0">
                <a:latin typeface="Interstate-Light"/>
                <a:cs typeface="Interstate-Light"/>
              </a:rPr>
              <a:t/>
            </a:r>
            <a:br>
              <a:rPr lang="en-US" sz="800" dirty="0">
                <a:latin typeface="Interstate-Light"/>
                <a:cs typeface="Interstate-Light"/>
              </a:rPr>
            </a:br>
            <a:endParaRPr lang="en-US" sz="800" dirty="0">
              <a:latin typeface="Interstate-Light"/>
              <a:cs typeface="Interstate-Light"/>
            </a:endParaRPr>
          </a:p>
          <a:p>
            <a:endParaRPr lang="en-US" sz="800" dirty="0" smtClean="0">
              <a:latin typeface="Interstate-Light"/>
              <a:cs typeface="Interstate-Light"/>
            </a:endParaRPr>
          </a:p>
          <a:p>
            <a:endParaRPr lang="en-US" sz="800" dirty="0">
              <a:latin typeface="Interstate-Light"/>
              <a:cs typeface="Interstate-Light"/>
            </a:endParaRPr>
          </a:p>
          <a:p>
            <a:endParaRPr lang="en-US" sz="800" dirty="0" smtClean="0">
              <a:latin typeface="Interstate-Light"/>
              <a:cs typeface="Interstate-Light"/>
            </a:endParaRPr>
          </a:p>
          <a:p>
            <a:endParaRPr lang="en-US" sz="800" dirty="0">
              <a:latin typeface="Interstate-Light"/>
              <a:cs typeface="Interstate-Light"/>
            </a:endParaRPr>
          </a:p>
          <a:p>
            <a:endParaRPr lang="en-US" sz="800" dirty="0" smtClean="0">
              <a:latin typeface="Interstate-Light"/>
              <a:cs typeface="Interstate-Light"/>
            </a:endParaRPr>
          </a:p>
          <a:p>
            <a:endParaRPr lang="en-US" sz="800" dirty="0">
              <a:latin typeface="Interstate-Light"/>
              <a:cs typeface="Interstate-Light"/>
            </a:endParaRPr>
          </a:p>
          <a:p>
            <a:endParaRPr lang="en-US" sz="800" dirty="0" smtClean="0">
              <a:latin typeface="Interstate-Light"/>
              <a:cs typeface="Interstate-Light"/>
            </a:endParaRPr>
          </a:p>
          <a:p>
            <a:endParaRPr lang="en-US" sz="800" dirty="0">
              <a:latin typeface="Interstate-Light"/>
              <a:cs typeface="Interstate-Light"/>
            </a:endParaRPr>
          </a:p>
          <a:p>
            <a:endParaRPr lang="en-US" sz="800" dirty="0" smtClean="0">
              <a:latin typeface="Interstate-Light"/>
              <a:cs typeface="Interstate-Light"/>
            </a:endParaRPr>
          </a:p>
          <a:p>
            <a:endParaRPr lang="en-US" sz="800" dirty="0" smtClean="0">
              <a:latin typeface="Interstate-Light"/>
              <a:cs typeface="Interstate-Light"/>
            </a:endParaRPr>
          </a:p>
          <a:p>
            <a:endParaRPr lang="en-US" sz="800" dirty="0">
              <a:latin typeface="Interstate-Light"/>
              <a:cs typeface="Interstate-Light"/>
            </a:endParaRPr>
          </a:p>
          <a:p>
            <a:endParaRPr lang="en-US" sz="800" dirty="0" smtClean="0">
              <a:latin typeface="Interstate-Light"/>
              <a:cs typeface="Interstate-Light"/>
            </a:endParaRPr>
          </a:p>
          <a:p>
            <a:endParaRPr lang="en-US" sz="800" dirty="0">
              <a:latin typeface="Interstate-Light"/>
              <a:cs typeface="Interstate-Light"/>
            </a:endParaRPr>
          </a:p>
          <a:p>
            <a:endParaRPr lang="en-US" sz="800" dirty="0" smtClean="0">
              <a:latin typeface="Interstate-Light"/>
              <a:cs typeface="Interstate-Light"/>
            </a:endParaRPr>
          </a:p>
          <a:p>
            <a:r>
              <a:rPr lang="en-US" sz="800" dirty="0" smtClean="0">
                <a:latin typeface="Interstate-Light"/>
                <a:cs typeface="Interstate-Light"/>
              </a:rPr>
              <a:t>Supported </a:t>
            </a:r>
            <a:r>
              <a:rPr lang="en-US" sz="800" dirty="0">
                <a:latin typeface="Interstate-Light"/>
                <a:cs typeface="Interstate-Light"/>
              </a:rPr>
              <a:t>by the Walmart Foundation, Delivering the TDL Workforce expanded high-quality transportation, distribution, and logistics training programs in ten regions and promoted best practices in program design and delivery, employer engagement, and workforce partnership development. GreenWays was supported by grants from the U.S. Department of Labor through Pathways Out of Poverty and the Green Jobs Innovation Fund</a:t>
            </a:r>
            <a:r>
              <a:rPr lang="en-US" sz="800" dirty="0" smtClean="0">
                <a:latin typeface="Interstate-Light"/>
                <a:cs typeface="Interstate-Light"/>
              </a:rPr>
              <a:t>.</a:t>
            </a:r>
            <a:endParaRPr lang="en-US" sz="800" dirty="0">
              <a:latin typeface="Interstate-Light"/>
              <a:cs typeface="Interstate-Light"/>
            </a:endParaRPr>
          </a:p>
          <a:p>
            <a:endParaRPr lang="en-US" sz="800" dirty="0">
              <a:latin typeface="Interstate-Light"/>
              <a:cs typeface="Interstate-Light"/>
            </a:endParaRPr>
          </a:p>
          <a:p>
            <a:endParaRPr lang="en-US" sz="800" dirty="0">
              <a:latin typeface="Interstate-Light"/>
              <a:cs typeface="Interstate-Light"/>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0316" y="985256"/>
            <a:ext cx="2263368" cy="635000"/>
          </a:xfrm>
          <a:prstGeom prst="rect">
            <a:avLst/>
          </a:prstGeom>
        </p:spPr>
      </p:pic>
    </p:spTree>
    <p:extLst>
      <p:ext uri="{BB962C8B-B14F-4D97-AF65-F5344CB8AC3E}">
        <p14:creationId xmlns:p14="http://schemas.microsoft.com/office/powerpoint/2010/main" val="3985219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457200" y="1219200"/>
            <a:ext cx="8229600" cy="5105400"/>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40000"/>
              </a:lnSpc>
              <a:spcBef>
                <a:spcPts val="600"/>
              </a:spcBef>
              <a:spcAft>
                <a:spcPts val="600"/>
              </a:spcAft>
              <a:buFont typeface="Wingdings"/>
              <a:buNone/>
            </a:pPr>
            <a:r>
              <a:rPr lang="en-US" sz="1400" b="1" dirty="0">
                <a:solidFill>
                  <a:srgbClr val="3D9D33"/>
                </a:solidFill>
                <a:latin typeface="Interstate-Bold"/>
                <a:cs typeface="Interstate-Bold"/>
              </a:rPr>
              <a:t>SAMPLE ASSESSMENT QUESTIONS—CONSTRUCTION</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Why do you want to work in construction or the construction-related industry? What makes you a good candidate for this type of work?</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Describe a time when you worked with others as a team to build a project.  </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How do you know you can work in physically demanding environments that may be extremely noisy, dirty, hot, cold, wet, smelly, or potentially dangerous? </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What do you do when repairs are needed around your home (such as fixing outlets, toilets, or leaks)?</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Have you worked from a pattern, blueprint, or diagram to construct or make things? Example?</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Do you like to start and end your workday early? </a:t>
            </a:r>
          </a:p>
        </p:txBody>
      </p:sp>
      <p:sp>
        <p:nvSpPr>
          <p:cNvPr id="2" name="Slide Number Placeholder 1"/>
          <p:cNvSpPr>
            <a:spLocks noGrp="1"/>
          </p:cNvSpPr>
          <p:nvPr>
            <p:ph type="sldNum" sz="quarter" idx="12"/>
          </p:nvPr>
        </p:nvSpPr>
        <p:spPr/>
        <p:txBody>
          <a:bodyPr/>
          <a:lstStyle/>
          <a:p>
            <a:fld id="{2AEF2BAA-794D-43E8-BC43-775101173209}" type="slidenum">
              <a:rPr lang="en-US" smtClean="0"/>
              <a:pPr/>
              <a:t>10</a:t>
            </a:fld>
            <a:endParaRPr lang="en-US"/>
          </a:p>
        </p:txBody>
      </p:sp>
      <p:sp>
        <p:nvSpPr>
          <p:cNvPr id="8" name="Slide Number Placeholder 5"/>
          <p:cNvSpPr txBox="1">
            <a:spLocks/>
          </p:cNvSpPr>
          <p:nvPr/>
        </p:nvSpPr>
        <p:spPr>
          <a:xfrm>
            <a:off x="228600" y="6400800"/>
            <a:ext cx="4572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rgbClr val="3D9D33"/>
                </a:solidFill>
                <a:latin typeface="Interstate-Bold"/>
                <a:ea typeface="+mn-ea"/>
                <a:cs typeface="Interstate-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0FD75C-9239-A749-9EDC-2F57076472A1}" type="slidenum">
              <a:rPr lang="en-US" sz="900" smtClean="0"/>
              <a:pPr/>
              <a:t>10</a:t>
            </a:fld>
            <a:endParaRPr lang="en-US"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457200" y="1219200"/>
            <a:ext cx="8229600" cy="5105400"/>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40000"/>
              </a:lnSpc>
              <a:spcBef>
                <a:spcPts val="600"/>
              </a:spcBef>
              <a:spcAft>
                <a:spcPts val="600"/>
              </a:spcAft>
              <a:buFont typeface="Wingdings"/>
              <a:buNone/>
            </a:pPr>
            <a:r>
              <a:rPr lang="en-US" sz="1400" b="1" dirty="0">
                <a:solidFill>
                  <a:srgbClr val="3D9D33"/>
                </a:solidFill>
                <a:latin typeface="Interstate-Bold"/>
                <a:cs typeface="Interstate-Bold"/>
              </a:rPr>
              <a:t>SAMPLE ASSESSMENT QUESTIONS—TRUCKING</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Why do you want to work as a trucker? What makes you a good candidate for this type of work?</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Do you have experience stick shifting?</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Are you comfortable being away from home for extended periods?</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Can you describe an experience for which you kept good records?</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Would you describe yourself as self-motivated and, if so, why?</a:t>
            </a:r>
          </a:p>
        </p:txBody>
      </p:sp>
      <p:sp>
        <p:nvSpPr>
          <p:cNvPr id="2" name="Slide Number Placeholder 1"/>
          <p:cNvSpPr>
            <a:spLocks noGrp="1"/>
          </p:cNvSpPr>
          <p:nvPr>
            <p:ph type="sldNum" sz="quarter" idx="12"/>
          </p:nvPr>
        </p:nvSpPr>
        <p:spPr/>
        <p:txBody>
          <a:bodyPr/>
          <a:lstStyle/>
          <a:p>
            <a:fld id="{2AEF2BAA-794D-43E8-BC43-775101173209}" type="slidenum">
              <a:rPr lang="en-US" smtClean="0"/>
              <a:pPr/>
              <a:t>11</a:t>
            </a:fld>
            <a:endParaRPr lang="en-US"/>
          </a:p>
        </p:txBody>
      </p:sp>
      <p:sp>
        <p:nvSpPr>
          <p:cNvPr id="8" name="Slide Number Placeholder 5"/>
          <p:cNvSpPr txBox="1">
            <a:spLocks/>
          </p:cNvSpPr>
          <p:nvPr/>
        </p:nvSpPr>
        <p:spPr>
          <a:xfrm>
            <a:off x="228600" y="6400800"/>
            <a:ext cx="4572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rgbClr val="3D9D33"/>
                </a:solidFill>
                <a:latin typeface="Interstate-Bold"/>
                <a:ea typeface="+mn-ea"/>
                <a:cs typeface="Interstate-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0FD75C-9239-A749-9EDC-2F57076472A1}" type="slidenum">
              <a:rPr lang="en-US" sz="900" smtClean="0"/>
              <a:pPr/>
              <a:t>11</a:t>
            </a:fld>
            <a:endParaRPr lang="en-US" sz="900" dirty="0"/>
          </a:p>
        </p:txBody>
      </p:sp>
    </p:spTree>
    <p:extLst>
      <p:ext uri="{BB962C8B-B14F-4D97-AF65-F5344CB8AC3E}">
        <p14:creationId xmlns:p14="http://schemas.microsoft.com/office/powerpoint/2010/main" val="3750387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457200" y="1219200"/>
            <a:ext cx="8229600" cy="5105400"/>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40000"/>
              </a:lnSpc>
              <a:spcBef>
                <a:spcPts val="600"/>
              </a:spcBef>
              <a:spcAft>
                <a:spcPts val="600"/>
              </a:spcAft>
              <a:buFont typeface="Wingdings"/>
              <a:buNone/>
            </a:pPr>
            <a:r>
              <a:rPr lang="en-US" sz="1400" b="1" dirty="0">
                <a:solidFill>
                  <a:srgbClr val="3D9D33"/>
                </a:solidFill>
                <a:latin typeface="Interstate-Bold"/>
                <a:cs typeface="Interstate-Bold"/>
              </a:rPr>
              <a:t>SAMPLE ASSESSMENT QUESTIONS—LOGISTICS</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Why do you want to work in logistics or warehousing? What makes you a good candidate for this type of work?</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Can you provide an example that shows you are detail oriented and organized?</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Do you have basic computer skills and experience using software?</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How well do you work on teams?</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Do you feel comfortable operating heavy machinery?</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Do you regularly drive a vehicle? (Driving can serve as a useful proxy that students will be able to operate trucks, forklifts, and other equipment.)</a:t>
            </a:r>
          </a:p>
        </p:txBody>
      </p:sp>
      <p:sp>
        <p:nvSpPr>
          <p:cNvPr id="2" name="Slide Number Placeholder 1"/>
          <p:cNvSpPr>
            <a:spLocks noGrp="1"/>
          </p:cNvSpPr>
          <p:nvPr>
            <p:ph type="sldNum" sz="quarter" idx="12"/>
          </p:nvPr>
        </p:nvSpPr>
        <p:spPr/>
        <p:txBody>
          <a:bodyPr/>
          <a:lstStyle/>
          <a:p>
            <a:fld id="{2AEF2BAA-794D-43E8-BC43-775101173209}" type="slidenum">
              <a:rPr lang="en-US" smtClean="0"/>
              <a:pPr/>
              <a:t>12</a:t>
            </a:fld>
            <a:endParaRPr lang="en-US"/>
          </a:p>
        </p:txBody>
      </p:sp>
      <p:sp>
        <p:nvSpPr>
          <p:cNvPr id="8" name="Slide Number Placeholder 5"/>
          <p:cNvSpPr txBox="1">
            <a:spLocks/>
          </p:cNvSpPr>
          <p:nvPr/>
        </p:nvSpPr>
        <p:spPr>
          <a:xfrm>
            <a:off x="228600" y="6400800"/>
            <a:ext cx="4572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rgbClr val="3D9D33"/>
                </a:solidFill>
                <a:latin typeface="Interstate-Bold"/>
                <a:ea typeface="+mn-ea"/>
                <a:cs typeface="Interstate-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0FD75C-9239-A749-9EDC-2F57076472A1}" type="slidenum">
              <a:rPr lang="en-US" sz="900" smtClean="0"/>
              <a:pPr/>
              <a:t>12</a:t>
            </a:fld>
            <a:endParaRPr lang="en-US" sz="900" dirty="0"/>
          </a:p>
        </p:txBody>
      </p:sp>
    </p:spTree>
    <p:extLst>
      <p:ext uri="{BB962C8B-B14F-4D97-AF65-F5344CB8AC3E}">
        <p14:creationId xmlns:p14="http://schemas.microsoft.com/office/powerpoint/2010/main" val="4196096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457200" y="1219200"/>
            <a:ext cx="8229600" cy="5105400"/>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40000"/>
              </a:lnSpc>
              <a:spcBef>
                <a:spcPts val="600"/>
              </a:spcBef>
              <a:spcAft>
                <a:spcPts val="600"/>
              </a:spcAft>
              <a:buFont typeface="Wingdings"/>
              <a:buNone/>
            </a:pPr>
            <a:r>
              <a:rPr lang="en-US" sz="1400" b="1" dirty="0">
                <a:solidFill>
                  <a:srgbClr val="3D9D33"/>
                </a:solidFill>
                <a:latin typeface="Interstate-Bold"/>
                <a:cs typeface="Interstate-Bold"/>
              </a:rPr>
              <a:t>SAMPLE ASSESSMENT EVALUATION CRITERIA</a:t>
            </a:r>
          </a:p>
          <a:p>
            <a:pPr marL="3543300" lvl="1" indent="-228600">
              <a:lnSpc>
                <a:spcPct val="120000"/>
              </a:lnSpc>
              <a:spcBef>
                <a:spcPts val="300"/>
              </a:spcBef>
              <a:spcAft>
                <a:spcPts val="300"/>
              </a:spcAft>
              <a:buClr>
                <a:srgbClr val="E71F84"/>
              </a:buClr>
              <a:buSzPct val="100000"/>
              <a:buFont typeface="Wingdings" charset="2"/>
              <a:buChar char=""/>
            </a:pPr>
            <a:r>
              <a:rPr lang="en-US" sz="1200" dirty="0">
                <a:latin typeface="Interstate-Light"/>
                <a:cs typeface="Interstate-Light"/>
              </a:rPr>
              <a:t>Does the applicant understand the nature of the work and the working conditions?</a:t>
            </a:r>
          </a:p>
          <a:p>
            <a:pPr marL="3543300" lvl="1" indent="-228600">
              <a:lnSpc>
                <a:spcPct val="120000"/>
              </a:lnSpc>
              <a:spcBef>
                <a:spcPts val="300"/>
              </a:spcBef>
              <a:spcAft>
                <a:spcPts val="300"/>
              </a:spcAft>
              <a:buClr>
                <a:srgbClr val="E71F84"/>
              </a:buClr>
              <a:buSzPct val="100000"/>
              <a:buFont typeface="Wingdings" charset="2"/>
              <a:buChar char=""/>
            </a:pPr>
            <a:r>
              <a:rPr lang="en-US" sz="1200" dirty="0">
                <a:latin typeface="Interstate-Light"/>
                <a:cs typeface="Interstate-Light"/>
              </a:rPr>
              <a:t>Does the student have (or can gain) the physical capacity to succeed in a job that requires physical labor? </a:t>
            </a:r>
          </a:p>
          <a:p>
            <a:pPr marL="3543300" lvl="1" indent="-228600">
              <a:lnSpc>
                <a:spcPct val="120000"/>
              </a:lnSpc>
              <a:spcBef>
                <a:spcPts val="300"/>
              </a:spcBef>
              <a:spcAft>
                <a:spcPts val="300"/>
              </a:spcAft>
              <a:buClr>
                <a:srgbClr val="E71F84"/>
              </a:buClr>
              <a:buSzPct val="100000"/>
              <a:buFont typeface="Wingdings" charset="2"/>
              <a:buChar char=""/>
            </a:pPr>
            <a:r>
              <a:rPr lang="en-US" sz="1200" dirty="0">
                <a:latin typeface="Interstate-Light"/>
                <a:cs typeface="Interstate-Light"/>
              </a:rPr>
              <a:t>How well can the applicant follow directions?</a:t>
            </a:r>
          </a:p>
          <a:p>
            <a:pPr marL="3543300" lvl="1" indent="-228600">
              <a:lnSpc>
                <a:spcPct val="120000"/>
              </a:lnSpc>
              <a:spcBef>
                <a:spcPts val="300"/>
              </a:spcBef>
              <a:spcAft>
                <a:spcPts val="300"/>
              </a:spcAft>
              <a:buClr>
                <a:srgbClr val="E71F84"/>
              </a:buClr>
              <a:buSzPct val="100000"/>
              <a:buFont typeface="Wingdings" charset="2"/>
              <a:buChar char=""/>
            </a:pPr>
            <a:r>
              <a:rPr lang="en-US" sz="1200" dirty="0">
                <a:latin typeface="Interstate-Light"/>
                <a:cs typeface="Interstate-Light"/>
              </a:rPr>
              <a:t>Does the applicant have a good attitude about entering a male-dominated work environment?</a:t>
            </a:r>
          </a:p>
          <a:p>
            <a:pPr marL="3543300" lvl="1" indent="-228600">
              <a:lnSpc>
                <a:spcPct val="120000"/>
              </a:lnSpc>
              <a:spcBef>
                <a:spcPts val="300"/>
              </a:spcBef>
              <a:spcAft>
                <a:spcPts val="300"/>
              </a:spcAft>
              <a:buClr>
                <a:srgbClr val="E71F84"/>
              </a:buClr>
              <a:buSzPct val="100000"/>
              <a:buFont typeface="Wingdings" charset="2"/>
              <a:buChar char=""/>
            </a:pPr>
            <a:r>
              <a:rPr lang="en-US" sz="1200" dirty="0">
                <a:latin typeface="Interstate-Light"/>
                <a:cs typeface="Interstate-Light"/>
              </a:rPr>
              <a:t>Has the applicant demonstrated commitment to the program by showing up at various assessment points?</a:t>
            </a:r>
          </a:p>
          <a:p>
            <a:pPr marL="3543300" lvl="1" indent="-228600">
              <a:lnSpc>
                <a:spcPct val="120000"/>
              </a:lnSpc>
              <a:spcBef>
                <a:spcPts val="300"/>
              </a:spcBef>
              <a:spcAft>
                <a:spcPts val="300"/>
              </a:spcAft>
              <a:buClr>
                <a:srgbClr val="E71F84"/>
              </a:buClr>
              <a:buSzPct val="100000"/>
              <a:buFont typeface="Wingdings" charset="2"/>
              <a:buChar char=""/>
            </a:pPr>
            <a:r>
              <a:rPr lang="en-US" sz="1200" dirty="0">
                <a:latin typeface="Interstate-Light"/>
                <a:cs typeface="Interstate-Light"/>
              </a:rPr>
              <a:t>Does the applicant have strengths that balance out the weaker areas?</a:t>
            </a:r>
          </a:p>
          <a:p>
            <a:pPr marL="3543300" lvl="1" indent="-228600">
              <a:lnSpc>
                <a:spcPct val="120000"/>
              </a:lnSpc>
              <a:spcBef>
                <a:spcPts val="300"/>
              </a:spcBef>
              <a:spcAft>
                <a:spcPts val="300"/>
              </a:spcAft>
              <a:buClr>
                <a:srgbClr val="E71F84"/>
              </a:buClr>
              <a:buSzPct val="100000"/>
              <a:buFont typeface="Wingdings" charset="2"/>
              <a:buChar char=""/>
            </a:pPr>
            <a:r>
              <a:rPr lang="en-US" sz="1200" dirty="0">
                <a:latin typeface="Interstate-Light"/>
                <a:cs typeface="Interstate-Light"/>
              </a:rPr>
              <a:t>Does the student follow dress code?</a:t>
            </a:r>
          </a:p>
          <a:p>
            <a:pPr marL="3543300" lvl="1" indent="-228600">
              <a:lnSpc>
                <a:spcPct val="120000"/>
              </a:lnSpc>
              <a:spcBef>
                <a:spcPts val="300"/>
              </a:spcBef>
              <a:spcAft>
                <a:spcPts val="300"/>
              </a:spcAft>
              <a:buClr>
                <a:srgbClr val="E71F84"/>
              </a:buClr>
              <a:buSzPct val="100000"/>
              <a:buFont typeface="Wingdings" charset="2"/>
              <a:buChar char=""/>
            </a:pPr>
            <a:r>
              <a:rPr lang="en-US" sz="1200" dirty="0">
                <a:latin typeface="Interstate-Light"/>
                <a:cs typeface="Interstate-Light"/>
              </a:rPr>
              <a:t>Are the student’s mathematical skills at the level necessary for her to succeed in her trade choice?</a:t>
            </a:r>
          </a:p>
          <a:p>
            <a:pPr marL="3543300" lvl="1" indent="-228600">
              <a:lnSpc>
                <a:spcPct val="120000"/>
              </a:lnSpc>
              <a:spcBef>
                <a:spcPts val="300"/>
              </a:spcBef>
              <a:spcAft>
                <a:spcPts val="300"/>
              </a:spcAft>
              <a:buClr>
                <a:srgbClr val="E71F84"/>
              </a:buClr>
              <a:buSzPct val="100000"/>
              <a:buFont typeface="Wingdings" charset="2"/>
              <a:buChar char=""/>
            </a:pPr>
            <a:r>
              <a:rPr lang="en-US" sz="1200" dirty="0">
                <a:latin typeface="Interstate-Light"/>
                <a:cs typeface="Interstate-Light"/>
              </a:rPr>
              <a:t>Do applicants have experiences in their history (not necessarily in their job history) that suggest they’re a good fit for the role?</a:t>
            </a:r>
          </a:p>
          <a:p>
            <a:pPr marL="3543300" lvl="1" indent="-228600">
              <a:lnSpc>
                <a:spcPct val="120000"/>
              </a:lnSpc>
              <a:spcBef>
                <a:spcPts val="300"/>
              </a:spcBef>
              <a:spcAft>
                <a:spcPts val="300"/>
              </a:spcAft>
              <a:buClr>
                <a:srgbClr val="E71F84"/>
              </a:buClr>
              <a:buSzPct val="100000"/>
              <a:buNone/>
            </a:pPr>
            <a:endParaRPr lang="en-US" sz="1200" b="1" dirty="0">
              <a:latin typeface="Interstate-Light"/>
              <a:cs typeface="Interstate-Light"/>
            </a:endParaRPr>
          </a:p>
          <a:p>
            <a:pPr marL="3543300" lvl="1" indent="-228600">
              <a:lnSpc>
                <a:spcPct val="120000"/>
              </a:lnSpc>
              <a:spcBef>
                <a:spcPts val="300"/>
              </a:spcBef>
              <a:spcAft>
                <a:spcPts val="300"/>
              </a:spcAft>
              <a:buClr>
                <a:srgbClr val="E71F84"/>
              </a:buClr>
              <a:buSzPct val="100000"/>
              <a:buFont typeface="Wingdings" charset="2"/>
              <a:buChar char=""/>
            </a:pPr>
            <a:endParaRPr lang="en-US" sz="1200" dirty="0">
              <a:latin typeface="Interstate-Light"/>
              <a:cs typeface="Interstate-Light"/>
            </a:endParaRPr>
          </a:p>
          <a:p>
            <a:pPr marL="228600" lvl="1" indent="-228600">
              <a:lnSpc>
                <a:spcPct val="120000"/>
              </a:lnSpc>
              <a:spcBef>
                <a:spcPts val="300"/>
              </a:spcBef>
              <a:spcAft>
                <a:spcPts val="300"/>
              </a:spcAft>
              <a:buClr>
                <a:srgbClr val="E71F84"/>
              </a:buClr>
              <a:buFont typeface="Lucida Grande"/>
              <a:buChar char="&gt;"/>
            </a:pPr>
            <a:endParaRPr lang="en-US" sz="1200" dirty="0">
              <a:latin typeface="Interstate-Light"/>
              <a:cs typeface="Interstate-Light"/>
            </a:endParaRPr>
          </a:p>
        </p:txBody>
      </p:sp>
      <p:pic>
        <p:nvPicPr>
          <p:cNvPr id="8" name="Picture 6" descr="RobertaAtTable"/>
          <p:cNvPicPr>
            <a:picLocks noChangeAspect="1" noChangeArrowheads="1"/>
          </p:cNvPicPr>
          <p:nvPr/>
        </p:nvPicPr>
        <p:blipFill>
          <a:blip r:embed="rId2"/>
          <a:srcRect/>
          <a:stretch>
            <a:fillRect/>
          </a:stretch>
        </p:blipFill>
        <p:spPr bwMode="auto">
          <a:xfrm>
            <a:off x="457200" y="1676400"/>
            <a:ext cx="3316778" cy="3200400"/>
          </a:xfrm>
          <a:prstGeom prst="rect">
            <a:avLst/>
          </a:prstGeom>
          <a:noFill/>
        </p:spPr>
      </p:pic>
      <p:sp>
        <p:nvSpPr>
          <p:cNvPr id="2" name="Slide Number Placeholder 1"/>
          <p:cNvSpPr>
            <a:spLocks noGrp="1"/>
          </p:cNvSpPr>
          <p:nvPr>
            <p:ph type="sldNum" sz="quarter" idx="12"/>
          </p:nvPr>
        </p:nvSpPr>
        <p:spPr/>
        <p:txBody>
          <a:bodyPr/>
          <a:lstStyle/>
          <a:p>
            <a:fld id="{2AEF2BAA-794D-43E8-BC43-775101173209}" type="slidenum">
              <a:rPr lang="en-US" smtClean="0"/>
              <a:pPr/>
              <a:t>13</a:t>
            </a:fld>
            <a:endParaRPr lang="en-US"/>
          </a:p>
        </p:txBody>
      </p:sp>
      <p:sp>
        <p:nvSpPr>
          <p:cNvPr id="9" name="Slide Number Placeholder 5"/>
          <p:cNvSpPr txBox="1">
            <a:spLocks/>
          </p:cNvSpPr>
          <p:nvPr/>
        </p:nvSpPr>
        <p:spPr>
          <a:xfrm>
            <a:off x="228600" y="6400800"/>
            <a:ext cx="4572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rgbClr val="3D9D33"/>
                </a:solidFill>
                <a:latin typeface="Interstate-Bold"/>
                <a:ea typeface="+mn-ea"/>
                <a:cs typeface="Interstate-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0FD75C-9239-A749-9EDC-2F57076472A1}" type="slidenum">
              <a:rPr lang="en-US" sz="900" smtClean="0"/>
              <a:pPr/>
              <a:t>13</a:t>
            </a:fld>
            <a:endParaRPr lang="en-US" sz="9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457200" y="1219200"/>
            <a:ext cx="8229600" cy="5105400"/>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40000"/>
              </a:lnSpc>
              <a:spcBef>
                <a:spcPts val="600"/>
              </a:spcBef>
              <a:spcAft>
                <a:spcPts val="600"/>
              </a:spcAft>
              <a:buFont typeface="Wingdings"/>
              <a:buNone/>
            </a:pPr>
            <a:r>
              <a:rPr lang="en-US" sz="1400" b="1" dirty="0">
                <a:solidFill>
                  <a:srgbClr val="3D9D33"/>
                </a:solidFill>
                <a:latin typeface="Interstate-Bold"/>
                <a:cs typeface="Interstate-Bold"/>
              </a:rPr>
              <a:t>EMPLOYER ENGAGEMENT IN ASSESSMENT</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Benefits for Client</a:t>
            </a:r>
          </a:p>
          <a:p>
            <a:pPr marL="457200" lvl="1" indent="-231775" fontAlgn="base">
              <a:lnSpc>
                <a:spcPct val="120000"/>
              </a:lnSpc>
              <a:spcBef>
                <a:spcPts val="300"/>
              </a:spcBef>
              <a:spcAft>
                <a:spcPts val="300"/>
              </a:spcAft>
              <a:buClr>
                <a:srgbClr val="E71F84"/>
              </a:buClr>
              <a:buSzPct val="100000"/>
              <a:buFont typeface="Arial"/>
              <a:buChar char="•"/>
            </a:pPr>
            <a:r>
              <a:rPr lang="en-US" sz="1200" dirty="0">
                <a:latin typeface="Interstate-Light"/>
                <a:cs typeface="Interstate-Light"/>
              </a:rPr>
              <a:t>Exposure to real employers</a:t>
            </a:r>
          </a:p>
          <a:p>
            <a:pPr marL="457200" lvl="1" indent="-231775" fontAlgn="base">
              <a:lnSpc>
                <a:spcPct val="120000"/>
              </a:lnSpc>
              <a:spcBef>
                <a:spcPts val="300"/>
              </a:spcBef>
              <a:spcAft>
                <a:spcPts val="300"/>
              </a:spcAft>
              <a:buClr>
                <a:srgbClr val="E71F84"/>
              </a:buClr>
              <a:buSzPct val="100000"/>
              <a:buFont typeface="Arial"/>
              <a:buChar char="•"/>
            </a:pPr>
            <a:r>
              <a:rPr lang="en-US" sz="1200" dirty="0">
                <a:latin typeface="Interstate-Light"/>
                <a:cs typeface="Interstate-Light"/>
              </a:rPr>
              <a:t>Hearing directly from employers on what they are looking for in an employee</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Benefits for Employers</a:t>
            </a:r>
          </a:p>
          <a:p>
            <a:pPr marL="457200" lvl="1" indent="-231775" fontAlgn="base">
              <a:lnSpc>
                <a:spcPct val="120000"/>
              </a:lnSpc>
              <a:spcBef>
                <a:spcPts val="300"/>
              </a:spcBef>
              <a:spcAft>
                <a:spcPts val="300"/>
              </a:spcAft>
              <a:buClr>
                <a:srgbClr val="E71F84"/>
              </a:buClr>
              <a:buSzPct val="100000"/>
              <a:buFont typeface="Arial"/>
              <a:buChar char="•"/>
            </a:pPr>
            <a:r>
              <a:rPr lang="en-US" sz="1200" dirty="0">
                <a:latin typeface="Interstate-Light"/>
                <a:cs typeface="Interstate-Light"/>
              </a:rPr>
              <a:t>Meeting clients</a:t>
            </a:r>
          </a:p>
          <a:p>
            <a:pPr marL="457200" lvl="1" indent="-231775" fontAlgn="base">
              <a:lnSpc>
                <a:spcPct val="120000"/>
              </a:lnSpc>
              <a:spcBef>
                <a:spcPts val="300"/>
              </a:spcBef>
              <a:spcAft>
                <a:spcPts val="300"/>
              </a:spcAft>
              <a:buClr>
                <a:srgbClr val="E71F84"/>
              </a:buClr>
              <a:buSzPct val="100000"/>
              <a:buFont typeface="Arial"/>
              <a:buChar char="•"/>
            </a:pPr>
            <a:r>
              <a:rPr lang="en-US" sz="1200" dirty="0">
                <a:latin typeface="Interstate-Light"/>
                <a:cs typeface="Interstate-Light"/>
              </a:rPr>
              <a:t>Pre-screened applicants</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Benefits for Program</a:t>
            </a:r>
          </a:p>
          <a:p>
            <a:pPr marL="457200" lvl="1" indent="-231775" fontAlgn="base">
              <a:lnSpc>
                <a:spcPct val="120000"/>
              </a:lnSpc>
              <a:spcBef>
                <a:spcPts val="300"/>
              </a:spcBef>
              <a:spcAft>
                <a:spcPts val="300"/>
              </a:spcAft>
              <a:buClr>
                <a:srgbClr val="E71F84"/>
              </a:buClr>
              <a:buSzPct val="100000"/>
              <a:buFont typeface="Arial"/>
              <a:buChar char="•"/>
            </a:pPr>
            <a:r>
              <a:rPr lang="en-US" sz="1200" dirty="0">
                <a:latin typeface="Interstate-Light"/>
                <a:cs typeface="Interstate-Light"/>
              </a:rPr>
              <a:t>Employer investment </a:t>
            </a:r>
          </a:p>
          <a:p>
            <a:pPr marL="457200" lvl="1" indent="-231775" fontAlgn="base">
              <a:lnSpc>
                <a:spcPct val="120000"/>
              </a:lnSpc>
              <a:spcBef>
                <a:spcPts val="300"/>
              </a:spcBef>
              <a:spcAft>
                <a:spcPts val="300"/>
              </a:spcAft>
              <a:buClr>
                <a:srgbClr val="E71F84"/>
              </a:buClr>
              <a:buSzPct val="100000"/>
              <a:buFont typeface="Arial"/>
              <a:buChar char="•"/>
            </a:pPr>
            <a:r>
              <a:rPr lang="en-US" sz="1200" dirty="0">
                <a:latin typeface="Interstate-Light"/>
                <a:cs typeface="Interstate-Light"/>
              </a:rPr>
              <a:t>Feedback for program</a:t>
            </a:r>
          </a:p>
        </p:txBody>
      </p:sp>
      <p:sp>
        <p:nvSpPr>
          <p:cNvPr id="2" name="Slide Number Placeholder 1"/>
          <p:cNvSpPr>
            <a:spLocks noGrp="1"/>
          </p:cNvSpPr>
          <p:nvPr>
            <p:ph type="sldNum" sz="quarter" idx="12"/>
          </p:nvPr>
        </p:nvSpPr>
        <p:spPr/>
        <p:txBody>
          <a:bodyPr/>
          <a:lstStyle/>
          <a:p>
            <a:fld id="{2AEF2BAA-794D-43E8-BC43-775101173209}" type="slidenum">
              <a:rPr lang="en-US" smtClean="0"/>
              <a:pPr/>
              <a:t>14</a:t>
            </a:fld>
            <a:endParaRPr lang="en-US"/>
          </a:p>
        </p:txBody>
      </p:sp>
      <p:sp>
        <p:nvSpPr>
          <p:cNvPr id="6" name="Slide Number Placeholder 5"/>
          <p:cNvSpPr txBox="1">
            <a:spLocks/>
          </p:cNvSpPr>
          <p:nvPr/>
        </p:nvSpPr>
        <p:spPr>
          <a:xfrm>
            <a:off x="228600" y="6400800"/>
            <a:ext cx="4572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rgbClr val="3D9D33"/>
                </a:solidFill>
                <a:latin typeface="Interstate-Bold"/>
                <a:ea typeface="+mn-ea"/>
                <a:cs typeface="Interstate-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0FD75C-9239-A749-9EDC-2F57076472A1}" type="slidenum">
              <a:rPr lang="en-US" sz="900" smtClean="0"/>
              <a:pPr/>
              <a:t>14</a:t>
            </a:fld>
            <a:endParaRPr lang="en-US" sz="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 y="2089927"/>
            <a:ext cx="6103195" cy="4068796"/>
          </a:xfrm>
          <a:prstGeom prst="rect">
            <a:avLst/>
          </a:prstGeom>
          <a:noFill/>
        </p:spPr>
      </p:pic>
      <p:sp>
        <p:nvSpPr>
          <p:cNvPr id="9" name="Text Placeholder 3"/>
          <p:cNvSpPr txBox="1">
            <a:spLocks/>
          </p:cNvSpPr>
          <p:nvPr/>
        </p:nvSpPr>
        <p:spPr>
          <a:xfrm>
            <a:off x="457200" y="1219200"/>
            <a:ext cx="8229600" cy="36576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40000"/>
              </a:lnSpc>
              <a:spcBef>
                <a:spcPts val="600"/>
              </a:spcBef>
              <a:spcAft>
                <a:spcPts val="600"/>
              </a:spcAft>
              <a:buNone/>
            </a:pPr>
            <a:r>
              <a:rPr lang="en-US" sz="1400" b="1" dirty="0">
                <a:solidFill>
                  <a:srgbClr val="3D9D33"/>
                </a:solidFill>
                <a:latin typeface="Interstate-Bold"/>
                <a:cs typeface="Interstate-Bold"/>
              </a:rPr>
              <a:t>EXPERIENCED MENTORS ARE VERY IMPORTANT FOR WOMEN ENTERING NONTRADITIONAL INDUSTRIES</a:t>
            </a:r>
          </a:p>
          <a:p>
            <a:pPr marL="6350000" indent="0">
              <a:lnSpc>
                <a:spcPct val="140000"/>
              </a:lnSpc>
              <a:spcBef>
                <a:spcPts val="600"/>
              </a:spcBef>
              <a:spcAft>
                <a:spcPts val="600"/>
              </a:spcAft>
              <a:buNone/>
            </a:pPr>
            <a:r>
              <a:rPr lang="en-US" sz="1200" dirty="0">
                <a:latin typeface="Interstate-Light"/>
                <a:cs typeface="Interstate-Light"/>
              </a:rPr>
              <a:t>Engaging experienced tradesmen and tradeswomen in the assessment process builds allies, resources, and connections for aspiring tradeswomen.</a:t>
            </a:r>
            <a:endParaRPr lang="en-US" sz="1400" b="1" dirty="0">
              <a:solidFill>
                <a:srgbClr val="3D9D33"/>
              </a:solidFill>
              <a:latin typeface="Interstate-Bold"/>
              <a:cs typeface="Interstate-Bold"/>
            </a:endParaRPr>
          </a:p>
        </p:txBody>
      </p:sp>
      <p:sp>
        <p:nvSpPr>
          <p:cNvPr id="6" name="Slide Number Placeholder 5"/>
          <p:cNvSpPr txBox="1">
            <a:spLocks/>
          </p:cNvSpPr>
          <p:nvPr/>
        </p:nvSpPr>
        <p:spPr>
          <a:xfrm>
            <a:off x="228600" y="6400800"/>
            <a:ext cx="4572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rgbClr val="3D9D33"/>
                </a:solidFill>
                <a:latin typeface="Interstate-Bold"/>
                <a:ea typeface="+mn-ea"/>
                <a:cs typeface="Interstate-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0FD75C-9239-A749-9EDC-2F57076472A1}" type="slidenum">
              <a:rPr lang="en-US" sz="900" smtClean="0"/>
              <a:pPr/>
              <a:t>15</a:t>
            </a:fld>
            <a:endParaRPr lang="en-US" sz="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457200" y="1219200"/>
            <a:ext cx="8229600" cy="5105400"/>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40000"/>
              </a:lnSpc>
              <a:spcBef>
                <a:spcPts val="600"/>
              </a:spcBef>
              <a:spcAft>
                <a:spcPts val="600"/>
              </a:spcAft>
              <a:buFont typeface="Wingdings"/>
              <a:buNone/>
            </a:pPr>
            <a:r>
              <a:rPr lang="en-US" sz="1400" b="1" dirty="0">
                <a:solidFill>
                  <a:srgbClr val="3D9D33"/>
                </a:solidFill>
                <a:latin typeface="Interstate-Bold"/>
                <a:cs typeface="Interstate-Bold"/>
              </a:rPr>
              <a:t>KEY ASPECTS OF CASE MANAGEMENT:</a:t>
            </a:r>
            <a:br>
              <a:rPr lang="en-US" sz="1400" b="1" dirty="0">
                <a:solidFill>
                  <a:srgbClr val="3D9D33"/>
                </a:solidFill>
                <a:latin typeface="Interstate-Bold"/>
                <a:cs typeface="Interstate-Bold"/>
              </a:rPr>
            </a:br>
            <a:r>
              <a:rPr lang="en-US" sz="1400" b="1" dirty="0">
                <a:solidFill>
                  <a:srgbClr val="3D9D33"/>
                </a:solidFill>
                <a:latin typeface="Interstate-Bold"/>
                <a:cs typeface="Interstate-Bold"/>
              </a:rPr>
              <a:t>SUPPORTING THE CLIENT FROM ASSESSMENT TO RETENTION</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Putting a Gender Lens on Case Management </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Individual Goal Setting &amp; Career Planning</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Support Services</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Tracking &amp; Follow-up</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Case Manager: A Job Description</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Integrating Case Management into All </a:t>
            </a:r>
            <a:r>
              <a:rPr lang="en-US" sz="1200" dirty="0" smtClean="0">
                <a:latin typeface="Interstate-Light"/>
                <a:cs typeface="Interstate-Light"/>
              </a:rPr>
              <a:t/>
            </a:r>
            <a:br>
              <a:rPr lang="en-US" sz="1200" dirty="0" smtClean="0">
                <a:latin typeface="Interstate-Light"/>
                <a:cs typeface="Interstate-Light"/>
              </a:rPr>
            </a:br>
            <a:r>
              <a:rPr lang="en-US" sz="1200" dirty="0" smtClean="0">
                <a:latin typeface="Interstate-Light"/>
                <a:cs typeface="Interstate-Light"/>
              </a:rPr>
              <a:t>Aspects </a:t>
            </a:r>
            <a:r>
              <a:rPr lang="en-US" sz="1200" dirty="0">
                <a:latin typeface="Interstate-Light"/>
                <a:cs typeface="Interstate-Light"/>
              </a:rPr>
              <a:t>of </a:t>
            </a:r>
            <a:r>
              <a:rPr lang="en-US" sz="1200" dirty="0" smtClean="0">
                <a:latin typeface="Interstate-Light"/>
                <a:cs typeface="Interstate-Light"/>
              </a:rPr>
              <a:t>Program </a:t>
            </a:r>
            <a:r>
              <a:rPr lang="en-US" sz="1200" dirty="0">
                <a:latin typeface="Interstate-Light"/>
                <a:cs typeface="Interstate-Light"/>
              </a:rPr>
              <a:t>Services</a:t>
            </a:r>
          </a:p>
        </p:txBody>
      </p:sp>
      <p:sp>
        <p:nvSpPr>
          <p:cNvPr id="7" name="Slide Number Placeholder 5"/>
          <p:cNvSpPr txBox="1">
            <a:spLocks/>
          </p:cNvSpPr>
          <p:nvPr/>
        </p:nvSpPr>
        <p:spPr>
          <a:xfrm>
            <a:off x="228600" y="6400800"/>
            <a:ext cx="4572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rgbClr val="3D9D33"/>
                </a:solidFill>
                <a:latin typeface="Interstate-Bold"/>
                <a:ea typeface="+mn-ea"/>
                <a:cs typeface="Interstate-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0FD75C-9239-A749-9EDC-2F57076472A1}" type="slidenum">
              <a:rPr lang="en-US" sz="900" smtClean="0"/>
              <a:pPr/>
              <a:t>16</a:t>
            </a:fld>
            <a:endParaRPr lang="en-US" sz="900" dirty="0"/>
          </a:p>
        </p:txBody>
      </p:sp>
      <p:sp>
        <p:nvSpPr>
          <p:cNvPr id="5" name="TextBox 4"/>
          <p:cNvSpPr txBox="1"/>
          <p:nvPr/>
        </p:nvSpPr>
        <p:spPr>
          <a:xfrm>
            <a:off x="457200" y="152400"/>
            <a:ext cx="5168978" cy="461665"/>
          </a:xfrm>
          <a:prstGeom prst="rect">
            <a:avLst/>
          </a:prstGeom>
          <a:noFill/>
        </p:spPr>
        <p:txBody>
          <a:bodyPr wrap="none" rtlCol="0">
            <a:spAutoFit/>
          </a:bodyPr>
          <a:lstStyle/>
          <a:p>
            <a:pPr marL="0" indent="0">
              <a:lnSpc>
                <a:spcPct val="140000"/>
              </a:lnSpc>
              <a:spcBef>
                <a:spcPts val="600"/>
              </a:spcBef>
              <a:spcAft>
                <a:spcPts val="600"/>
              </a:spcAft>
              <a:buFont typeface="Wingdings"/>
              <a:buNone/>
            </a:pPr>
            <a:r>
              <a:rPr lang="en-US" b="1" dirty="0">
                <a:solidFill>
                  <a:srgbClr val="3D9D33"/>
                </a:solidFill>
                <a:latin typeface="Interstate-Bold"/>
                <a:cs typeface="Interstate-Bold"/>
              </a:rPr>
              <a:t>CASE MANAGEMENT WITH A GENDER LENS</a:t>
            </a:r>
          </a:p>
        </p:txBody>
      </p:sp>
      <p:pic>
        <p:nvPicPr>
          <p:cNvPr id="8"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267200" y="2057400"/>
            <a:ext cx="4457700" cy="29718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457200" y="1219200"/>
            <a:ext cx="8229600" cy="5105400"/>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40000"/>
              </a:lnSpc>
              <a:spcBef>
                <a:spcPts val="600"/>
              </a:spcBef>
              <a:spcAft>
                <a:spcPts val="600"/>
              </a:spcAft>
              <a:buFont typeface="Wingdings"/>
              <a:buNone/>
            </a:pPr>
            <a:r>
              <a:rPr lang="en-US" sz="1400" b="1" dirty="0">
                <a:solidFill>
                  <a:srgbClr val="3D9D33"/>
                </a:solidFill>
                <a:latin typeface="Interstate-Bold"/>
                <a:cs typeface="Interstate-Bold"/>
              </a:rPr>
              <a:t>CASE MANAGEMENT GOALS FOR PARTICIPANTS</a:t>
            </a:r>
          </a:p>
          <a:p>
            <a:pPr marL="4033838"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Increased competency in developing the skills necessary to become a viable candidates for apprenticeship programs</a:t>
            </a:r>
          </a:p>
          <a:p>
            <a:pPr marL="4033838"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Empowered to function as independently as possible</a:t>
            </a:r>
          </a:p>
          <a:p>
            <a:pPr marL="4033838"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Linked with essential resources</a:t>
            </a:r>
          </a:p>
          <a:p>
            <a:pPr marL="4033838"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Enhanced self-confidence so she is better equipped to face the challenges of a career in a male-dominated industry</a:t>
            </a:r>
          </a:p>
        </p:txBody>
      </p:sp>
      <p:pic>
        <p:nvPicPr>
          <p:cNvPr id="8" name="Picture 5"/>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533400" y="1742468"/>
            <a:ext cx="3678547" cy="2448531"/>
          </a:xfrm>
          <a:prstGeom prst="rect">
            <a:avLst/>
          </a:prstGeom>
          <a:noFill/>
          <a:ln/>
        </p:spPr>
      </p:pic>
      <p:sp>
        <p:nvSpPr>
          <p:cNvPr id="2" name="Slide Number Placeholder 1"/>
          <p:cNvSpPr>
            <a:spLocks noGrp="1"/>
          </p:cNvSpPr>
          <p:nvPr>
            <p:ph type="sldNum" sz="quarter" idx="12"/>
          </p:nvPr>
        </p:nvSpPr>
        <p:spPr/>
        <p:txBody>
          <a:bodyPr/>
          <a:lstStyle/>
          <a:p>
            <a:fld id="{2AEF2BAA-794D-43E8-BC43-775101173209}" type="slidenum">
              <a:rPr lang="en-US" smtClean="0"/>
              <a:pPr/>
              <a:t>17</a:t>
            </a:fld>
            <a:endParaRPr lang="en-US"/>
          </a:p>
        </p:txBody>
      </p:sp>
      <p:sp>
        <p:nvSpPr>
          <p:cNvPr id="9" name="Slide Number Placeholder 5"/>
          <p:cNvSpPr txBox="1">
            <a:spLocks/>
          </p:cNvSpPr>
          <p:nvPr/>
        </p:nvSpPr>
        <p:spPr>
          <a:xfrm>
            <a:off x="228600" y="6400800"/>
            <a:ext cx="4572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rgbClr val="3D9D33"/>
                </a:solidFill>
                <a:latin typeface="Interstate-Bold"/>
                <a:ea typeface="+mn-ea"/>
                <a:cs typeface="Interstate-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0FD75C-9239-A749-9EDC-2F57076472A1}" type="slidenum">
              <a:rPr lang="en-US" sz="900" smtClean="0"/>
              <a:pPr/>
              <a:t>17</a:t>
            </a:fld>
            <a:endParaRPr lang="en-US"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457200" y="1219200"/>
            <a:ext cx="8229600" cy="5105400"/>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40000"/>
              </a:lnSpc>
              <a:spcBef>
                <a:spcPts val="600"/>
              </a:spcBef>
              <a:spcAft>
                <a:spcPts val="600"/>
              </a:spcAft>
              <a:buFont typeface="Wingdings"/>
              <a:buNone/>
            </a:pPr>
            <a:r>
              <a:rPr lang="en-US" sz="1400" b="1" dirty="0">
                <a:solidFill>
                  <a:srgbClr val="3D9D33"/>
                </a:solidFill>
                <a:latin typeface="Interstate-Bold"/>
                <a:cs typeface="Interstate-Bold"/>
              </a:rPr>
              <a:t>PUTTING A GENDER LENS ON CASE MANAGEMENT</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Building self-esteem</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Balancing work and family</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Planning child care</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Addressing a lack of family support</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Addressing domestic violence, spousal control issues</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Countering test-taking anxiety</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Surviving and thriving in a male-dominated work environment</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Building physical fitness and healthy habits</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Budgeting and financial  literacy</a:t>
            </a:r>
          </a:p>
        </p:txBody>
      </p:sp>
      <p:sp>
        <p:nvSpPr>
          <p:cNvPr id="6" name="Slide Number Placeholder 5"/>
          <p:cNvSpPr txBox="1">
            <a:spLocks/>
          </p:cNvSpPr>
          <p:nvPr/>
        </p:nvSpPr>
        <p:spPr>
          <a:xfrm>
            <a:off x="228600" y="6400800"/>
            <a:ext cx="4572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rgbClr val="3D9D33"/>
                </a:solidFill>
                <a:latin typeface="Interstate-Bold"/>
                <a:ea typeface="+mn-ea"/>
                <a:cs typeface="Interstate-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0FD75C-9239-A749-9EDC-2F57076472A1}" type="slidenum">
              <a:rPr lang="en-US" sz="900" smtClean="0"/>
              <a:pPr/>
              <a:t>18</a:t>
            </a:fld>
            <a:endParaRPr lang="en-US" sz="9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457200" y="1219200"/>
            <a:ext cx="8229600" cy="5105400"/>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40000"/>
              </a:lnSpc>
              <a:spcBef>
                <a:spcPts val="600"/>
              </a:spcBef>
              <a:spcAft>
                <a:spcPts val="600"/>
              </a:spcAft>
              <a:buFont typeface="Wingdings"/>
              <a:buNone/>
            </a:pPr>
            <a:r>
              <a:rPr lang="en-US" sz="1400" b="1" dirty="0">
                <a:solidFill>
                  <a:srgbClr val="3D9D33"/>
                </a:solidFill>
                <a:latin typeface="Interstate-Bold"/>
                <a:cs typeface="Interstate-Bold"/>
              </a:rPr>
              <a:t>STAGES OF CASE MANAGEMENT</a:t>
            </a:r>
          </a:p>
          <a:p>
            <a:pPr marL="0" lvl="1" indent="0">
              <a:lnSpc>
                <a:spcPct val="120000"/>
              </a:lnSpc>
              <a:spcBef>
                <a:spcPts val="300"/>
              </a:spcBef>
              <a:spcAft>
                <a:spcPts val="300"/>
              </a:spcAft>
              <a:buClr>
                <a:srgbClr val="E71F84"/>
              </a:buClr>
              <a:buNone/>
            </a:pPr>
            <a:r>
              <a:rPr lang="en-US" sz="1200" dirty="0">
                <a:latin typeface="Interstate-Light"/>
                <a:cs typeface="Interstate-Light"/>
              </a:rPr>
              <a:t>Individuals need case management throughout their involvement with your organization.  Provide services when </a:t>
            </a:r>
            <a:br>
              <a:rPr lang="en-US" sz="1200" dirty="0">
                <a:latin typeface="Interstate-Light"/>
                <a:cs typeface="Interstate-Light"/>
              </a:rPr>
            </a:br>
            <a:r>
              <a:rPr lang="en-US" sz="1200" dirty="0">
                <a:latin typeface="Interstate-Light"/>
                <a:cs typeface="Interstate-Light"/>
              </a:rPr>
              <a:t>they are:</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Applicants preparing for admission to the training program</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Training program participants </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Job-ready candidates who do not require additional training</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Program graduates</a:t>
            </a:r>
          </a:p>
          <a:p>
            <a:pPr marL="0" lvl="1" indent="0">
              <a:lnSpc>
                <a:spcPct val="120000"/>
              </a:lnSpc>
              <a:spcBef>
                <a:spcPts val="300"/>
              </a:spcBef>
              <a:spcAft>
                <a:spcPts val="300"/>
              </a:spcAft>
              <a:buClr>
                <a:srgbClr val="E71F84"/>
              </a:buClr>
              <a:buNone/>
            </a:pPr>
            <a:endParaRPr lang="en-US" sz="1200" dirty="0">
              <a:latin typeface="Interstate-Light"/>
              <a:cs typeface="Interstate-Light"/>
            </a:endParaRPr>
          </a:p>
          <a:p>
            <a:pPr marL="0" lvl="1" indent="0">
              <a:lnSpc>
                <a:spcPct val="120000"/>
              </a:lnSpc>
              <a:spcBef>
                <a:spcPts val="300"/>
              </a:spcBef>
              <a:spcAft>
                <a:spcPts val="300"/>
              </a:spcAft>
              <a:buClr>
                <a:srgbClr val="E71F84"/>
              </a:buClr>
              <a:buNone/>
            </a:pPr>
            <a:r>
              <a:rPr lang="en-US" sz="1200" dirty="0">
                <a:latin typeface="Interstate-Light"/>
                <a:cs typeface="Interstate-Light"/>
              </a:rPr>
              <a:t>Programs can make their services more robust by:</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Integrating case management  into all aspects of program services</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Coordinating case management with all program staff</a:t>
            </a:r>
          </a:p>
        </p:txBody>
      </p:sp>
      <p:sp>
        <p:nvSpPr>
          <p:cNvPr id="2" name="Slide Number Placeholder 1"/>
          <p:cNvSpPr>
            <a:spLocks noGrp="1"/>
          </p:cNvSpPr>
          <p:nvPr>
            <p:ph type="sldNum" sz="quarter" idx="12"/>
          </p:nvPr>
        </p:nvSpPr>
        <p:spPr/>
        <p:txBody>
          <a:bodyPr/>
          <a:lstStyle/>
          <a:p>
            <a:fld id="{2AEF2BAA-794D-43E8-BC43-775101173209}" type="slidenum">
              <a:rPr lang="en-US" smtClean="0"/>
              <a:pPr/>
              <a:t>19</a:t>
            </a:fld>
            <a:endParaRPr lang="en-US"/>
          </a:p>
        </p:txBody>
      </p:sp>
      <p:sp>
        <p:nvSpPr>
          <p:cNvPr id="6" name="Slide Number Placeholder 5"/>
          <p:cNvSpPr txBox="1">
            <a:spLocks/>
          </p:cNvSpPr>
          <p:nvPr/>
        </p:nvSpPr>
        <p:spPr>
          <a:xfrm>
            <a:off x="228600" y="6400800"/>
            <a:ext cx="4572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rgbClr val="3D9D33"/>
                </a:solidFill>
                <a:latin typeface="Interstate-Bold"/>
                <a:ea typeface="+mn-ea"/>
                <a:cs typeface="Interstate-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0FD75C-9239-A749-9EDC-2F57076472A1}" type="slidenum">
              <a:rPr lang="en-US" sz="900" smtClean="0"/>
              <a:pPr/>
              <a:t>19</a:t>
            </a:fld>
            <a:endParaRPr lang="en-US"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457200" y="1219200"/>
            <a:ext cx="8229600" cy="56388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40000"/>
              </a:lnSpc>
              <a:spcBef>
                <a:spcPts val="600"/>
              </a:spcBef>
              <a:spcAft>
                <a:spcPts val="600"/>
              </a:spcAft>
              <a:buNone/>
            </a:pPr>
            <a:r>
              <a:rPr lang="en-US" sz="1200" dirty="0">
                <a:latin typeface="Interstate-Light"/>
                <a:cs typeface="Interstate-Light"/>
              </a:rPr>
              <a:t>Improving the success of women requires not only recruiting them into job training programs but also incorporating a gender lens in the program design. This presentation can be used as part of a training session for the staff of workforce development programs responsible for assessing program candidates and providing case management to participants. The slides begin with assessment techniques to help select candidates who are likely to succeed. The assessment section includes sample questions and criteria. The case management section highlights topics that benefit from a gender lens, including support services and career planning. It reviews the responsibilities and qualifications of a strong case manager. It also introduces the concept of family economic security, along with tools to incorporate that into case management.</a:t>
            </a:r>
          </a:p>
          <a:p>
            <a:pPr marL="0" indent="0">
              <a:lnSpc>
                <a:spcPct val="140000"/>
              </a:lnSpc>
              <a:spcBef>
                <a:spcPts val="600"/>
              </a:spcBef>
              <a:spcAft>
                <a:spcPts val="600"/>
              </a:spcAft>
              <a:buNone/>
            </a:pPr>
            <a:r>
              <a:rPr lang="en-US" sz="1200" dirty="0">
                <a:latin typeface="Interstate-Light"/>
                <a:cs typeface="Interstate-Light"/>
              </a:rPr>
              <a:t>This presentation builds on Tool 1.2, Moving Women into Nontraditional Jobs and Industries. Tool 1.2 focuses on recruiting women and smoothing their intake into a training program. This presentation picks up where Tool 1.2 leaves off and is intended to train staff in case management for women after entering the program.</a:t>
            </a:r>
          </a:p>
          <a:p>
            <a:pPr marL="0" indent="0">
              <a:lnSpc>
                <a:spcPct val="140000"/>
              </a:lnSpc>
              <a:spcBef>
                <a:spcPts val="1800"/>
              </a:spcBef>
              <a:buFont typeface="Wingdings"/>
              <a:buNone/>
            </a:pPr>
            <a:r>
              <a:rPr lang="en-US" sz="1200" dirty="0">
                <a:solidFill>
                  <a:srgbClr val="062C65"/>
                </a:solidFill>
                <a:latin typeface="Interstate-Bold"/>
                <a:cs typeface="Interstate-Bold"/>
              </a:rPr>
              <a:t>WHO SHOULD USE THIS TOOL</a:t>
            </a:r>
          </a:p>
          <a:p>
            <a:pPr marL="0" indent="0">
              <a:lnSpc>
                <a:spcPct val="140000"/>
              </a:lnSpc>
              <a:spcBef>
                <a:spcPts val="600"/>
              </a:spcBef>
              <a:spcAft>
                <a:spcPts val="600"/>
              </a:spcAft>
              <a:buNone/>
            </a:pPr>
            <a:r>
              <a:rPr lang="en-US" sz="1200" dirty="0">
                <a:latin typeface="Interstate-Light"/>
                <a:cs typeface="Interstate-Light"/>
              </a:rPr>
              <a:t>Training program directors; trainers of staff responsible for participant selection and intake; case managers; soft skills and financial </a:t>
            </a:r>
            <a:r>
              <a:rPr lang="en-US" sz="1200">
                <a:latin typeface="Interstate-Light"/>
                <a:cs typeface="Interstate-Light"/>
              </a:rPr>
              <a:t>literacy instructors</a:t>
            </a:r>
            <a:endParaRPr lang="en-US" sz="1200" dirty="0">
              <a:latin typeface="Interstate-Light"/>
              <a:cs typeface="Interstate-Light"/>
            </a:endParaRPr>
          </a:p>
          <a:p>
            <a:pPr marL="0" indent="0">
              <a:lnSpc>
                <a:spcPct val="140000"/>
              </a:lnSpc>
              <a:spcBef>
                <a:spcPts val="600"/>
              </a:spcBef>
              <a:spcAft>
                <a:spcPts val="600"/>
              </a:spcAft>
              <a:buNone/>
            </a:pPr>
            <a:endParaRPr lang="en-US" sz="1200" dirty="0">
              <a:latin typeface="Interstate-Light"/>
              <a:cs typeface="Interstate-Light"/>
            </a:endParaRPr>
          </a:p>
          <a:p>
            <a:pPr marL="0" indent="0">
              <a:lnSpc>
                <a:spcPct val="140000"/>
              </a:lnSpc>
              <a:spcBef>
                <a:spcPts val="600"/>
              </a:spcBef>
              <a:spcAft>
                <a:spcPts val="600"/>
              </a:spcAft>
              <a:buNone/>
            </a:pPr>
            <a:r>
              <a:rPr lang="en-US" sz="1100" dirty="0">
                <a:latin typeface="Interstate-Light"/>
                <a:cs typeface="Interstate-Light"/>
              </a:rPr>
              <a:t>ACKNOWLEDGEMENTS: This presentation was originally presented as a webinar to </a:t>
            </a:r>
            <a:r>
              <a:rPr lang="en-US" sz="1100" dirty="0" err="1">
                <a:latin typeface="Interstate-Light"/>
                <a:cs typeface="Interstate-Light"/>
              </a:rPr>
              <a:t>GreenWays</a:t>
            </a:r>
            <a:r>
              <a:rPr lang="en-US" sz="1100" dirty="0">
                <a:latin typeface="Interstate-Light"/>
                <a:cs typeface="Interstate-Light"/>
              </a:rPr>
              <a:t> sites as part of the Pathways Out of Poverty grant in 2010. Special thanks to the original presenters, Geri Scott, JFF; Lauren </a:t>
            </a:r>
            <a:r>
              <a:rPr lang="en-US" sz="1100" dirty="0" err="1">
                <a:latin typeface="Interstate-Light"/>
                <a:cs typeface="Interstate-Light"/>
              </a:rPr>
              <a:t>Sugerman</a:t>
            </a:r>
            <a:r>
              <a:rPr lang="en-US" sz="1100" dirty="0">
                <a:latin typeface="Interstate-Light"/>
                <a:cs typeface="Interstate-Light"/>
              </a:rPr>
              <a:t>, Donna </a:t>
            </a:r>
            <a:r>
              <a:rPr lang="en-US" sz="1100" dirty="0" err="1">
                <a:latin typeface="Interstate-Light"/>
                <a:cs typeface="Interstate-Light"/>
              </a:rPr>
              <a:t>Addkison</a:t>
            </a:r>
            <a:r>
              <a:rPr lang="en-US" sz="1100" dirty="0">
                <a:latin typeface="Interstate-Light"/>
                <a:cs typeface="Interstate-Light"/>
              </a:rPr>
              <a:t>, and Camille Cormier, WOW; Connie Ashbrook, Oregon Tradeswomen Inc.; Deanna Hodges, Chicago Women in Trades.</a:t>
            </a:r>
          </a:p>
          <a:p>
            <a:pPr marL="0" indent="0">
              <a:lnSpc>
                <a:spcPct val="140000"/>
              </a:lnSpc>
              <a:spcBef>
                <a:spcPts val="600"/>
              </a:spcBef>
              <a:spcAft>
                <a:spcPts val="600"/>
              </a:spcAft>
              <a:buNone/>
            </a:pPr>
            <a:endParaRPr lang="en-US" sz="1200" dirty="0">
              <a:latin typeface="Interstate-Light"/>
              <a:cs typeface="Interstate-Light"/>
            </a:endParaRPr>
          </a:p>
        </p:txBody>
      </p:sp>
      <p:sp>
        <p:nvSpPr>
          <p:cNvPr id="2" name="Slide Number Placeholder 1"/>
          <p:cNvSpPr>
            <a:spLocks noGrp="1"/>
          </p:cNvSpPr>
          <p:nvPr>
            <p:ph type="sldNum" sz="quarter" idx="12"/>
          </p:nvPr>
        </p:nvSpPr>
        <p:spPr/>
        <p:txBody>
          <a:bodyPr/>
          <a:lstStyle/>
          <a:p>
            <a:pPr>
              <a:defRPr/>
            </a:pPr>
            <a:fld id="{8E8351D0-7497-406F-A8F6-E1CAB8FA1583}" type="slidenum">
              <a:rPr lang="en-US" smtClean="0"/>
              <a:pPr>
                <a:defRPr/>
              </a:pPr>
              <a:t>2</a:t>
            </a:fld>
            <a:endParaRPr lang="en-US"/>
          </a:p>
        </p:txBody>
      </p:sp>
    </p:spTree>
    <p:extLst>
      <p:ext uri="{BB962C8B-B14F-4D97-AF65-F5344CB8AC3E}">
        <p14:creationId xmlns:p14="http://schemas.microsoft.com/office/powerpoint/2010/main" val="2050068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457200" y="1219200"/>
            <a:ext cx="8229600" cy="5105400"/>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40000"/>
              </a:lnSpc>
              <a:spcBef>
                <a:spcPts val="600"/>
              </a:spcBef>
              <a:spcAft>
                <a:spcPts val="600"/>
              </a:spcAft>
              <a:buFont typeface="Wingdings"/>
              <a:buNone/>
            </a:pPr>
            <a:r>
              <a:rPr lang="en-US" sz="1400" b="1" dirty="0">
                <a:solidFill>
                  <a:srgbClr val="3D9D33"/>
                </a:solidFill>
                <a:latin typeface="Interstate-Bold"/>
                <a:cs typeface="Interstate-Bold"/>
              </a:rPr>
              <a:t>INDIVIDUAL GOAL SETTING &amp; CAREER PLANNING</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Begin with developing a career plan.</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Outline participants long- and short-term goals. </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Identify activities, barriers, and services needed to achieve these outcomes.  </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Use an in-class goal-setting workshop to provide participants with the tools to begin formulating goals and plans.</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One-on-one case management provides essential guidance in helping students weigh the merits of various opportunities and create achievable career plans with realistic goals, timelines, and activities.   </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The plan provides a framework for staff in supporting participants toward progress in meeting their goals.  </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Ongoing check-ins: Participants must attend a second one-on-one during the last few weeks of class to reevaluate the career plan and identify next steps toward apprenticeship. </a:t>
            </a:r>
          </a:p>
        </p:txBody>
      </p:sp>
      <p:sp>
        <p:nvSpPr>
          <p:cNvPr id="2" name="Slide Number Placeholder 1"/>
          <p:cNvSpPr>
            <a:spLocks noGrp="1"/>
          </p:cNvSpPr>
          <p:nvPr>
            <p:ph type="sldNum" sz="quarter" idx="12"/>
          </p:nvPr>
        </p:nvSpPr>
        <p:spPr/>
        <p:txBody>
          <a:bodyPr/>
          <a:lstStyle/>
          <a:p>
            <a:fld id="{2AEF2BAA-794D-43E8-BC43-775101173209}" type="slidenum">
              <a:rPr lang="en-US" smtClean="0"/>
              <a:pPr/>
              <a:t>20</a:t>
            </a:fld>
            <a:endParaRPr lang="en-US"/>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050" y="4648200"/>
            <a:ext cx="2514600" cy="167640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6665" y="4649510"/>
            <a:ext cx="2510670" cy="167378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9350" y="4648200"/>
            <a:ext cx="2514600" cy="16764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457200" y="1066800"/>
            <a:ext cx="8229600" cy="5638800"/>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40000"/>
              </a:lnSpc>
              <a:spcBef>
                <a:spcPts val="600"/>
              </a:spcBef>
              <a:spcAft>
                <a:spcPts val="600"/>
              </a:spcAft>
              <a:buFont typeface="Wingdings"/>
              <a:buNone/>
            </a:pPr>
            <a:r>
              <a:rPr lang="en-US" sz="1400" b="1" dirty="0">
                <a:solidFill>
                  <a:srgbClr val="3D9D33"/>
                </a:solidFill>
                <a:latin typeface="Interstate-Bold"/>
                <a:cs typeface="Interstate-Bold"/>
              </a:rPr>
              <a:t>SUPPORT SERVICES</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Connect participants with resources from the program and other sources for overcoming barriers and achieving success. Can include:</a:t>
            </a:r>
          </a:p>
          <a:p>
            <a:pPr marL="457200" lvl="1" indent="-231775" fontAlgn="base">
              <a:lnSpc>
                <a:spcPct val="120000"/>
              </a:lnSpc>
              <a:spcBef>
                <a:spcPts val="300"/>
              </a:spcBef>
              <a:spcAft>
                <a:spcPts val="300"/>
              </a:spcAft>
              <a:buClr>
                <a:srgbClr val="E71F84"/>
              </a:buClr>
              <a:buSzPct val="100000"/>
              <a:buFont typeface="Arial"/>
              <a:buChar char="•"/>
            </a:pPr>
            <a:r>
              <a:rPr lang="en-US" sz="1200" dirty="0">
                <a:latin typeface="Interstate-Light"/>
                <a:cs typeface="Interstate-Light"/>
              </a:rPr>
              <a:t>Housing </a:t>
            </a:r>
          </a:p>
          <a:p>
            <a:pPr marL="457200" lvl="1" indent="-231775" fontAlgn="base">
              <a:lnSpc>
                <a:spcPct val="120000"/>
              </a:lnSpc>
              <a:spcBef>
                <a:spcPts val="300"/>
              </a:spcBef>
              <a:spcAft>
                <a:spcPts val="300"/>
              </a:spcAft>
              <a:buClr>
                <a:srgbClr val="E71F84"/>
              </a:buClr>
              <a:buSzPct val="100000"/>
              <a:buFont typeface="Arial"/>
              <a:buChar char="•"/>
            </a:pPr>
            <a:r>
              <a:rPr lang="en-US" sz="1200" dirty="0">
                <a:latin typeface="Interstate-Light"/>
                <a:cs typeface="Interstate-Light"/>
              </a:rPr>
              <a:t>Child care </a:t>
            </a:r>
          </a:p>
          <a:p>
            <a:pPr marL="457200" lvl="1" indent="-231775" fontAlgn="base">
              <a:lnSpc>
                <a:spcPct val="120000"/>
              </a:lnSpc>
              <a:spcBef>
                <a:spcPts val="300"/>
              </a:spcBef>
              <a:spcAft>
                <a:spcPts val="300"/>
              </a:spcAft>
              <a:buClr>
                <a:srgbClr val="E71F84"/>
              </a:buClr>
              <a:buSzPct val="100000"/>
              <a:buFont typeface="Arial"/>
              <a:buChar char="•"/>
            </a:pPr>
            <a:r>
              <a:rPr lang="en-US" sz="1200" dirty="0">
                <a:latin typeface="Interstate-Light"/>
                <a:cs typeface="Interstate-Light"/>
              </a:rPr>
              <a:t>Legal services </a:t>
            </a:r>
          </a:p>
          <a:p>
            <a:pPr marL="457200" lvl="1" indent="-231775" fontAlgn="base">
              <a:lnSpc>
                <a:spcPct val="120000"/>
              </a:lnSpc>
              <a:spcBef>
                <a:spcPts val="300"/>
              </a:spcBef>
              <a:spcAft>
                <a:spcPts val="300"/>
              </a:spcAft>
              <a:buClr>
                <a:srgbClr val="E71F84"/>
              </a:buClr>
              <a:buSzPct val="100000"/>
              <a:buFont typeface="Arial"/>
              <a:buChar char="•"/>
            </a:pPr>
            <a:r>
              <a:rPr lang="en-US" sz="1200" dirty="0">
                <a:latin typeface="Interstate-Light"/>
                <a:cs typeface="Interstate-Light"/>
              </a:rPr>
              <a:t>Drivers license restoration </a:t>
            </a:r>
          </a:p>
          <a:p>
            <a:pPr marL="457200" lvl="1" indent="-231775" fontAlgn="base">
              <a:lnSpc>
                <a:spcPct val="120000"/>
              </a:lnSpc>
              <a:spcBef>
                <a:spcPts val="300"/>
              </a:spcBef>
              <a:spcAft>
                <a:spcPts val="300"/>
              </a:spcAft>
              <a:buClr>
                <a:srgbClr val="E71F84"/>
              </a:buClr>
              <a:buSzPct val="100000"/>
              <a:buFont typeface="Arial"/>
              <a:buChar char="•"/>
            </a:pPr>
            <a:r>
              <a:rPr lang="en-US" sz="1200" dirty="0">
                <a:latin typeface="Interstate-Light"/>
                <a:cs typeface="Interstate-Light"/>
              </a:rPr>
              <a:t>Dealing with domestic violence</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Important for participants take charge of this process</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Staff members provide participants with a resource booklet and work with them to access services. </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Support service needs are consistent with those of other low-income participants in the programs EXCEPT entering an apprenticeship program can be very lengthy and expensive:</a:t>
            </a:r>
          </a:p>
          <a:p>
            <a:pPr marL="457200" lvl="1" indent="-231775" fontAlgn="base">
              <a:lnSpc>
                <a:spcPct val="120000"/>
              </a:lnSpc>
              <a:spcBef>
                <a:spcPts val="300"/>
              </a:spcBef>
              <a:spcAft>
                <a:spcPts val="300"/>
              </a:spcAft>
              <a:buClr>
                <a:srgbClr val="E71F84"/>
              </a:buClr>
              <a:buSzPct val="100000"/>
              <a:buFont typeface="Arial"/>
              <a:buChar char="•"/>
            </a:pPr>
            <a:r>
              <a:rPr lang="en-US" sz="1200" dirty="0">
                <a:latin typeface="Interstate-Light"/>
                <a:cs typeface="Interstate-Light"/>
              </a:rPr>
              <a:t>Unpaid pre-apprenticeships after acceptance</a:t>
            </a:r>
          </a:p>
          <a:p>
            <a:pPr marL="457200" lvl="1" indent="-231775" fontAlgn="base">
              <a:lnSpc>
                <a:spcPct val="120000"/>
              </a:lnSpc>
              <a:spcBef>
                <a:spcPts val="300"/>
              </a:spcBef>
              <a:spcAft>
                <a:spcPts val="300"/>
              </a:spcAft>
              <a:buClr>
                <a:srgbClr val="E71F84"/>
              </a:buClr>
              <a:buSzPct val="100000"/>
              <a:buFont typeface="Arial"/>
              <a:buChar char="•"/>
            </a:pPr>
            <a:r>
              <a:rPr lang="en-US" sz="1200" dirty="0">
                <a:latin typeface="Interstate-Light"/>
                <a:cs typeface="Interstate-Light"/>
              </a:rPr>
              <a:t>Payment of  initiation fees prior to placement  </a:t>
            </a:r>
          </a:p>
          <a:p>
            <a:pPr marL="457200" lvl="1" indent="-231775" fontAlgn="base">
              <a:lnSpc>
                <a:spcPct val="120000"/>
              </a:lnSpc>
              <a:spcBef>
                <a:spcPts val="300"/>
              </a:spcBef>
              <a:spcAft>
                <a:spcPts val="300"/>
              </a:spcAft>
              <a:buClr>
                <a:srgbClr val="E71F84"/>
              </a:buClr>
              <a:buSzPct val="100000"/>
              <a:buFont typeface="Arial"/>
              <a:buChar char="•"/>
            </a:pPr>
            <a:r>
              <a:rPr lang="en-US" sz="1200" dirty="0">
                <a:latin typeface="Interstate-Light"/>
                <a:cs typeface="Interstate-Light"/>
              </a:rPr>
              <a:t>Health exams</a:t>
            </a:r>
          </a:p>
          <a:p>
            <a:pPr marL="457200" lvl="1" indent="-231775" fontAlgn="base">
              <a:lnSpc>
                <a:spcPct val="120000"/>
              </a:lnSpc>
              <a:spcBef>
                <a:spcPts val="300"/>
              </a:spcBef>
              <a:spcAft>
                <a:spcPts val="300"/>
              </a:spcAft>
              <a:buClr>
                <a:srgbClr val="E71F84"/>
              </a:buClr>
              <a:buSzPct val="100000"/>
              <a:buFont typeface="Arial"/>
              <a:buChar char="•"/>
            </a:pPr>
            <a:r>
              <a:rPr lang="en-US" sz="1200" dirty="0">
                <a:latin typeface="Interstate-Light"/>
                <a:cs typeface="Interstate-Light"/>
              </a:rPr>
              <a:t>Tool and clothing costs</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Consider how the program can provide financial subsidies to participants through small grants, no-interest loans, or other ways.</a:t>
            </a:r>
          </a:p>
        </p:txBody>
      </p:sp>
      <p:sp>
        <p:nvSpPr>
          <p:cNvPr id="2" name="Slide Number Placeholder 1"/>
          <p:cNvSpPr>
            <a:spLocks noGrp="1"/>
          </p:cNvSpPr>
          <p:nvPr>
            <p:ph type="sldNum" sz="quarter" idx="12"/>
          </p:nvPr>
        </p:nvSpPr>
        <p:spPr/>
        <p:txBody>
          <a:bodyPr/>
          <a:lstStyle/>
          <a:p>
            <a:fld id="{2AEF2BAA-794D-43E8-BC43-775101173209}" type="slidenum">
              <a:rPr lang="en-US" smtClean="0"/>
              <a:pPr/>
              <a:t>21</a:t>
            </a:fld>
            <a:endParaRPr lang="en-US"/>
          </a:p>
        </p:txBody>
      </p:sp>
      <p:sp>
        <p:nvSpPr>
          <p:cNvPr id="6" name="Slide Number Placeholder 5"/>
          <p:cNvSpPr txBox="1">
            <a:spLocks/>
          </p:cNvSpPr>
          <p:nvPr/>
        </p:nvSpPr>
        <p:spPr>
          <a:xfrm>
            <a:off x="228600" y="6400800"/>
            <a:ext cx="4572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rgbClr val="3D9D33"/>
                </a:solidFill>
                <a:latin typeface="Interstate-Bold"/>
                <a:ea typeface="+mn-ea"/>
                <a:cs typeface="Interstate-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0FD75C-9239-A749-9EDC-2F57076472A1}" type="slidenum">
              <a:rPr lang="en-US" sz="900" smtClean="0"/>
              <a:pPr/>
              <a:t>21</a:t>
            </a:fld>
            <a:endParaRPr lang="en-US" sz="9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457200" y="990600"/>
            <a:ext cx="8229600" cy="5486400"/>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40000"/>
              </a:lnSpc>
              <a:spcBef>
                <a:spcPts val="600"/>
              </a:spcBef>
              <a:spcAft>
                <a:spcPts val="600"/>
              </a:spcAft>
              <a:buFont typeface="Wingdings"/>
              <a:buNone/>
            </a:pPr>
            <a:r>
              <a:rPr lang="en-US" sz="1400" b="1" dirty="0">
                <a:solidFill>
                  <a:srgbClr val="3D9D33"/>
                </a:solidFill>
                <a:latin typeface="Interstate-Bold"/>
                <a:cs typeface="Interstate-Bold"/>
              </a:rPr>
              <a:t>TRACKING &amp; </a:t>
            </a:r>
            <a:r>
              <a:rPr lang="en-US" sz="1400" b="1" dirty="0" smtClean="0">
                <a:solidFill>
                  <a:srgbClr val="3D9D33"/>
                </a:solidFill>
                <a:latin typeface="Interstate-Bold"/>
                <a:cs typeface="Interstate-Bold"/>
              </a:rPr>
              <a:t>FOLLOW-UP</a:t>
            </a:r>
          </a:p>
          <a:p>
            <a:pPr marL="0" indent="0">
              <a:lnSpc>
                <a:spcPct val="140000"/>
              </a:lnSpc>
              <a:spcBef>
                <a:spcPts val="600"/>
              </a:spcBef>
              <a:spcAft>
                <a:spcPts val="600"/>
              </a:spcAft>
              <a:buFont typeface="Wingdings"/>
              <a:buNone/>
            </a:pPr>
            <a:r>
              <a:rPr lang="en-US" sz="1300" dirty="0" smtClean="0">
                <a:solidFill>
                  <a:srgbClr val="062C65"/>
                </a:solidFill>
                <a:latin typeface="Interstate-Bold"/>
                <a:cs typeface="Interstate-Bold"/>
              </a:rPr>
              <a:t>TRACKING</a:t>
            </a:r>
            <a:endParaRPr lang="en-US" sz="1300" dirty="0">
              <a:solidFill>
                <a:srgbClr val="062C65"/>
              </a:solidFill>
              <a:latin typeface="Interstate-Bold"/>
              <a:cs typeface="Interstate-Bold"/>
            </a:endParaRP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Tracking participants via completion of biweekly, mid-term, and final progress reports on:</a:t>
            </a:r>
          </a:p>
          <a:p>
            <a:pPr marL="457200" lvl="1" indent="-231775" fontAlgn="base">
              <a:lnSpc>
                <a:spcPct val="120000"/>
              </a:lnSpc>
              <a:spcBef>
                <a:spcPts val="300"/>
              </a:spcBef>
              <a:spcAft>
                <a:spcPts val="300"/>
              </a:spcAft>
              <a:buClr>
                <a:srgbClr val="E71F84"/>
              </a:buClr>
              <a:buSzPct val="100000"/>
              <a:buFont typeface="Arial"/>
              <a:buChar char="•"/>
            </a:pPr>
            <a:r>
              <a:rPr lang="en-US" sz="1200" dirty="0">
                <a:latin typeface="Interstate-Light"/>
                <a:cs typeface="Interstate-Light"/>
              </a:rPr>
              <a:t>performance on tests; </a:t>
            </a:r>
          </a:p>
          <a:p>
            <a:pPr marL="457200" lvl="1" indent="-231775" fontAlgn="base">
              <a:lnSpc>
                <a:spcPct val="120000"/>
              </a:lnSpc>
              <a:spcBef>
                <a:spcPts val="300"/>
              </a:spcBef>
              <a:spcAft>
                <a:spcPts val="300"/>
              </a:spcAft>
              <a:buClr>
                <a:srgbClr val="E71F84"/>
              </a:buClr>
              <a:buSzPct val="100000"/>
              <a:buFont typeface="Arial"/>
              <a:buChar char="•"/>
            </a:pPr>
            <a:r>
              <a:rPr lang="en-US" sz="1200" dirty="0">
                <a:latin typeface="Interstate-Light"/>
                <a:cs typeface="Interstate-Light"/>
              </a:rPr>
              <a:t>submission of homework; and </a:t>
            </a:r>
          </a:p>
          <a:p>
            <a:pPr marL="457200" lvl="1" indent="-231775" fontAlgn="base">
              <a:lnSpc>
                <a:spcPct val="120000"/>
              </a:lnSpc>
              <a:spcBef>
                <a:spcPts val="300"/>
              </a:spcBef>
              <a:spcAft>
                <a:spcPts val="300"/>
              </a:spcAft>
              <a:buClr>
                <a:srgbClr val="E71F84"/>
              </a:buClr>
              <a:buSzPct val="100000"/>
              <a:buFont typeface="Arial"/>
              <a:buChar char="•"/>
            </a:pPr>
            <a:r>
              <a:rPr lang="en-US" sz="1200" dirty="0">
                <a:latin typeface="Interstate-Light"/>
                <a:cs typeface="Interstate-Light"/>
              </a:rPr>
              <a:t>attendance</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Allows case management to quickly identify and respond to any issues or progress reported</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If participant is not meeting requirements, case management initiates contact and works to identify and assist the participant in solving issues that impede class attendance or achievement.   </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Make/maintain personal connection</a:t>
            </a:r>
          </a:p>
          <a:p>
            <a:pPr marL="0" lvl="1" indent="0">
              <a:lnSpc>
                <a:spcPct val="140000"/>
              </a:lnSpc>
              <a:spcBef>
                <a:spcPts val="1800"/>
              </a:spcBef>
              <a:spcAft>
                <a:spcPts val="600"/>
              </a:spcAft>
              <a:buClr>
                <a:schemeClr val="accent2"/>
              </a:buClr>
              <a:buSzPct val="60000"/>
              <a:buNone/>
              <a:defRPr/>
            </a:pPr>
            <a:r>
              <a:rPr lang="en-US" sz="1300" dirty="0">
                <a:solidFill>
                  <a:srgbClr val="062C65"/>
                </a:solidFill>
                <a:latin typeface="Interstate-Bold"/>
                <a:cs typeface="Interstate-Bold"/>
              </a:rPr>
              <a:t>FOLLOW-UP</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For those interested in further training or union membership:</a:t>
            </a:r>
          </a:p>
          <a:p>
            <a:pPr marL="502920" lvl="2">
              <a:lnSpc>
                <a:spcPct val="120000"/>
              </a:lnSpc>
              <a:spcBef>
                <a:spcPts val="300"/>
              </a:spcBef>
              <a:spcAft>
                <a:spcPts val="300"/>
              </a:spcAft>
              <a:buClr>
                <a:srgbClr val="E71F84"/>
              </a:buClr>
              <a:buFont typeface="Lucida Grande"/>
              <a:buChar char="&gt;"/>
            </a:pPr>
            <a:r>
              <a:rPr lang="en-US" sz="900" dirty="0">
                <a:latin typeface="Interstate-Light"/>
                <a:cs typeface="Interstate-Light"/>
              </a:rPr>
              <a:t>Apprenticeship application status sheet tracks applicants’ interest in and applications to apprenticeship programs.  </a:t>
            </a:r>
          </a:p>
          <a:p>
            <a:pPr marL="502920" lvl="2">
              <a:lnSpc>
                <a:spcPct val="120000"/>
              </a:lnSpc>
              <a:spcBef>
                <a:spcPts val="300"/>
              </a:spcBef>
              <a:spcAft>
                <a:spcPts val="300"/>
              </a:spcAft>
              <a:buClr>
                <a:srgbClr val="E71F84"/>
              </a:buClr>
              <a:buFont typeface="Lucida Grande"/>
              <a:buChar char="&gt;"/>
            </a:pPr>
            <a:r>
              <a:rPr lang="en-US" sz="900" dirty="0">
                <a:latin typeface="Interstate-Light"/>
                <a:cs typeface="Interstate-Light"/>
              </a:rPr>
              <a:t>Follow-up with participants reminds them of application openings for apprenticeships or jobs.</a:t>
            </a:r>
          </a:p>
          <a:p>
            <a:pPr marL="502920" lvl="2">
              <a:lnSpc>
                <a:spcPct val="120000"/>
              </a:lnSpc>
              <a:spcBef>
                <a:spcPts val="300"/>
              </a:spcBef>
              <a:spcAft>
                <a:spcPts val="300"/>
              </a:spcAft>
              <a:buClr>
                <a:srgbClr val="E71F84"/>
              </a:buClr>
              <a:buFont typeface="Lucida Grande"/>
              <a:buChar char="&gt;"/>
            </a:pPr>
            <a:r>
              <a:rPr lang="en-US" sz="900" dirty="0">
                <a:latin typeface="Interstate-Light"/>
                <a:cs typeface="Interstate-Light"/>
              </a:rPr>
              <a:t>Invite them to study sessions for upcoming tests</a:t>
            </a:r>
          </a:p>
          <a:p>
            <a:pPr marL="502920" lvl="2">
              <a:lnSpc>
                <a:spcPct val="120000"/>
              </a:lnSpc>
              <a:spcBef>
                <a:spcPts val="300"/>
              </a:spcBef>
              <a:spcAft>
                <a:spcPts val="300"/>
              </a:spcAft>
              <a:buClr>
                <a:srgbClr val="E71F84"/>
              </a:buClr>
              <a:buFont typeface="Lucida Grande"/>
              <a:buChar char="&gt;"/>
            </a:pPr>
            <a:r>
              <a:rPr lang="en-US" sz="900" dirty="0">
                <a:latin typeface="Interstate-Light"/>
                <a:cs typeface="Interstate-Light"/>
              </a:rPr>
              <a:t>Support them in following through with applications and/or tests and interviews </a:t>
            </a:r>
          </a:p>
          <a:p>
            <a:pPr marL="502920" lvl="2">
              <a:lnSpc>
                <a:spcPct val="120000"/>
              </a:lnSpc>
              <a:spcBef>
                <a:spcPts val="300"/>
              </a:spcBef>
              <a:spcAft>
                <a:spcPts val="300"/>
              </a:spcAft>
              <a:buClr>
                <a:srgbClr val="E71F84"/>
              </a:buClr>
              <a:buFont typeface="Lucida Grande"/>
              <a:buChar char="&gt;"/>
            </a:pPr>
            <a:r>
              <a:rPr lang="en-US" sz="900" dirty="0">
                <a:latin typeface="Interstate-Light"/>
                <a:cs typeface="Interstate-Light"/>
              </a:rPr>
              <a:t>Capture outcomes</a:t>
            </a:r>
          </a:p>
        </p:txBody>
      </p:sp>
      <p:sp>
        <p:nvSpPr>
          <p:cNvPr id="2" name="Slide Number Placeholder 1"/>
          <p:cNvSpPr>
            <a:spLocks noGrp="1"/>
          </p:cNvSpPr>
          <p:nvPr>
            <p:ph type="sldNum" sz="quarter" idx="12"/>
          </p:nvPr>
        </p:nvSpPr>
        <p:spPr/>
        <p:txBody>
          <a:bodyPr/>
          <a:lstStyle/>
          <a:p>
            <a:fld id="{2AEF2BAA-794D-43E8-BC43-775101173209}" type="slidenum">
              <a:rPr lang="en-US" smtClean="0"/>
              <a:pPr/>
              <a:t>22</a:t>
            </a:fld>
            <a:endParaRPr lang="en-US"/>
          </a:p>
        </p:txBody>
      </p:sp>
      <p:sp>
        <p:nvSpPr>
          <p:cNvPr id="6" name="Slide Number Placeholder 5"/>
          <p:cNvSpPr txBox="1">
            <a:spLocks/>
          </p:cNvSpPr>
          <p:nvPr/>
        </p:nvSpPr>
        <p:spPr>
          <a:xfrm>
            <a:off x="228600" y="6400800"/>
            <a:ext cx="4572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rgbClr val="3D9D33"/>
                </a:solidFill>
                <a:latin typeface="Interstate-Bold"/>
                <a:ea typeface="+mn-ea"/>
                <a:cs typeface="Interstate-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0FD75C-9239-A749-9EDC-2F57076472A1}" type="slidenum">
              <a:rPr lang="en-US" sz="900" smtClean="0"/>
              <a:pPr/>
              <a:t>22</a:t>
            </a:fld>
            <a:endParaRPr lang="en-US" sz="9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457200" y="1219200"/>
            <a:ext cx="8229600" cy="5105400"/>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40000"/>
              </a:lnSpc>
              <a:spcBef>
                <a:spcPts val="600"/>
              </a:spcBef>
              <a:spcAft>
                <a:spcPts val="600"/>
              </a:spcAft>
              <a:buFont typeface="Wingdings"/>
              <a:buNone/>
            </a:pPr>
            <a:r>
              <a:rPr lang="en-US" sz="1400" b="1" dirty="0">
                <a:solidFill>
                  <a:srgbClr val="3D9D33"/>
                </a:solidFill>
                <a:latin typeface="Interstate-Bold"/>
                <a:cs typeface="Interstate-Bold"/>
              </a:rPr>
              <a:t>JOB DUTIES: CASE MANAGER</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Monitor participant progress. </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Provide limited counseling for career exploration, encouragement, coaching, identifying barriers, and goal setting.</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Facilitate access to and assess eligibility for support services as needed to promote program retention and facilitate transition to the nontraditional workplace.</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Help clients navigate the processes that lead to entry into and sustained success in nontraditional careers.</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Coordinate referral and follow-up with participants, service providers, and employers.</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Participate in applicant screening and in program decision-making processes.</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Track and provide counseling and support services to program participants referred to training programs.</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Engage program graduates in post-class activities, such as a job club.</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Create and maintain participant files in electronic from and as hard copy in cooperation with other team members.</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Work with other team members to assess the status of client progress and determine the best ways to help each client reach her goals.</a:t>
            </a:r>
          </a:p>
        </p:txBody>
      </p:sp>
      <p:sp>
        <p:nvSpPr>
          <p:cNvPr id="2" name="Slide Number Placeholder 1"/>
          <p:cNvSpPr>
            <a:spLocks noGrp="1"/>
          </p:cNvSpPr>
          <p:nvPr>
            <p:ph type="sldNum" sz="quarter" idx="12"/>
          </p:nvPr>
        </p:nvSpPr>
        <p:spPr/>
        <p:txBody>
          <a:bodyPr/>
          <a:lstStyle/>
          <a:p>
            <a:fld id="{2AEF2BAA-794D-43E8-BC43-775101173209}" type="slidenum">
              <a:rPr lang="en-US" smtClean="0"/>
              <a:pPr/>
              <a:t>23</a:t>
            </a:fld>
            <a:endParaRPr lang="en-US"/>
          </a:p>
        </p:txBody>
      </p:sp>
      <p:sp>
        <p:nvSpPr>
          <p:cNvPr id="6" name="Slide Number Placeholder 5"/>
          <p:cNvSpPr txBox="1">
            <a:spLocks/>
          </p:cNvSpPr>
          <p:nvPr/>
        </p:nvSpPr>
        <p:spPr>
          <a:xfrm>
            <a:off x="228600" y="6400800"/>
            <a:ext cx="4572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rgbClr val="3D9D33"/>
                </a:solidFill>
                <a:latin typeface="Interstate-Bold"/>
                <a:ea typeface="+mn-ea"/>
                <a:cs typeface="Interstate-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0FD75C-9239-A749-9EDC-2F57076472A1}" type="slidenum">
              <a:rPr lang="en-US" sz="900" smtClean="0"/>
              <a:pPr/>
              <a:t>23</a:t>
            </a:fld>
            <a:endParaRPr lang="en-US" sz="9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457200" y="1219200"/>
            <a:ext cx="8229600" cy="5105400"/>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40000"/>
              </a:lnSpc>
              <a:spcBef>
                <a:spcPts val="600"/>
              </a:spcBef>
              <a:spcAft>
                <a:spcPts val="600"/>
              </a:spcAft>
              <a:buNone/>
            </a:pPr>
            <a:r>
              <a:rPr lang="en-US" sz="1400" b="1" dirty="0">
                <a:solidFill>
                  <a:srgbClr val="3D9D33"/>
                </a:solidFill>
                <a:latin typeface="Interstate-Bold"/>
                <a:cs typeface="Interstate-Bold"/>
              </a:rPr>
              <a:t>QUALIFICATIONS: CASE MANAGER</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Understanding of workforce development issues and services</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Work experience in providing case management and counseling services</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Work experience in a setting characterized by socioeconomic, ethnic, and/or racial diversity </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Active-listening skills </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Ability to solve problems</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Resourcefulness</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Ability to take initiative within a team environment </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Commitment to women’s social and economic equity</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Flexibility to work some evenings and weekends </a:t>
            </a:r>
          </a:p>
        </p:txBody>
      </p:sp>
      <p:sp>
        <p:nvSpPr>
          <p:cNvPr id="2" name="Slide Number Placeholder 1"/>
          <p:cNvSpPr>
            <a:spLocks noGrp="1"/>
          </p:cNvSpPr>
          <p:nvPr>
            <p:ph type="sldNum" sz="quarter" idx="12"/>
          </p:nvPr>
        </p:nvSpPr>
        <p:spPr/>
        <p:txBody>
          <a:bodyPr/>
          <a:lstStyle/>
          <a:p>
            <a:fld id="{2AEF2BAA-794D-43E8-BC43-775101173209}" type="slidenum">
              <a:rPr lang="en-US" smtClean="0"/>
              <a:pPr/>
              <a:t>24</a:t>
            </a:fld>
            <a:endParaRPr lang="en-US"/>
          </a:p>
        </p:txBody>
      </p:sp>
      <p:sp>
        <p:nvSpPr>
          <p:cNvPr id="6" name="Slide Number Placeholder 5"/>
          <p:cNvSpPr txBox="1">
            <a:spLocks/>
          </p:cNvSpPr>
          <p:nvPr/>
        </p:nvSpPr>
        <p:spPr>
          <a:xfrm>
            <a:off x="228600" y="6400800"/>
            <a:ext cx="4572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rgbClr val="3D9D33"/>
                </a:solidFill>
                <a:latin typeface="Interstate-Bold"/>
                <a:ea typeface="+mn-ea"/>
                <a:cs typeface="Interstate-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0FD75C-9239-A749-9EDC-2F57076472A1}" type="slidenum">
              <a:rPr lang="en-US" sz="900" smtClean="0"/>
              <a:pPr/>
              <a:t>24</a:t>
            </a:fld>
            <a:endParaRPr lang="en-US" sz="9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273050"/>
            <a:ext cx="8077200" cy="869950"/>
          </a:xfrm>
          <a:prstGeom prst="rect">
            <a:avLst/>
          </a:prstGeom>
        </p:spPr>
        <p:txBody>
          <a:bodyPr vert="horz"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chemeClr val="tx2"/>
              </a:solidFill>
              <a:effectLst/>
              <a:uLnTx/>
              <a:uFillTx/>
              <a:latin typeface="+mj-lt"/>
              <a:ea typeface="+mj-ea"/>
              <a:cs typeface="+mj-cs"/>
            </a:endParaRPr>
          </a:p>
        </p:txBody>
      </p:sp>
      <p:sp>
        <p:nvSpPr>
          <p:cNvPr id="5" name="Text Placeholder 3"/>
          <p:cNvSpPr txBox="1">
            <a:spLocks/>
          </p:cNvSpPr>
          <p:nvPr/>
        </p:nvSpPr>
        <p:spPr>
          <a:xfrm>
            <a:off x="457200" y="1219200"/>
            <a:ext cx="8229600" cy="5105400"/>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40000"/>
              </a:lnSpc>
              <a:spcBef>
                <a:spcPts val="600"/>
              </a:spcBef>
              <a:spcAft>
                <a:spcPts val="600"/>
              </a:spcAft>
              <a:buFont typeface="Wingdings"/>
              <a:buNone/>
            </a:pPr>
            <a:r>
              <a:rPr lang="en-US" sz="1400" b="1" dirty="0">
                <a:solidFill>
                  <a:srgbClr val="3D9D33"/>
                </a:solidFill>
                <a:latin typeface="Interstate-Bold"/>
                <a:cs typeface="Interstate-Bold"/>
              </a:rPr>
              <a:t>THE VALUE OF FINANCIAL LITERACY</a:t>
            </a:r>
          </a:p>
          <a:p>
            <a:pPr marL="0" lvl="1" indent="0">
              <a:lnSpc>
                <a:spcPct val="140000"/>
              </a:lnSpc>
              <a:spcBef>
                <a:spcPts val="600"/>
              </a:spcBef>
              <a:spcAft>
                <a:spcPts val="600"/>
              </a:spcAft>
              <a:buClr>
                <a:schemeClr val="accent2"/>
              </a:buClr>
              <a:buSzPct val="60000"/>
              <a:buNone/>
            </a:pPr>
            <a:r>
              <a:rPr lang="en-US" sz="1200" dirty="0">
                <a:latin typeface="Interstate-Light"/>
                <a:cs typeface="Interstate-Light"/>
              </a:rPr>
              <a:t>Strong case management not only prepares women for the workforce but also ensures that they can use their job to build financial stability. Include financial literacy in case management services in order to identify the level of resources necessary to support a family and to help women achieve their financial goals.</a:t>
            </a:r>
            <a:endParaRPr lang="en-US" sz="1400" b="1" dirty="0">
              <a:solidFill>
                <a:srgbClr val="3D9D33"/>
              </a:solidFill>
              <a:latin typeface="Interstate-Bold"/>
              <a:cs typeface="Interstate-Bold"/>
            </a:endParaRPr>
          </a:p>
          <a:p>
            <a:pPr marL="0" indent="0">
              <a:lnSpc>
                <a:spcPct val="140000"/>
              </a:lnSpc>
              <a:spcBef>
                <a:spcPts val="600"/>
              </a:spcBef>
              <a:spcAft>
                <a:spcPts val="600"/>
              </a:spcAft>
              <a:buFont typeface="Wingdings"/>
              <a:buNone/>
            </a:pPr>
            <a:r>
              <a:rPr lang="en-US" sz="1400" b="1" dirty="0">
                <a:solidFill>
                  <a:srgbClr val="3D9D33"/>
                </a:solidFill>
                <a:latin typeface="Interstate-Bold"/>
                <a:cs typeface="Interstate-Bold"/>
              </a:rPr>
              <a:t>USING THE SELF-SUFFICIENCY STANDARD OR BASIC ECONOMIC SECURITY TABLES </a:t>
            </a:r>
            <a:br>
              <a:rPr lang="en-US" sz="1400" b="1" dirty="0">
                <a:solidFill>
                  <a:srgbClr val="3D9D33"/>
                </a:solidFill>
                <a:latin typeface="Interstate-Bold"/>
                <a:cs typeface="Interstate-Bold"/>
              </a:rPr>
            </a:br>
            <a:r>
              <a:rPr lang="en-US" sz="1400" b="1" dirty="0">
                <a:solidFill>
                  <a:srgbClr val="3D9D33"/>
                </a:solidFill>
                <a:latin typeface="Interstate-Bold"/>
                <a:cs typeface="Interstate-Bold"/>
              </a:rPr>
              <a:t>MORE THAN NUMBERS</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Understanding the BEST Index</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 How to use BEST</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 Examples of BEST in action: tables</a:t>
            </a:r>
          </a:p>
          <a:p>
            <a:pPr marL="0" lvl="1" indent="0">
              <a:lnSpc>
                <a:spcPct val="120000"/>
              </a:lnSpc>
              <a:spcBef>
                <a:spcPts val="300"/>
              </a:spcBef>
              <a:spcAft>
                <a:spcPts val="300"/>
              </a:spcAft>
              <a:buClr>
                <a:srgbClr val="E71F84"/>
              </a:buClr>
              <a:buNone/>
            </a:pPr>
            <a:endParaRPr lang="en-US" sz="1200" dirty="0">
              <a:latin typeface="Interstate-Light"/>
              <a:cs typeface="Interstate-Light"/>
            </a:endParaRPr>
          </a:p>
          <a:p>
            <a:pPr marL="0" lvl="1" indent="0">
              <a:lnSpc>
                <a:spcPct val="120000"/>
              </a:lnSpc>
              <a:spcBef>
                <a:spcPts val="300"/>
              </a:spcBef>
              <a:spcAft>
                <a:spcPts val="300"/>
              </a:spcAft>
              <a:buClr>
                <a:srgbClr val="E71F84"/>
              </a:buClr>
              <a:buNone/>
            </a:pPr>
            <a:endParaRPr lang="en-US" sz="1200" dirty="0">
              <a:latin typeface="Interstate-Light"/>
              <a:cs typeface="Interstate-Light"/>
            </a:endParaRPr>
          </a:p>
          <a:p>
            <a:pPr marL="0" lvl="1" indent="0">
              <a:lnSpc>
                <a:spcPct val="120000"/>
              </a:lnSpc>
              <a:spcBef>
                <a:spcPts val="300"/>
              </a:spcBef>
              <a:spcAft>
                <a:spcPts val="300"/>
              </a:spcAft>
              <a:buClr>
                <a:srgbClr val="E71F84"/>
              </a:buClr>
              <a:buNone/>
            </a:pPr>
            <a:r>
              <a:rPr lang="en-US" sz="1200" dirty="0">
                <a:latin typeface="Interstate-Light"/>
                <a:cs typeface="Interstate-Light"/>
              </a:rPr>
              <a:t>For more economic security resources, see </a:t>
            </a:r>
            <a:r>
              <a:rPr lang="en-US" sz="1200" i="1" dirty="0">
                <a:latin typeface="Interstate-Light"/>
                <a:cs typeface="Interstate-Light"/>
              </a:rPr>
              <a:t>Preparing for the BEST: Economic Security and Career Literacy Resource Guide</a:t>
            </a:r>
            <a:r>
              <a:rPr lang="en-US" sz="1200" dirty="0">
                <a:latin typeface="Interstate-Light"/>
                <a:cs typeface="Interstate-Light"/>
              </a:rPr>
              <a:t>, prepared by WOW for JFF’s </a:t>
            </a:r>
            <a:r>
              <a:rPr lang="en-US" sz="1200" dirty="0" err="1">
                <a:latin typeface="Interstate-Light"/>
                <a:cs typeface="Interstate-Light"/>
              </a:rPr>
              <a:t>GreenWays</a:t>
            </a:r>
            <a:r>
              <a:rPr lang="en-US" sz="1200" dirty="0">
                <a:latin typeface="Interstate-Light"/>
                <a:cs typeface="Interstate-Light"/>
              </a:rPr>
              <a:t> initiative (July 2012). http://</a:t>
            </a:r>
            <a:r>
              <a:rPr lang="en-US" sz="1200" dirty="0" err="1">
                <a:latin typeface="Interstate-Light"/>
                <a:cs typeface="Interstate-Light"/>
              </a:rPr>
              <a:t>greenways.jff.org</a:t>
            </a:r>
            <a:r>
              <a:rPr lang="en-US" sz="1200" dirty="0">
                <a:latin typeface="Interstate-Light"/>
                <a:cs typeface="Interstate-Light"/>
              </a:rPr>
              <a:t>/sites/default/files/PreparingForTheBest_062912.pdf</a:t>
            </a:r>
          </a:p>
          <a:p>
            <a:pPr marL="228600" lvl="1" indent="-228600">
              <a:lnSpc>
                <a:spcPct val="120000"/>
              </a:lnSpc>
              <a:spcBef>
                <a:spcPts val="300"/>
              </a:spcBef>
              <a:spcAft>
                <a:spcPts val="300"/>
              </a:spcAft>
              <a:buClr>
                <a:srgbClr val="E71F84"/>
              </a:buClr>
              <a:buFont typeface="Lucida Grande"/>
              <a:buChar char="&gt;"/>
            </a:pPr>
            <a:endParaRPr lang="en-US" sz="1200" dirty="0">
              <a:latin typeface="Interstate-Light"/>
              <a:cs typeface="Interstate-Light"/>
            </a:endParaRPr>
          </a:p>
        </p:txBody>
      </p:sp>
      <p:sp>
        <p:nvSpPr>
          <p:cNvPr id="8" name="Slide Number Placeholder 5"/>
          <p:cNvSpPr txBox="1">
            <a:spLocks/>
          </p:cNvSpPr>
          <p:nvPr/>
        </p:nvSpPr>
        <p:spPr>
          <a:xfrm>
            <a:off x="228600" y="6400800"/>
            <a:ext cx="4572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rgbClr val="3D9D33"/>
                </a:solidFill>
                <a:latin typeface="Interstate-Bold"/>
                <a:ea typeface="+mn-ea"/>
                <a:cs typeface="Interstate-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0FD75C-9239-A749-9EDC-2F57076472A1}" type="slidenum">
              <a:rPr lang="en-US" sz="900" smtClean="0"/>
              <a:pPr/>
              <a:t>25</a:t>
            </a:fld>
            <a:endParaRPr lang="en-US" sz="900" dirty="0"/>
          </a:p>
        </p:txBody>
      </p:sp>
      <p:sp>
        <p:nvSpPr>
          <p:cNvPr id="6" name="TextBox 5"/>
          <p:cNvSpPr txBox="1"/>
          <p:nvPr/>
        </p:nvSpPr>
        <p:spPr>
          <a:xfrm>
            <a:off x="457200" y="152400"/>
            <a:ext cx="5231353" cy="646331"/>
          </a:xfrm>
          <a:prstGeom prst="rect">
            <a:avLst/>
          </a:prstGeom>
          <a:noFill/>
        </p:spPr>
        <p:txBody>
          <a:bodyPr wrap="none" rtlCol="0">
            <a:spAutoFit/>
          </a:bodyPr>
          <a:lstStyle/>
          <a:p>
            <a:r>
              <a:rPr lang="en-US" b="1" dirty="0">
                <a:solidFill>
                  <a:srgbClr val="3D9D33"/>
                </a:solidFill>
                <a:latin typeface="Interstate-Bold"/>
                <a:cs typeface="Interstate-Bold"/>
              </a:rPr>
              <a:t>BASIC ECONOMIC SECURITY TABLES (BEST) </a:t>
            </a:r>
            <a:br>
              <a:rPr lang="en-US" b="1" dirty="0">
                <a:solidFill>
                  <a:srgbClr val="3D9D33"/>
                </a:solidFill>
                <a:latin typeface="Interstate-Bold"/>
                <a:cs typeface="Interstate-Bold"/>
              </a:rPr>
            </a:br>
            <a:r>
              <a:rPr lang="en-US" b="1" dirty="0">
                <a:solidFill>
                  <a:srgbClr val="3D9D33"/>
                </a:solidFill>
                <a:latin typeface="Interstate-Bold"/>
                <a:cs typeface="Interstate-Bold"/>
              </a:rPr>
              <a:t>BEST AS A CASE MANAGEMENT TOOL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533400" y="1752600"/>
            <a:ext cx="2743200" cy="4038600"/>
          </a:xfrm>
          <a:prstGeom prst="rect">
            <a:avLst/>
          </a:prstGeom>
          <a:solidFill>
            <a:srgbClr val="3D9D33"/>
          </a:solidFill>
          <a:ln w="50800" cap="sq" cmpd="dbl" algn="ctr">
            <a:solidFill>
              <a:srgbClr val="3D9D33"/>
            </a:solidFill>
            <a:prstDash val="solid"/>
            <a:miter lim="800000"/>
          </a:ln>
          <a:effectLst/>
        </p:spPr>
        <p:txBody>
          <a:bodyPr vert="horz" lIns="137160" tIns="182880" rIns="137160" bIns="91440">
            <a:noAutofit/>
          </a:bodyPr>
          <a:lstStyle>
            <a:lvl1pPr marL="0" indent="0" algn="l" rtl="0" eaLnBrk="1" latinLnBrk="0" hangingPunct="1">
              <a:spcBef>
                <a:spcPts val="700"/>
              </a:spcBef>
              <a:spcAft>
                <a:spcPts val="1000"/>
              </a:spcAft>
              <a:buClr>
                <a:schemeClr val="accent2"/>
              </a:buClr>
              <a:buSzPct val="60000"/>
              <a:buFont typeface="Wingdings"/>
              <a:buNone/>
              <a:defRPr kumimoji="0" sz="1800" kern="1200">
                <a:solidFill>
                  <a:schemeClr val="lt1"/>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200" kern="1200">
                <a:solidFill>
                  <a:schemeClr val="lt1"/>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000" kern="1200">
                <a:solidFill>
                  <a:schemeClr val="lt1"/>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900" kern="1200">
                <a:solidFill>
                  <a:schemeClr val="lt1"/>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900" kern="1200">
                <a:solidFill>
                  <a:schemeClr val="lt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lt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lt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lt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lt1"/>
                </a:solidFill>
                <a:latin typeface="+mn-lt"/>
                <a:ea typeface="+mn-ea"/>
                <a:cs typeface="+mn-cs"/>
              </a:defRPr>
            </a:lvl9pPr>
          </a:lstStyle>
          <a:p>
            <a:pPr>
              <a:spcBef>
                <a:spcPts val="600"/>
              </a:spcBef>
              <a:spcAft>
                <a:spcPts val="600"/>
              </a:spcAft>
            </a:pPr>
            <a:r>
              <a:rPr lang="en-US" sz="1200" dirty="0">
                <a:latin typeface="Interstate-LightCondensed"/>
                <a:cs typeface="Interstate-LightCondensed"/>
              </a:rPr>
              <a:t>The BEST Index is a realistic measure of what it costs for working families to live in your community, including:</a:t>
            </a:r>
          </a:p>
          <a:p>
            <a:pPr marL="171450" indent="-171450">
              <a:spcBef>
                <a:spcPts val="600"/>
              </a:spcBef>
              <a:spcAft>
                <a:spcPts val="600"/>
              </a:spcAft>
              <a:buClr>
                <a:schemeClr val="bg1"/>
              </a:buClr>
              <a:buSzPct val="70000"/>
              <a:buFont typeface="Lucida Grande"/>
              <a:buChar char="&gt;"/>
            </a:pPr>
            <a:r>
              <a:rPr lang="en-US" sz="1200" dirty="0">
                <a:latin typeface="Interstate-LightCondensed"/>
                <a:cs typeface="Interstate-LightCondensed"/>
              </a:rPr>
              <a:t>The costs and benefits of working; and</a:t>
            </a:r>
          </a:p>
          <a:p>
            <a:pPr marL="171450" indent="-171450">
              <a:spcBef>
                <a:spcPts val="600"/>
              </a:spcBef>
              <a:spcAft>
                <a:spcPts val="600"/>
              </a:spcAft>
              <a:buClr>
                <a:schemeClr val="bg1"/>
              </a:buClr>
              <a:buSzPct val="70000"/>
              <a:buFont typeface="Lucida Grande"/>
              <a:buChar char="&gt;"/>
            </a:pPr>
            <a:r>
              <a:rPr lang="en-US" sz="1200" dirty="0">
                <a:latin typeface="Interstate-LightCondensed"/>
                <a:cs typeface="Interstate-LightCondensed"/>
              </a:rPr>
              <a:t>The amount of income needed without public or private supports.</a:t>
            </a:r>
          </a:p>
          <a:p>
            <a:pPr>
              <a:spcBef>
                <a:spcPts val="600"/>
              </a:spcBef>
              <a:spcAft>
                <a:spcPts val="600"/>
              </a:spcAft>
            </a:pPr>
            <a:r>
              <a:rPr lang="en-US" sz="1200" dirty="0">
                <a:latin typeface="Interstate-LightCondensed"/>
                <a:cs typeface="Interstate-LightCondensed"/>
              </a:rPr>
              <a:t>The BEST Index:</a:t>
            </a:r>
          </a:p>
          <a:p>
            <a:pPr marL="171450" indent="-171450">
              <a:spcBef>
                <a:spcPts val="600"/>
              </a:spcBef>
              <a:spcAft>
                <a:spcPts val="600"/>
              </a:spcAft>
              <a:buClr>
                <a:schemeClr val="bg1"/>
              </a:buClr>
              <a:buSzPct val="70000"/>
              <a:buFont typeface="Lucida Grande"/>
              <a:buChar char="&gt;"/>
            </a:pPr>
            <a:r>
              <a:rPr lang="en-US" sz="1200" dirty="0">
                <a:latin typeface="Interstate-LightCondensed"/>
                <a:cs typeface="Interstate-LightCondensed"/>
              </a:rPr>
              <a:t>Assumes all adults are working full-time, which are the realities of our world</a:t>
            </a:r>
          </a:p>
          <a:p>
            <a:pPr marL="171450" indent="-171450">
              <a:spcBef>
                <a:spcPts val="600"/>
              </a:spcBef>
              <a:spcAft>
                <a:spcPts val="600"/>
              </a:spcAft>
              <a:buClr>
                <a:schemeClr val="bg1"/>
              </a:buClr>
              <a:buSzPct val="70000"/>
              <a:buFont typeface="Lucida Grande"/>
              <a:buChar char="&gt;"/>
            </a:pPr>
            <a:r>
              <a:rPr lang="en-US" sz="1200" dirty="0">
                <a:latin typeface="Interstate-LightCondensed"/>
                <a:cs typeface="Interstate-LightCondensed"/>
              </a:rPr>
              <a:t>Takes into account ages of children</a:t>
            </a:r>
          </a:p>
          <a:p>
            <a:pPr marL="171450" indent="-171450">
              <a:spcBef>
                <a:spcPts val="600"/>
              </a:spcBef>
              <a:spcAft>
                <a:spcPts val="600"/>
              </a:spcAft>
              <a:buClr>
                <a:schemeClr val="bg1"/>
              </a:buClr>
              <a:buSzPct val="70000"/>
              <a:buFont typeface="Lucida Grande"/>
              <a:buChar char="&gt;"/>
            </a:pPr>
            <a:r>
              <a:rPr lang="en-US" sz="1200" dirty="0">
                <a:latin typeface="Interstate-LightCondensed"/>
                <a:cs typeface="Interstate-LightCondensed"/>
              </a:rPr>
              <a:t>Varies by geographical location </a:t>
            </a:r>
          </a:p>
        </p:txBody>
      </p:sp>
      <p:sp>
        <p:nvSpPr>
          <p:cNvPr id="7" name="Text Placeholder 3"/>
          <p:cNvSpPr txBox="1">
            <a:spLocks/>
          </p:cNvSpPr>
          <p:nvPr/>
        </p:nvSpPr>
        <p:spPr>
          <a:xfrm>
            <a:off x="457200" y="1219200"/>
            <a:ext cx="8229600" cy="5105400"/>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40000"/>
              </a:lnSpc>
              <a:spcBef>
                <a:spcPts val="600"/>
              </a:spcBef>
              <a:spcAft>
                <a:spcPts val="600"/>
              </a:spcAft>
              <a:buFont typeface="Wingdings"/>
              <a:buNone/>
            </a:pPr>
            <a:r>
              <a:rPr lang="en-US" sz="1400" b="1" dirty="0">
                <a:solidFill>
                  <a:srgbClr val="3D9D33"/>
                </a:solidFill>
                <a:latin typeface="Interstate-Bold"/>
                <a:cs typeface="Interstate-Bold"/>
              </a:rPr>
              <a:t>THE BEST INDEX AND DIRECT SERVICE PROVIDERS/CASE MANAGERS</a:t>
            </a:r>
          </a:p>
          <a:p>
            <a:pPr marL="32004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A tool for counseling</a:t>
            </a:r>
          </a:p>
          <a:p>
            <a:pPr marL="32004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A way to determine eligibility</a:t>
            </a:r>
          </a:p>
          <a:p>
            <a:pPr marL="32004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A measuring stick for quality jobs</a:t>
            </a:r>
          </a:p>
          <a:p>
            <a:pPr marL="32004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A benchmark for client progress</a:t>
            </a:r>
          </a:p>
          <a:p>
            <a:pPr marL="32004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A resource for developing career paths</a:t>
            </a:r>
          </a:p>
          <a:p>
            <a:pPr marL="32004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A foundation for training programs</a:t>
            </a:r>
          </a:p>
          <a:p>
            <a:pPr marL="32004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A tool for financial education workshops</a:t>
            </a:r>
          </a:p>
        </p:txBody>
      </p:sp>
      <p:sp>
        <p:nvSpPr>
          <p:cNvPr id="2" name="Slide Number Placeholder 1"/>
          <p:cNvSpPr>
            <a:spLocks noGrp="1"/>
          </p:cNvSpPr>
          <p:nvPr>
            <p:ph type="sldNum" sz="quarter" idx="12"/>
          </p:nvPr>
        </p:nvSpPr>
        <p:spPr/>
        <p:txBody>
          <a:bodyPr/>
          <a:lstStyle/>
          <a:p>
            <a:fld id="{2AEF2BAA-794D-43E8-BC43-775101173209}" type="slidenum">
              <a:rPr lang="en-US" smtClean="0"/>
              <a:pPr/>
              <a:t>26</a:t>
            </a:fld>
            <a:endParaRPr lang="en-US"/>
          </a:p>
        </p:txBody>
      </p:sp>
      <p:sp>
        <p:nvSpPr>
          <p:cNvPr id="8" name="Slide Number Placeholder 5"/>
          <p:cNvSpPr txBox="1">
            <a:spLocks/>
          </p:cNvSpPr>
          <p:nvPr/>
        </p:nvSpPr>
        <p:spPr>
          <a:xfrm>
            <a:off x="228600" y="6400800"/>
            <a:ext cx="4572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rgbClr val="3D9D33"/>
                </a:solidFill>
                <a:latin typeface="Interstate-Bold"/>
                <a:ea typeface="+mn-ea"/>
                <a:cs typeface="Interstate-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0FD75C-9239-A749-9EDC-2F57076472A1}" type="slidenum">
              <a:rPr lang="en-US" sz="900" smtClean="0"/>
              <a:pPr/>
              <a:t>26</a:t>
            </a:fld>
            <a:endParaRPr lang="en-US" sz="9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457200" y="1219200"/>
            <a:ext cx="8229600" cy="5105400"/>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40000"/>
              </a:lnSpc>
              <a:spcBef>
                <a:spcPts val="600"/>
              </a:spcBef>
              <a:spcAft>
                <a:spcPts val="600"/>
              </a:spcAft>
              <a:buFont typeface="Wingdings"/>
              <a:buNone/>
            </a:pPr>
            <a:r>
              <a:rPr lang="en-US" sz="1400" b="1" dirty="0">
                <a:solidFill>
                  <a:srgbClr val="3D9D33"/>
                </a:solidFill>
                <a:latin typeface="Interstate-Bold"/>
                <a:cs typeface="Interstate-Bold"/>
              </a:rPr>
              <a:t>USES OF THE BEST CALCULATOR</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Provides an added assist by simplifying budgeting</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Integrates work supports</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Enables customers to test different combinations of income and work supports</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Enables case managers to benchmark wages against local costs of living and more</a:t>
            </a:r>
          </a:p>
          <a:p>
            <a:pPr marL="228600" lvl="1" indent="-228600">
              <a:lnSpc>
                <a:spcPct val="120000"/>
              </a:lnSpc>
              <a:spcBef>
                <a:spcPts val="300"/>
              </a:spcBef>
              <a:spcAft>
                <a:spcPts val="300"/>
              </a:spcAft>
              <a:buClr>
                <a:srgbClr val="E71F84"/>
              </a:buClr>
              <a:buFont typeface="Lucida Grande"/>
              <a:buChar char="&gt;"/>
            </a:pPr>
            <a:endParaRPr lang="en-US" sz="1200" dirty="0">
              <a:latin typeface="Interstate-Light"/>
              <a:cs typeface="Interstate-Light"/>
            </a:endParaRPr>
          </a:p>
          <a:p>
            <a:pPr marL="0" indent="0">
              <a:lnSpc>
                <a:spcPct val="140000"/>
              </a:lnSpc>
              <a:spcBef>
                <a:spcPts val="600"/>
              </a:spcBef>
              <a:spcAft>
                <a:spcPts val="600"/>
              </a:spcAft>
              <a:buNone/>
            </a:pPr>
            <a:r>
              <a:rPr lang="en-US" sz="1400" b="1" dirty="0">
                <a:solidFill>
                  <a:srgbClr val="3D9D33"/>
                </a:solidFill>
                <a:latin typeface="Interstate-Bold"/>
                <a:cs typeface="Interstate-Bold"/>
              </a:rPr>
              <a:t>ADDITIONAL BEST MEASURES</a:t>
            </a:r>
          </a:p>
          <a:p>
            <a:pPr marL="0" lvl="1" indent="0">
              <a:lnSpc>
                <a:spcPct val="120000"/>
              </a:lnSpc>
              <a:spcBef>
                <a:spcPts val="300"/>
              </a:spcBef>
              <a:spcAft>
                <a:spcPts val="300"/>
              </a:spcAft>
              <a:buClr>
                <a:srgbClr val="E71F84"/>
              </a:buClr>
              <a:buNone/>
            </a:pPr>
            <a:r>
              <a:rPr lang="en-US" sz="1200" dirty="0">
                <a:latin typeface="Interstate-Light"/>
                <a:cs typeface="Interstate-Light"/>
              </a:rPr>
              <a:t>Adds measures for asset building:</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 Savings</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 Emergencies</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 Career education</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 Retirement savings</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 Building equity through home ownership</a:t>
            </a:r>
          </a:p>
          <a:p>
            <a:pPr marL="228600" lvl="1" indent="-228600">
              <a:lnSpc>
                <a:spcPct val="120000"/>
              </a:lnSpc>
              <a:spcBef>
                <a:spcPts val="300"/>
              </a:spcBef>
              <a:spcAft>
                <a:spcPts val="300"/>
              </a:spcAft>
              <a:buClr>
                <a:srgbClr val="E71F84"/>
              </a:buClr>
              <a:buFont typeface="Lucida Grande"/>
              <a:buChar char="&gt;"/>
            </a:pPr>
            <a:endParaRPr lang="en-US" sz="1200" dirty="0">
              <a:latin typeface="Interstate-Light"/>
              <a:cs typeface="Interstate-Light"/>
            </a:endParaRPr>
          </a:p>
        </p:txBody>
      </p:sp>
      <p:sp>
        <p:nvSpPr>
          <p:cNvPr id="2" name="Slide Number Placeholder 1"/>
          <p:cNvSpPr>
            <a:spLocks noGrp="1"/>
          </p:cNvSpPr>
          <p:nvPr>
            <p:ph type="sldNum" sz="quarter" idx="12"/>
          </p:nvPr>
        </p:nvSpPr>
        <p:spPr/>
        <p:txBody>
          <a:bodyPr/>
          <a:lstStyle/>
          <a:p>
            <a:fld id="{2AEF2BAA-794D-43E8-BC43-775101173209}" type="slidenum">
              <a:rPr lang="en-US" smtClean="0"/>
              <a:pPr/>
              <a:t>27</a:t>
            </a:fld>
            <a:endParaRPr lang="en-US"/>
          </a:p>
        </p:txBody>
      </p:sp>
      <p:sp>
        <p:nvSpPr>
          <p:cNvPr id="6" name="Slide Number Placeholder 5"/>
          <p:cNvSpPr txBox="1">
            <a:spLocks/>
          </p:cNvSpPr>
          <p:nvPr/>
        </p:nvSpPr>
        <p:spPr>
          <a:xfrm>
            <a:off x="228600" y="6400800"/>
            <a:ext cx="4572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rgbClr val="3D9D33"/>
                </a:solidFill>
                <a:latin typeface="Interstate-Bold"/>
                <a:ea typeface="+mn-ea"/>
                <a:cs typeface="Interstate-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0FD75C-9239-A749-9EDC-2F57076472A1}" type="slidenum">
              <a:rPr lang="en-US" sz="900" smtClean="0"/>
              <a:pPr/>
              <a:t>27</a:t>
            </a:fld>
            <a:endParaRPr lang="en-US" sz="9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506696347"/>
              </p:ext>
            </p:extLst>
          </p:nvPr>
        </p:nvGraphicFramePr>
        <p:xfrm>
          <a:off x="533400" y="1828800"/>
          <a:ext cx="5486400" cy="4483401"/>
        </p:xfrm>
        <a:graphic>
          <a:graphicData uri="http://schemas.openxmlformats.org/drawingml/2006/table">
            <a:tbl>
              <a:tblPr/>
              <a:tblGrid>
                <a:gridCol w="3691372">
                  <a:extLst>
                    <a:ext uri="{9D8B030D-6E8A-4147-A177-3AD203B41FA5}">
                      <a16:colId xmlns="" xmlns:a16="http://schemas.microsoft.com/office/drawing/2014/main" val="20000"/>
                    </a:ext>
                  </a:extLst>
                </a:gridCol>
                <a:gridCol w="532893">
                  <a:extLst>
                    <a:ext uri="{9D8B030D-6E8A-4147-A177-3AD203B41FA5}">
                      <a16:colId xmlns="" xmlns:a16="http://schemas.microsoft.com/office/drawing/2014/main" val="20001"/>
                    </a:ext>
                  </a:extLst>
                </a:gridCol>
                <a:gridCol w="1262135">
                  <a:extLst>
                    <a:ext uri="{9D8B030D-6E8A-4147-A177-3AD203B41FA5}">
                      <a16:colId xmlns="" xmlns:a16="http://schemas.microsoft.com/office/drawing/2014/main" val="20002"/>
                    </a:ext>
                  </a:extLst>
                </a:gridCol>
              </a:tblGrid>
              <a:tr h="1524895">
                <a:tc>
                  <a:txBody>
                    <a:bodyPr/>
                    <a:lstStyle/>
                    <a:p>
                      <a:pPr marL="0" marR="0" algn="ctr">
                        <a:spcBef>
                          <a:spcPts val="0"/>
                        </a:spcBef>
                        <a:spcAft>
                          <a:spcPts val="0"/>
                        </a:spcAft>
                      </a:pPr>
                      <a:r>
                        <a:rPr lang="en-US" sz="700" b="1" u="sng" dirty="0">
                          <a:effectLst/>
                          <a:latin typeface="Arial"/>
                          <a:ea typeface="Times New Roman"/>
                          <a:cs typeface="Times New Roman"/>
                        </a:rPr>
                        <a:t>Instructions:</a:t>
                      </a:r>
                      <a:r>
                        <a:rPr lang="en-US" sz="700" b="1" dirty="0">
                          <a:effectLst/>
                          <a:latin typeface="Arial"/>
                          <a:ea typeface="Times New Roman"/>
                          <a:cs typeface="Times New Roman"/>
                        </a:rPr>
                        <a:t> Please complete this worksheet based on the monthly </a:t>
                      </a:r>
                      <a:endParaRPr lang="en-US" sz="700" b="1" dirty="0">
                        <a:effectLst/>
                        <a:latin typeface="Comic Sans MS"/>
                        <a:ea typeface="Times New Roman"/>
                        <a:cs typeface="Times New Roman"/>
                      </a:endParaRPr>
                    </a:p>
                    <a:p>
                      <a:pPr marL="0" marR="0" algn="ctr">
                        <a:spcBef>
                          <a:spcPts val="0"/>
                        </a:spcBef>
                        <a:spcAft>
                          <a:spcPts val="0"/>
                        </a:spcAft>
                      </a:pPr>
                      <a:r>
                        <a:rPr lang="en-US" sz="700" b="1" dirty="0">
                          <a:effectLst/>
                          <a:latin typeface="Arial"/>
                          <a:ea typeface="Times New Roman"/>
                          <a:cs typeface="Times New Roman"/>
                        </a:rPr>
                        <a:t>  costs associated with living on your own.  </a:t>
                      </a:r>
                      <a:endParaRPr lang="en-US" sz="700" b="1" dirty="0">
                        <a:effectLst/>
                        <a:latin typeface="Comic Sans MS"/>
                        <a:ea typeface="Times New Roman"/>
                        <a:cs typeface="Times New Roman"/>
                      </a:endParaRPr>
                    </a:p>
                    <a:p>
                      <a:pPr marL="0" marR="0" algn="ctr">
                        <a:spcBef>
                          <a:spcPts val="0"/>
                        </a:spcBef>
                        <a:spcAft>
                          <a:spcPts val="0"/>
                        </a:spcAft>
                      </a:pPr>
                      <a:r>
                        <a:rPr lang="en-US" sz="700" b="1" dirty="0">
                          <a:effectLst/>
                          <a:latin typeface="Arial"/>
                          <a:ea typeface="Times New Roman"/>
                          <a:cs typeface="Times New Roman"/>
                        </a:rPr>
                        <a:t> </a:t>
                      </a:r>
                      <a:endParaRPr lang="en-US" sz="700" b="1" dirty="0">
                        <a:effectLst/>
                        <a:latin typeface="Comic Sans MS"/>
                        <a:ea typeface="Times New Roman"/>
                        <a:cs typeface="Times New Roman"/>
                      </a:endParaRPr>
                    </a:p>
                    <a:p>
                      <a:pPr marL="0" marR="0" algn="ctr">
                        <a:spcBef>
                          <a:spcPts val="0"/>
                        </a:spcBef>
                        <a:spcAft>
                          <a:spcPts val="0"/>
                        </a:spcAft>
                      </a:pPr>
                      <a:r>
                        <a:rPr lang="en-US" sz="700" b="1" dirty="0">
                          <a:effectLst/>
                          <a:latin typeface="Arial"/>
                          <a:ea typeface="Times New Roman"/>
                          <a:cs typeface="Times New Roman"/>
                        </a:rPr>
                        <a:t> </a:t>
                      </a:r>
                      <a:endParaRPr lang="en-US" sz="700" b="1" dirty="0">
                        <a:effectLst/>
                        <a:latin typeface="Comic Sans MS"/>
                        <a:ea typeface="Times New Roman"/>
                        <a:cs typeface="Times New Roman"/>
                      </a:endParaRPr>
                    </a:p>
                    <a:p>
                      <a:pPr marL="0" marR="0">
                        <a:spcBef>
                          <a:spcPts val="0"/>
                        </a:spcBef>
                        <a:spcAft>
                          <a:spcPts val="0"/>
                        </a:spcAft>
                      </a:pPr>
                      <a:r>
                        <a:rPr lang="en-US" sz="700" b="1" dirty="0">
                          <a:effectLst/>
                          <a:latin typeface="Arial"/>
                          <a:ea typeface="Times New Roman"/>
                          <a:cs typeface="Times New Roman"/>
                        </a:rPr>
                        <a:t> </a:t>
                      </a:r>
                      <a:endParaRPr lang="en-US" sz="700" b="1" dirty="0">
                        <a:effectLst/>
                        <a:latin typeface="Comic Sans MS"/>
                        <a:ea typeface="Times New Roman"/>
                        <a:cs typeface="Times New Roman"/>
                      </a:endParaRPr>
                    </a:p>
                    <a:p>
                      <a:pPr marL="0" marR="0" algn="ctr">
                        <a:spcBef>
                          <a:spcPts val="0"/>
                        </a:spcBef>
                        <a:spcAft>
                          <a:spcPts val="0"/>
                        </a:spcAft>
                      </a:pPr>
                      <a:r>
                        <a:rPr lang="en-US" sz="700" b="1" dirty="0">
                          <a:effectLst/>
                          <a:latin typeface="Arial"/>
                          <a:ea typeface="Times New Roman"/>
                          <a:cs typeface="Times New Roman"/>
                        </a:rPr>
                        <a:t> </a:t>
                      </a:r>
                      <a:endParaRPr lang="en-US" sz="700" b="1" dirty="0">
                        <a:effectLst/>
                        <a:latin typeface="Comic Sans MS"/>
                        <a:ea typeface="Times New Roman"/>
                        <a:cs typeface="Times New Roman"/>
                      </a:endParaRPr>
                    </a:p>
                    <a:p>
                      <a:pPr marL="0" marR="0" algn="ctr">
                        <a:spcBef>
                          <a:spcPts val="0"/>
                        </a:spcBef>
                        <a:spcAft>
                          <a:spcPts val="0"/>
                        </a:spcAft>
                      </a:pPr>
                      <a:r>
                        <a:rPr lang="en-US" sz="700" b="1" dirty="0">
                          <a:effectLst/>
                          <a:latin typeface="Arial"/>
                          <a:ea typeface="Times New Roman"/>
                          <a:cs typeface="Times New Roman"/>
                        </a:rPr>
                        <a:t>COSTS (per month):</a:t>
                      </a:r>
                      <a:endParaRPr lang="en-US" sz="700" b="1" dirty="0">
                        <a:effectLst/>
                        <a:latin typeface="Comic Sans MS"/>
                        <a:ea typeface="Times New Roman"/>
                        <a:cs typeface="Times New Roman"/>
                      </a:endParaRPr>
                    </a:p>
                    <a:p>
                      <a:pPr marL="0" marR="0">
                        <a:spcBef>
                          <a:spcPts val="0"/>
                        </a:spcBef>
                        <a:spcAft>
                          <a:spcPts val="0"/>
                        </a:spcAft>
                      </a:pPr>
                      <a:r>
                        <a:rPr lang="en-US" sz="700" b="1" dirty="0">
                          <a:effectLst/>
                          <a:latin typeface="Arial"/>
                          <a:ea typeface="Times New Roman"/>
                          <a:cs typeface="Times New Roman"/>
                        </a:rPr>
                        <a:t> </a:t>
                      </a:r>
                      <a:endParaRPr lang="en-US" sz="700" b="1" dirty="0">
                        <a:effectLst/>
                        <a:latin typeface="Comic Sans MS"/>
                        <a:ea typeface="Times New Roman"/>
                        <a:cs typeface="Times New Roman"/>
                      </a:endParaRPr>
                    </a:p>
                  </a:txBody>
                  <a:tcPr marL="37740" marR="37740" marT="0" marB="0" anchor="b">
                    <a:lnL w="28575" cap="flat" cmpd="sng" algn="ctr">
                      <a:solidFill>
                        <a:srgbClr val="2677A4"/>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2677A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700" b="1" dirty="0">
                          <a:effectLst/>
                          <a:latin typeface="Arial"/>
                          <a:ea typeface="Times New Roman"/>
                          <a:cs typeface="Times New Roman"/>
                        </a:rPr>
                        <a:t> </a:t>
                      </a:r>
                      <a:endParaRPr lang="en-US" sz="700" b="1" dirty="0">
                        <a:effectLst/>
                        <a:latin typeface="Comic Sans MS"/>
                        <a:ea typeface="Times New Roman"/>
                        <a:cs typeface="Times New Roman"/>
                      </a:endParaRPr>
                    </a:p>
                    <a:p>
                      <a:pPr marL="0" marR="0" algn="ctr">
                        <a:spcBef>
                          <a:spcPts val="0"/>
                        </a:spcBef>
                        <a:spcAft>
                          <a:spcPts val="0"/>
                        </a:spcAft>
                      </a:pPr>
                      <a:r>
                        <a:rPr lang="en-US" sz="700" b="1" dirty="0">
                          <a:effectLst/>
                          <a:latin typeface="Arial"/>
                          <a:ea typeface="Times New Roman"/>
                          <a:cs typeface="Times New Roman"/>
                        </a:rPr>
                        <a:t>Family Members:</a:t>
                      </a:r>
                      <a:endParaRPr lang="en-US" sz="700" b="1" dirty="0">
                        <a:effectLst/>
                        <a:latin typeface="Comic Sans MS"/>
                        <a:ea typeface="Times New Roman"/>
                        <a:cs typeface="Times New Roman"/>
                      </a:endParaRPr>
                    </a:p>
                    <a:p>
                      <a:pPr marL="0" marR="0" algn="ctr">
                        <a:spcBef>
                          <a:spcPts val="0"/>
                        </a:spcBef>
                        <a:spcAft>
                          <a:spcPts val="0"/>
                        </a:spcAft>
                      </a:pPr>
                      <a:r>
                        <a:rPr lang="en-US" sz="700" b="1" dirty="0">
                          <a:effectLst/>
                          <a:latin typeface="Arial"/>
                          <a:ea typeface="Times New Roman"/>
                          <a:cs typeface="Times New Roman"/>
                        </a:rPr>
                        <a:t> </a:t>
                      </a:r>
                      <a:endParaRPr lang="en-US" sz="700" b="1" dirty="0">
                        <a:effectLst/>
                        <a:latin typeface="Comic Sans MS"/>
                        <a:ea typeface="Times New Roman"/>
                        <a:cs typeface="Times New Roman"/>
                      </a:endParaRPr>
                    </a:p>
                    <a:p>
                      <a:pPr marL="0" marR="0">
                        <a:spcBef>
                          <a:spcPts val="0"/>
                        </a:spcBef>
                        <a:spcAft>
                          <a:spcPts val="600"/>
                        </a:spcAft>
                        <a:tabLst>
                          <a:tab pos="2743200" algn="ctr"/>
                          <a:tab pos="5486400" algn="r"/>
                          <a:tab pos="457200" algn="l"/>
                        </a:tabLst>
                      </a:pPr>
                      <a:r>
                        <a:rPr lang="en-US" sz="700" b="1" dirty="0">
                          <a:effectLst/>
                          <a:latin typeface="Arial"/>
                          <a:ea typeface="Times New Roman"/>
                          <a:cs typeface="Times New Roman"/>
                        </a:rPr>
                        <a:t># adults ___</a:t>
                      </a:r>
                      <a:endParaRPr lang="en-US" sz="700" b="1" dirty="0">
                        <a:effectLst/>
                        <a:latin typeface="Comic Sans MS"/>
                        <a:ea typeface="Times New Roman"/>
                        <a:cs typeface="Times New Roman"/>
                      </a:endParaRPr>
                    </a:p>
                    <a:p>
                      <a:pPr marL="0" marR="0">
                        <a:spcBef>
                          <a:spcPts val="0"/>
                        </a:spcBef>
                        <a:spcAft>
                          <a:spcPts val="600"/>
                        </a:spcAft>
                      </a:pPr>
                      <a:r>
                        <a:rPr lang="en-US" sz="700" b="1" dirty="0">
                          <a:effectLst/>
                          <a:latin typeface="Arial"/>
                          <a:ea typeface="Times New Roman"/>
                          <a:cs typeface="Times New Roman"/>
                        </a:rPr>
                        <a:t># infants ___</a:t>
                      </a:r>
                      <a:endParaRPr lang="en-US" sz="700" b="1" dirty="0">
                        <a:effectLst/>
                        <a:latin typeface="Comic Sans MS"/>
                        <a:ea typeface="Times New Roman"/>
                        <a:cs typeface="Times New Roman"/>
                      </a:endParaRPr>
                    </a:p>
                    <a:p>
                      <a:pPr marL="0" marR="0">
                        <a:spcBef>
                          <a:spcPts val="0"/>
                        </a:spcBef>
                        <a:spcAft>
                          <a:spcPts val="600"/>
                        </a:spcAft>
                      </a:pPr>
                      <a:r>
                        <a:rPr lang="en-US" sz="700" b="1" dirty="0">
                          <a:effectLst/>
                          <a:latin typeface="Arial"/>
                          <a:ea typeface="Times New Roman"/>
                          <a:cs typeface="Times New Roman"/>
                        </a:rPr>
                        <a:t># preschoolers ___</a:t>
                      </a:r>
                      <a:endParaRPr lang="en-US" sz="700" b="1" dirty="0">
                        <a:effectLst/>
                        <a:latin typeface="Comic Sans MS"/>
                        <a:ea typeface="Times New Roman"/>
                        <a:cs typeface="Times New Roman"/>
                      </a:endParaRPr>
                    </a:p>
                    <a:p>
                      <a:pPr marL="0" marR="0">
                        <a:spcBef>
                          <a:spcPts val="0"/>
                        </a:spcBef>
                        <a:spcAft>
                          <a:spcPts val="0"/>
                        </a:spcAft>
                      </a:pPr>
                      <a:r>
                        <a:rPr lang="en-US" sz="700" b="1" dirty="0">
                          <a:effectLst/>
                          <a:latin typeface="Arial"/>
                          <a:ea typeface="Times New Roman"/>
                          <a:cs typeface="Times New Roman"/>
                        </a:rPr>
                        <a:t># school age ___</a:t>
                      </a:r>
                      <a:endParaRPr lang="en-US" sz="700" b="1" dirty="0">
                        <a:effectLst/>
                        <a:latin typeface="Comic Sans MS"/>
                        <a:ea typeface="Times New Roman"/>
                        <a:cs typeface="Times New Roman"/>
                      </a:endParaRPr>
                    </a:p>
                    <a:p>
                      <a:pPr marL="0" marR="0" algn="ctr">
                        <a:spcBef>
                          <a:spcPts val="0"/>
                        </a:spcBef>
                        <a:spcAft>
                          <a:spcPts val="0"/>
                        </a:spcAft>
                      </a:pPr>
                      <a:r>
                        <a:rPr lang="en-US" sz="700" b="1" dirty="0">
                          <a:effectLst/>
                          <a:latin typeface="Arial"/>
                          <a:ea typeface="Times New Roman"/>
                          <a:cs typeface="Times New Roman"/>
                        </a:rPr>
                        <a:t> </a:t>
                      </a:r>
                      <a:endParaRPr lang="en-US" sz="700" b="1" dirty="0">
                        <a:effectLst/>
                        <a:latin typeface="Comic Sans MS"/>
                        <a:ea typeface="Times New Roman"/>
                        <a:cs typeface="Times New Roman"/>
                      </a:endParaRPr>
                    </a:p>
                    <a:p>
                      <a:pPr marL="0" marR="0">
                        <a:spcBef>
                          <a:spcPts val="0"/>
                        </a:spcBef>
                        <a:spcAft>
                          <a:spcPts val="0"/>
                        </a:spcAft>
                      </a:pPr>
                      <a:r>
                        <a:rPr lang="en-US" sz="700" b="1" dirty="0">
                          <a:effectLst/>
                          <a:latin typeface="Arial"/>
                          <a:ea typeface="Times New Roman"/>
                          <a:cs typeface="Times New Roman"/>
                        </a:rPr>
                        <a:t> </a:t>
                      </a:r>
                      <a:endParaRPr lang="en-US" sz="700" b="1" dirty="0">
                        <a:effectLst/>
                        <a:latin typeface="Comic Sans MS"/>
                        <a:ea typeface="Times New Roman"/>
                        <a:cs typeface="Times New Roman"/>
                      </a:endParaRPr>
                    </a:p>
                    <a:p>
                      <a:pPr marL="0" marR="0" algn="ctr">
                        <a:spcBef>
                          <a:spcPts val="0"/>
                        </a:spcBef>
                        <a:spcAft>
                          <a:spcPts val="0"/>
                        </a:spcAft>
                      </a:pPr>
                      <a:r>
                        <a:rPr lang="en-US" sz="700" b="1" dirty="0">
                          <a:effectLst/>
                          <a:latin typeface="Arial"/>
                          <a:ea typeface="Times New Roman"/>
                          <a:cs typeface="Times New Roman"/>
                        </a:rPr>
                        <a:t>EXPENSES:</a:t>
                      </a:r>
                      <a:endParaRPr lang="en-US" sz="700" b="1" dirty="0">
                        <a:effectLst/>
                        <a:latin typeface="Comic Sans MS"/>
                        <a:ea typeface="Times New Roman"/>
                        <a:cs typeface="Times New Roman"/>
                      </a:endParaRPr>
                    </a:p>
                    <a:p>
                      <a:pPr marL="0" marR="0" algn="ctr">
                        <a:spcBef>
                          <a:spcPts val="0"/>
                        </a:spcBef>
                        <a:spcAft>
                          <a:spcPts val="0"/>
                        </a:spcAft>
                      </a:pPr>
                      <a:r>
                        <a:rPr lang="en-US" sz="700" b="1" dirty="0">
                          <a:effectLst/>
                          <a:latin typeface="Arial"/>
                          <a:ea typeface="Times New Roman"/>
                          <a:cs typeface="Times New Roman"/>
                        </a:rPr>
                        <a:t> </a:t>
                      </a:r>
                      <a:endParaRPr lang="en-US" sz="700" b="1" dirty="0">
                        <a:effectLst/>
                        <a:latin typeface="Comic Sans MS"/>
                        <a:ea typeface="Times New Roman"/>
                        <a:cs typeface="Times New Roman"/>
                      </a:endParaRPr>
                    </a:p>
                  </a:txBody>
                  <a:tcPr marL="37740" marR="37740" marT="0" marB="0">
                    <a:lnL w="12700" cap="flat" cmpd="sng" algn="ctr">
                      <a:solidFill>
                        <a:srgbClr val="000000"/>
                      </a:solidFill>
                      <a:prstDash val="solid"/>
                      <a:round/>
                      <a:headEnd type="none" w="med" len="med"/>
                      <a:tailEnd type="none" w="med" len="med"/>
                    </a:lnL>
                    <a:lnR w="28575" cap="flat" cmpd="sng" algn="ctr">
                      <a:solidFill>
                        <a:srgbClr val="2677A4"/>
                      </a:solidFill>
                      <a:prstDash val="solid"/>
                      <a:round/>
                      <a:headEnd type="none" w="med" len="med"/>
                      <a:tailEnd type="none" w="med" len="med"/>
                    </a:lnR>
                    <a:lnT w="28575" cap="flat" cmpd="sng" algn="ctr">
                      <a:solidFill>
                        <a:srgbClr val="2677A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10000"/>
                  </a:ext>
                </a:extLst>
              </a:tr>
              <a:tr h="158296">
                <a:tc>
                  <a:txBody>
                    <a:bodyPr/>
                    <a:lstStyle/>
                    <a:p>
                      <a:pPr marL="0" marR="0">
                        <a:spcBef>
                          <a:spcPts val="0"/>
                        </a:spcBef>
                        <a:spcAft>
                          <a:spcPts val="0"/>
                        </a:spcAft>
                        <a:tabLst>
                          <a:tab pos="160020" algn="l"/>
                          <a:tab pos="388620" algn="l"/>
                        </a:tabLst>
                      </a:pPr>
                      <a:r>
                        <a:rPr lang="en-US" sz="700" b="1" dirty="0">
                          <a:effectLst/>
                          <a:latin typeface="Arial"/>
                          <a:ea typeface="Times New Roman"/>
                          <a:cs typeface="Times New Roman"/>
                        </a:rPr>
                        <a:t>     1.  Housing</a:t>
                      </a:r>
                      <a:endParaRPr lang="en-US" sz="700" b="1" dirty="0">
                        <a:effectLst/>
                        <a:latin typeface="Comic Sans MS"/>
                        <a:ea typeface="Times New Roman"/>
                        <a:cs typeface="Times New Roman"/>
                      </a:endParaRPr>
                    </a:p>
                  </a:txBody>
                  <a:tcPr marL="37740" marR="37740" marT="0" marB="0" anchor="ctr">
                    <a:lnL w="28575" cap="flat" cmpd="sng" algn="ctr">
                      <a:solidFill>
                        <a:srgbClr val="2677A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700" b="1">
                          <a:effectLst/>
                          <a:latin typeface="Arial"/>
                          <a:ea typeface="Times New Roman"/>
                          <a:cs typeface="Times New Roman"/>
                        </a:rPr>
                        <a:t> </a:t>
                      </a:r>
                      <a:endParaRPr lang="en-US" sz="700" b="1">
                        <a:effectLst/>
                        <a:latin typeface="Comic Sans MS"/>
                        <a:ea typeface="Times New Roman"/>
                        <a:cs typeface="Times New Roman"/>
                      </a:endParaRPr>
                    </a:p>
                  </a:txBody>
                  <a:tcPr marL="37740" marR="37740" marT="0" marB="0">
                    <a:lnL w="12700" cap="flat" cmpd="sng" algn="ctr">
                      <a:solidFill>
                        <a:srgbClr val="000000"/>
                      </a:solidFill>
                      <a:prstDash val="solid"/>
                      <a:round/>
                      <a:headEnd type="none" w="med" len="med"/>
                      <a:tailEnd type="none" w="med" len="med"/>
                    </a:lnL>
                    <a:lnR w="28575" cap="flat" cmpd="sng" algn="ctr">
                      <a:solidFill>
                        <a:srgbClr val="2677A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10001"/>
                  </a:ext>
                </a:extLst>
              </a:tr>
              <a:tr h="152005">
                <a:tc>
                  <a:txBody>
                    <a:bodyPr/>
                    <a:lstStyle/>
                    <a:p>
                      <a:pPr marL="0" marR="0">
                        <a:spcBef>
                          <a:spcPts val="0"/>
                        </a:spcBef>
                        <a:spcAft>
                          <a:spcPts val="0"/>
                        </a:spcAft>
                        <a:tabLst>
                          <a:tab pos="160020" algn="l"/>
                          <a:tab pos="388620" algn="l"/>
                        </a:tabLst>
                      </a:pPr>
                      <a:r>
                        <a:rPr lang="en-US" sz="700" b="1" dirty="0">
                          <a:effectLst/>
                          <a:latin typeface="Arial"/>
                          <a:ea typeface="Times New Roman"/>
                          <a:cs typeface="Times New Roman"/>
                        </a:rPr>
                        <a:t>     2.  Utilities</a:t>
                      </a:r>
                      <a:endParaRPr lang="en-US" sz="700" b="1" dirty="0">
                        <a:effectLst/>
                        <a:latin typeface="Comic Sans MS"/>
                        <a:ea typeface="Times New Roman"/>
                        <a:cs typeface="Times New Roman"/>
                      </a:endParaRPr>
                    </a:p>
                  </a:txBody>
                  <a:tcPr marL="37740" marR="37740" marT="0" marB="0" anchor="ctr">
                    <a:lnL w="28575" cap="flat" cmpd="sng" algn="ctr">
                      <a:solidFill>
                        <a:srgbClr val="2677A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700" b="1">
                          <a:effectLst/>
                          <a:latin typeface="Arial"/>
                          <a:ea typeface="Times New Roman"/>
                          <a:cs typeface="Times New Roman"/>
                        </a:rPr>
                        <a:t> </a:t>
                      </a:r>
                      <a:endParaRPr lang="en-US" sz="700" b="1">
                        <a:effectLst/>
                        <a:latin typeface="Comic Sans MS"/>
                        <a:ea typeface="Times New Roman"/>
                        <a:cs typeface="Times New Roman"/>
                      </a:endParaRPr>
                    </a:p>
                  </a:txBody>
                  <a:tcPr marL="37740" marR="37740" marT="0" marB="0">
                    <a:lnL w="12700" cap="flat" cmpd="sng" algn="ctr">
                      <a:solidFill>
                        <a:srgbClr val="000000"/>
                      </a:solidFill>
                      <a:prstDash val="solid"/>
                      <a:round/>
                      <a:headEnd type="none" w="med" len="med"/>
                      <a:tailEnd type="none" w="med" len="med"/>
                    </a:lnL>
                    <a:lnR w="28575" cap="flat" cmpd="sng" algn="ctr">
                      <a:solidFill>
                        <a:srgbClr val="2677A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10002"/>
                  </a:ext>
                </a:extLst>
              </a:tr>
              <a:tr h="152005">
                <a:tc>
                  <a:txBody>
                    <a:bodyPr/>
                    <a:lstStyle/>
                    <a:p>
                      <a:pPr marL="0" marR="0">
                        <a:spcBef>
                          <a:spcPts val="0"/>
                        </a:spcBef>
                        <a:spcAft>
                          <a:spcPts val="0"/>
                        </a:spcAft>
                        <a:tabLst>
                          <a:tab pos="160020" algn="l"/>
                          <a:tab pos="388620" algn="l"/>
                        </a:tabLst>
                      </a:pPr>
                      <a:r>
                        <a:rPr lang="en-US" sz="700" b="1" dirty="0">
                          <a:effectLst/>
                          <a:latin typeface="Arial"/>
                          <a:ea typeface="Times New Roman"/>
                          <a:cs typeface="Times New Roman"/>
                        </a:rPr>
                        <a:t>     3.  Food</a:t>
                      </a:r>
                      <a:endParaRPr lang="en-US" sz="700" b="1" dirty="0">
                        <a:effectLst/>
                        <a:latin typeface="Comic Sans MS"/>
                        <a:ea typeface="Times New Roman"/>
                        <a:cs typeface="Times New Roman"/>
                      </a:endParaRPr>
                    </a:p>
                  </a:txBody>
                  <a:tcPr marL="37740" marR="37740" marT="0" marB="0" anchor="ctr">
                    <a:lnL w="28575" cap="flat" cmpd="sng" algn="ctr">
                      <a:solidFill>
                        <a:srgbClr val="2677A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700" b="1">
                          <a:effectLst/>
                          <a:latin typeface="Arial"/>
                          <a:ea typeface="Times New Roman"/>
                          <a:cs typeface="Times New Roman"/>
                        </a:rPr>
                        <a:t> </a:t>
                      </a:r>
                      <a:endParaRPr lang="en-US" sz="700" b="1">
                        <a:effectLst/>
                        <a:latin typeface="Comic Sans MS"/>
                        <a:ea typeface="Times New Roman"/>
                        <a:cs typeface="Times New Roman"/>
                      </a:endParaRPr>
                    </a:p>
                  </a:txBody>
                  <a:tcPr marL="37740" marR="37740" marT="0" marB="0">
                    <a:lnL w="12700" cap="flat" cmpd="sng" algn="ctr">
                      <a:solidFill>
                        <a:srgbClr val="000000"/>
                      </a:solidFill>
                      <a:prstDash val="solid"/>
                      <a:round/>
                      <a:headEnd type="none" w="med" len="med"/>
                      <a:tailEnd type="none" w="med" len="med"/>
                    </a:lnL>
                    <a:lnR w="28575" cap="flat" cmpd="sng" algn="ctr">
                      <a:solidFill>
                        <a:srgbClr val="2677A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10003"/>
                  </a:ext>
                </a:extLst>
              </a:tr>
              <a:tr h="152005">
                <a:tc>
                  <a:txBody>
                    <a:bodyPr/>
                    <a:lstStyle/>
                    <a:p>
                      <a:pPr marL="0" marR="0">
                        <a:spcBef>
                          <a:spcPts val="0"/>
                        </a:spcBef>
                        <a:spcAft>
                          <a:spcPts val="0"/>
                        </a:spcAft>
                        <a:tabLst>
                          <a:tab pos="160020" algn="l"/>
                          <a:tab pos="388620" algn="l"/>
                        </a:tabLst>
                      </a:pPr>
                      <a:r>
                        <a:rPr lang="en-US" sz="700" b="1" dirty="0">
                          <a:effectLst/>
                          <a:latin typeface="Arial"/>
                          <a:ea typeface="Times New Roman"/>
                          <a:cs typeface="Times New Roman"/>
                        </a:rPr>
                        <a:t>     4.  Transportation</a:t>
                      </a:r>
                      <a:endParaRPr lang="en-US" sz="700" b="1" dirty="0">
                        <a:effectLst/>
                        <a:latin typeface="Comic Sans MS"/>
                        <a:ea typeface="Times New Roman"/>
                        <a:cs typeface="Times New Roman"/>
                      </a:endParaRPr>
                    </a:p>
                  </a:txBody>
                  <a:tcPr marL="37740" marR="37740" marT="0" marB="0" anchor="ctr">
                    <a:lnL w="28575" cap="flat" cmpd="sng" algn="ctr">
                      <a:solidFill>
                        <a:srgbClr val="2677A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700" b="1">
                          <a:effectLst/>
                          <a:latin typeface="Arial"/>
                          <a:ea typeface="Times New Roman"/>
                          <a:cs typeface="Times New Roman"/>
                        </a:rPr>
                        <a:t> </a:t>
                      </a:r>
                      <a:endParaRPr lang="en-US" sz="700" b="1">
                        <a:effectLst/>
                        <a:latin typeface="Comic Sans MS"/>
                        <a:ea typeface="Times New Roman"/>
                        <a:cs typeface="Times New Roman"/>
                      </a:endParaRPr>
                    </a:p>
                  </a:txBody>
                  <a:tcPr marL="37740" marR="37740" marT="0" marB="0">
                    <a:lnL w="12700" cap="flat" cmpd="sng" algn="ctr">
                      <a:solidFill>
                        <a:srgbClr val="000000"/>
                      </a:solidFill>
                      <a:prstDash val="solid"/>
                      <a:round/>
                      <a:headEnd type="none" w="med" len="med"/>
                      <a:tailEnd type="none" w="med" len="med"/>
                    </a:lnL>
                    <a:lnR w="28575" cap="flat" cmpd="sng" algn="ctr">
                      <a:solidFill>
                        <a:srgbClr val="2677A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10004"/>
                  </a:ext>
                </a:extLst>
              </a:tr>
              <a:tr h="152005">
                <a:tc>
                  <a:txBody>
                    <a:bodyPr/>
                    <a:lstStyle/>
                    <a:p>
                      <a:pPr marL="0" marR="0">
                        <a:spcBef>
                          <a:spcPts val="0"/>
                        </a:spcBef>
                        <a:spcAft>
                          <a:spcPts val="0"/>
                        </a:spcAft>
                        <a:tabLst>
                          <a:tab pos="160020" algn="l"/>
                          <a:tab pos="388620" algn="l"/>
                        </a:tabLst>
                      </a:pPr>
                      <a:r>
                        <a:rPr lang="en-US" sz="700" b="1">
                          <a:effectLst/>
                          <a:latin typeface="Arial"/>
                          <a:ea typeface="Times New Roman"/>
                          <a:cs typeface="Times New Roman"/>
                        </a:rPr>
                        <a:t>     5.  Child Care</a:t>
                      </a:r>
                      <a:endParaRPr lang="en-US" sz="700" b="1">
                        <a:effectLst/>
                        <a:latin typeface="Comic Sans MS"/>
                        <a:ea typeface="Times New Roman"/>
                        <a:cs typeface="Times New Roman"/>
                      </a:endParaRPr>
                    </a:p>
                  </a:txBody>
                  <a:tcPr marL="37740" marR="37740" marT="0" marB="0" anchor="ctr">
                    <a:lnL w="28575" cap="flat" cmpd="sng" algn="ctr">
                      <a:solidFill>
                        <a:srgbClr val="2677A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700" b="1" dirty="0">
                          <a:effectLst/>
                          <a:latin typeface="Arial"/>
                          <a:ea typeface="Times New Roman"/>
                          <a:cs typeface="Times New Roman"/>
                        </a:rPr>
                        <a:t> </a:t>
                      </a:r>
                      <a:endParaRPr lang="en-US" sz="700" b="1" dirty="0">
                        <a:effectLst/>
                        <a:latin typeface="Comic Sans MS"/>
                        <a:ea typeface="Times New Roman"/>
                        <a:cs typeface="Times New Roman"/>
                      </a:endParaRPr>
                    </a:p>
                  </a:txBody>
                  <a:tcPr marL="37740" marR="37740" marT="0" marB="0">
                    <a:lnL w="12700" cap="flat" cmpd="sng" algn="ctr">
                      <a:solidFill>
                        <a:srgbClr val="000000"/>
                      </a:solidFill>
                      <a:prstDash val="solid"/>
                      <a:round/>
                      <a:headEnd type="none" w="med" len="med"/>
                      <a:tailEnd type="none" w="med" len="med"/>
                    </a:lnL>
                    <a:lnR w="28575" cap="flat" cmpd="sng" algn="ctr">
                      <a:solidFill>
                        <a:srgbClr val="2677A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10005"/>
                  </a:ext>
                </a:extLst>
              </a:tr>
              <a:tr h="152005">
                <a:tc>
                  <a:txBody>
                    <a:bodyPr/>
                    <a:lstStyle/>
                    <a:p>
                      <a:pPr marL="0" marR="0">
                        <a:spcBef>
                          <a:spcPts val="0"/>
                        </a:spcBef>
                        <a:spcAft>
                          <a:spcPts val="0"/>
                        </a:spcAft>
                        <a:tabLst>
                          <a:tab pos="160020" algn="l"/>
                          <a:tab pos="388620" algn="l"/>
                        </a:tabLst>
                      </a:pPr>
                      <a:r>
                        <a:rPr lang="en-US" sz="700" b="1">
                          <a:effectLst/>
                          <a:latin typeface="Arial"/>
                          <a:ea typeface="Times New Roman"/>
                          <a:cs typeface="Times New Roman"/>
                        </a:rPr>
                        <a:t>     6.  Personal and Household Items</a:t>
                      </a:r>
                      <a:endParaRPr lang="en-US" sz="700" b="1">
                        <a:effectLst/>
                        <a:latin typeface="Comic Sans MS"/>
                        <a:ea typeface="Times New Roman"/>
                        <a:cs typeface="Times New Roman"/>
                      </a:endParaRPr>
                    </a:p>
                  </a:txBody>
                  <a:tcPr marL="37740" marR="37740" marT="0" marB="0" anchor="ctr">
                    <a:lnL w="28575" cap="flat" cmpd="sng" algn="ctr">
                      <a:solidFill>
                        <a:srgbClr val="2677A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700" b="1" dirty="0">
                          <a:effectLst/>
                          <a:latin typeface="Arial"/>
                          <a:ea typeface="Times New Roman"/>
                          <a:cs typeface="Times New Roman"/>
                        </a:rPr>
                        <a:t> </a:t>
                      </a:r>
                      <a:endParaRPr lang="en-US" sz="700" b="1" dirty="0">
                        <a:effectLst/>
                        <a:latin typeface="Comic Sans MS"/>
                        <a:ea typeface="Times New Roman"/>
                        <a:cs typeface="Times New Roman"/>
                      </a:endParaRPr>
                    </a:p>
                  </a:txBody>
                  <a:tcPr marL="37740" marR="37740" marT="0" marB="0">
                    <a:lnL w="12700" cap="flat" cmpd="sng" algn="ctr">
                      <a:solidFill>
                        <a:srgbClr val="000000"/>
                      </a:solidFill>
                      <a:prstDash val="solid"/>
                      <a:round/>
                      <a:headEnd type="none" w="med" len="med"/>
                      <a:tailEnd type="none" w="med" len="med"/>
                    </a:lnL>
                    <a:lnR w="28575" cap="flat" cmpd="sng" algn="ctr">
                      <a:solidFill>
                        <a:srgbClr val="2677A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10006"/>
                  </a:ext>
                </a:extLst>
              </a:tr>
              <a:tr h="152005">
                <a:tc>
                  <a:txBody>
                    <a:bodyPr/>
                    <a:lstStyle/>
                    <a:p>
                      <a:pPr marL="0" marR="0">
                        <a:spcBef>
                          <a:spcPts val="0"/>
                        </a:spcBef>
                        <a:spcAft>
                          <a:spcPts val="0"/>
                        </a:spcAft>
                        <a:tabLst>
                          <a:tab pos="160020" algn="l"/>
                          <a:tab pos="388620" algn="l"/>
                        </a:tabLst>
                      </a:pPr>
                      <a:r>
                        <a:rPr lang="en-US" sz="700" b="1">
                          <a:effectLst/>
                          <a:latin typeface="Arial"/>
                          <a:ea typeface="Times New Roman"/>
                          <a:cs typeface="Times New Roman"/>
                        </a:rPr>
                        <a:t>     7.  Health Care</a:t>
                      </a:r>
                      <a:endParaRPr lang="en-US" sz="700" b="1">
                        <a:effectLst/>
                        <a:latin typeface="Comic Sans MS"/>
                        <a:ea typeface="Times New Roman"/>
                        <a:cs typeface="Times New Roman"/>
                      </a:endParaRPr>
                    </a:p>
                  </a:txBody>
                  <a:tcPr marL="37740" marR="37740" marT="0" marB="0" anchor="ctr">
                    <a:lnL w="28575" cap="flat" cmpd="sng" algn="ctr">
                      <a:solidFill>
                        <a:srgbClr val="2677A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700" b="1">
                          <a:effectLst/>
                          <a:latin typeface="Arial"/>
                          <a:ea typeface="Times New Roman"/>
                          <a:cs typeface="Times New Roman"/>
                        </a:rPr>
                        <a:t> </a:t>
                      </a:r>
                      <a:endParaRPr lang="en-US" sz="700" b="1">
                        <a:effectLst/>
                        <a:latin typeface="Comic Sans MS"/>
                        <a:ea typeface="Times New Roman"/>
                        <a:cs typeface="Times New Roman"/>
                      </a:endParaRPr>
                    </a:p>
                  </a:txBody>
                  <a:tcPr marL="37740" marR="37740" marT="0" marB="0">
                    <a:lnL w="12700" cap="flat" cmpd="sng" algn="ctr">
                      <a:solidFill>
                        <a:srgbClr val="000000"/>
                      </a:solidFill>
                      <a:prstDash val="solid"/>
                      <a:round/>
                      <a:headEnd type="none" w="med" len="med"/>
                      <a:tailEnd type="none" w="med" len="med"/>
                    </a:lnL>
                    <a:lnR w="28575" cap="flat" cmpd="sng" algn="ctr">
                      <a:solidFill>
                        <a:srgbClr val="2677A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10007"/>
                  </a:ext>
                </a:extLst>
              </a:tr>
              <a:tr h="152005">
                <a:tc>
                  <a:txBody>
                    <a:bodyPr/>
                    <a:lstStyle/>
                    <a:p>
                      <a:pPr marL="0" marR="0">
                        <a:spcBef>
                          <a:spcPts val="0"/>
                        </a:spcBef>
                        <a:spcAft>
                          <a:spcPts val="0"/>
                        </a:spcAft>
                        <a:tabLst>
                          <a:tab pos="2743200" algn="ctr"/>
                          <a:tab pos="5486400" algn="r"/>
                          <a:tab pos="160020" algn="l"/>
                          <a:tab pos="388620" algn="l"/>
                        </a:tabLst>
                      </a:pPr>
                      <a:r>
                        <a:rPr lang="en-US" sz="700" b="1">
                          <a:effectLst/>
                          <a:latin typeface="Arial"/>
                          <a:ea typeface="Times New Roman"/>
                          <a:cs typeface="Times New Roman"/>
                        </a:rPr>
                        <a:t>     8. Taxes</a:t>
                      </a:r>
                      <a:endParaRPr lang="en-US" sz="700" b="1">
                        <a:effectLst/>
                        <a:latin typeface="Comic Sans MS"/>
                        <a:ea typeface="Times New Roman"/>
                        <a:cs typeface="Times New Roman"/>
                      </a:endParaRPr>
                    </a:p>
                  </a:txBody>
                  <a:tcPr marL="37740" marR="37740" marT="0" marB="0" anchor="ctr">
                    <a:lnL w="28575" cap="flat" cmpd="sng" algn="ctr">
                      <a:solidFill>
                        <a:srgbClr val="2677A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700" b="1" dirty="0">
                          <a:effectLst/>
                          <a:latin typeface="Arial"/>
                          <a:ea typeface="Times New Roman"/>
                          <a:cs typeface="Times New Roman"/>
                        </a:rPr>
                        <a:t> </a:t>
                      </a:r>
                      <a:endParaRPr lang="en-US" sz="700" b="1" dirty="0">
                        <a:effectLst/>
                        <a:latin typeface="Comic Sans MS"/>
                        <a:ea typeface="Times New Roman"/>
                        <a:cs typeface="Times New Roman"/>
                      </a:endParaRPr>
                    </a:p>
                  </a:txBody>
                  <a:tcPr marL="37740" marR="37740" marT="0" marB="0">
                    <a:lnL w="12700" cap="flat" cmpd="sng" algn="ctr">
                      <a:solidFill>
                        <a:srgbClr val="000000"/>
                      </a:solidFill>
                      <a:prstDash val="solid"/>
                      <a:round/>
                      <a:headEnd type="none" w="med" len="med"/>
                      <a:tailEnd type="none" w="med" len="med"/>
                    </a:lnL>
                    <a:lnR w="28575" cap="flat" cmpd="sng" algn="ctr">
                      <a:solidFill>
                        <a:srgbClr val="2677A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10008"/>
                  </a:ext>
                </a:extLst>
              </a:tr>
              <a:tr h="152005">
                <a:tc>
                  <a:txBody>
                    <a:bodyPr/>
                    <a:lstStyle/>
                    <a:p>
                      <a:pPr marL="342900" marR="0" lvl="0" indent="-342900">
                        <a:spcBef>
                          <a:spcPts val="0"/>
                        </a:spcBef>
                        <a:spcAft>
                          <a:spcPts val="0"/>
                        </a:spcAft>
                        <a:buFont typeface="+mj-lt"/>
                        <a:buAutoNum type="alphaUcPeriod"/>
                        <a:tabLst>
                          <a:tab pos="160020" algn="l"/>
                          <a:tab pos="388620" algn="l"/>
                        </a:tabLst>
                      </a:pPr>
                      <a:r>
                        <a:rPr lang="en-US" sz="700" b="1">
                          <a:effectLst/>
                          <a:latin typeface="Arial"/>
                          <a:ea typeface="Times New Roman"/>
                          <a:cs typeface="Times New Roman"/>
                        </a:rPr>
                        <a:t>Expenses Subtotal: Add Lines 1 through 8</a:t>
                      </a:r>
                      <a:endParaRPr lang="en-US" sz="700" b="1">
                        <a:effectLst/>
                        <a:latin typeface="Comic Sans MS"/>
                        <a:ea typeface="Times New Roman"/>
                        <a:cs typeface="Times New Roman"/>
                      </a:endParaRPr>
                    </a:p>
                  </a:txBody>
                  <a:tcPr marL="37740" marR="37740" marT="0" marB="0" anchor="ctr">
                    <a:lnL w="28575" cap="flat" cmpd="sng" algn="ctr">
                      <a:solidFill>
                        <a:srgbClr val="2677A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700" b="1" dirty="0">
                          <a:effectLst/>
                          <a:latin typeface="Arial"/>
                          <a:ea typeface="Times New Roman"/>
                          <a:cs typeface="Times New Roman"/>
                        </a:rPr>
                        <a:t> </a:t>
                      </a:r>
                      <a:endParaRPr lang="en-US" sz="700" b="1" dirty="0">
                        <a:effectLst/>
                        <a:latin typeface="Comic Sans MS"/>
                        <a:ea typeface="Times New Roman"/>
                        <a:cs typeface="Times New Roman"/>
                      </a:endParaRPr>
                    </a:p>
                  </a:txBody>
                  <a:tcPr marL="37740" marR="37740" marT="0" marB="0">
                    <a:lnL w="12700" cap="flat" cmpd="sng" algn="ctr">
                      <a:solidFill>
                        <a:srgbClr val="000000"/>
                      </a:solidFill>
                      <a:prstDash val="solid"/>
                      <a:round/>
                      <a:headEnd type="none" w="med" len="med"/>
                      <a:tailEnd type="none" w="med" len="med"/>
                    </a:lnL>
                    <a:lnR w="28575" cap="flat" cmpd="sng" algn="ctr">
                      <a:solidFill>
                        <a:srgbClr val="2677A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10009"/>
                  </a:ext>
                </a:extLst>
              </a:tr>
              <a:tr h="152005">
                <a:tc>
                  <a:txBody>
                    <a:bodyPr/>
                    <a:lstStyle/>
                    <a:p>
                      <a:pPr marL="457200" marR="0" indent="-457200">
                        <a:spcBef>
                          <a:spcPts val="0"/>
                        </a:spcBef>
                        <a:spcAft>
                          <a:spcPts val="0"/>
                        </a:spcAft>
                        <a:tabLst>
                          <a:tab pos="160020" algn="l"/>
                          <a:tab pos="388620" algn="l"/>
                        </a:tabLst>
                      </a:pPr>
                      <a:r>
                        <a:rPr lang="en-US" sz="700" b="1">
                          <a:effectLst/>
                          <a:latin typeface="Arial"/>
                          <a:ea typeface="Times New Roman"/>
                          <a:cs typeface="Times New Roman"/>
                        </a:rPr>
                        <a:t>     9. Savings</a:t>
                      </a:r>
                      <a:endParaRPr lang="en-US" sz="700" b="1">
                        <a:effectLst/>
                        <a:latin typeface="Comic Sans MS"/>
                        <a:ea typeface="Times New Roman"/>
                        <a:cs typeface="Times New Roman"/>
                      </a:endParaRPr>
                    </a:p>
                  </a:txBody>
                  <a:tcPr marL="37740" marR="37740" marT="0" marB="0" anchor="ctr">
                    <a:lnL w="28575" cap="flat" cmpd="sng" algn="ctr">
                      <a:solidFill>
                        <a:srgbClr val="2677A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700" b="1" dirty="0">
                          <a:effectLst/>
                          <a:latin typeface="Arial"/>
                          <a:ea typeface="Times New Roman"/>
                          <a:cs typeface="Times New Roman"/>
                        </a:rPr>
                        <a:t> </a:t>
                      </a:r>
                      <a:endParaRPr lang="en-US" sz="700" b="1" dirty="0">
                        <a:effectLst/>
                        <a:latin typeface="Comic Sans MS"/>
                        <a:ea typeface="Times New Roman"/>
                        <a:cs typeface="Times New Roman"/>
                      </a:endParaRPr>
                    </a:p>
                  </a:txBody>
                  <a:tcPr marL="37740" marR="37740" marT="0" marB="0">
                    <a:lnL w="12700" cap="flat" cmpd="sng" algn="ctr">
                      <a:solidFill>
                        <a:srgbClr val="000000"/>
                      </a:solidFill>
                      <a:prstDash val="solid"/>
                      <a:round/>
                      <a:headEnd type="none" w="med" len="med"/>
                      <a:tailEnd type="none" w="med" len="med"/>
                    </a:lnL>
                    <a:lnR w="28575" cap="flat" cmpd="sng" algn="ctr">
                      <a:solidFill>
                        <a:srgbClr val="2677A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10010"/>
                  </a:ext>
                </a:extLst>
              </a:tr>
              <a:tr h="152005">
                <a:tc>
                  <a:txBody>
                    <a:bodyPr/>
                    <a:lstStyle/>
                    <a:p>
                      <a:pPr marL="342900" marR="0" lvl="0" indent="-342900">
                        <a:spcBef>
                          <a:spcPts val="0"/>
                        </a:spcBef>
                        <a:spcAft>
                          <a:spcPts val="0"/>
                        </a:spcAft>
                        <a:buFont typeface="+mj-lt"/>
                        <a:buAutoNum type="alphaUcPeriod"/>
                        <a:tabLst>
                          <a:tab pos="160020" algn="l"/>
                          <a:tab pos="388620" algn="l"/>
                        </a:tabLst>
                      </a:pPr>
                      <a:r>
                        <a:rPr lang="en-US" sz="700" b="1">
                          <a:effectLst/>
                          <a:latin typeface="Arial"/>
                          <a:ea typeface="Times New Roman"/>
                          <a:cs typeface="Times New Roman"/>
                        </a:rPr>
                        <a:t>Expenses with Savings Subtotal: Add Lines 1 through 9</a:t>
                      </a:r>
                      <a:endParaRPr lang="en-US" sz="700" b="1">
                        <a:effectLst/>
                        <a:latin typeface="Comic Sans MS"/>
                        <a:ea typeface="Times New Roman"/>
                        <a:cs typeface="Times New Roman"/>
                      </a:endParaRPr>
                    </a:p>
                  </a:txBody>
                  <a:tcPr marL="37740" marR="37740" marT="0" marB="0" anchor="ctr">
                    <a:lnL w="28575" cap="flat" cmpd="sng" algn="ctr">
                      <a:solidFill>
                        <a:srgbClr val="2677A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700" b="1" dirty="0">
                          <a:effectLst/>
                          <a:latin typeface="Arial"/>
                          <a:ea typeface="Times New Roman"/>
                          <a:cs typeface="Times New Roman"/>
                        </a:rPr>
                        <a:t> </a:t>
                      </a:r>
                      <a:endParaRPr lang="en-US" sz="700" b="1" dirty="0">
                        <a:effectLst/>
                        <a:latin typeface="Comic Sans MS"/>
                        <a:ea typeface="Times New Roman"/>
                        <a:cs typeface="Times New Roman"/>
                      </a:endParaRPr>
                    </a:p>
                  </a:txBody>
                  <a:tcPr marL="37740" marR="37740" marT="0" marB="0">
                    <a:lnL w="12700" cap="flat" cmpd="sng" algn="ctr">
                      <a:solidFill>
                        <a:srgbClr val="000000"/>
                      </a:solidFill>
                      <a:prstDash val="solid"/>
                      <a:round/>
                      <a:headEnd type="none" w="med" len="med"/>
                      <a:tailEnd type="none" w="med" len="med"/>
                    </a:lnL>
                    <a:lnR w="28575" cap="flat" cmpd="sng" algn="ctr">
                      <a:solidFill>
                        <a:srgbClr val="2677A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10011"/>
                  </a:ext>
                </a:extLst>
              </a:tr>
              <a:tr h="100899">
                <a:tc>
                  <a:txBody>
                    <a:bodyPr/>
                    <a:lstStyle/>
                    <a:p>
                      <a:pPr marL="160020" marR="0">
                        <a:spcBef>
                          <a:spcPts val="0"/>
                        </a:spcBef>
                        <a:spcAft>
                          <a:spcPts val="0"/>
                        </a:spcAft>
                      </a:pPr>
                      <a:r>
                        <a:rPr lang="en-US" sz="700" b="1">
                          <a:effectLst/>
                          <a:latin typeface="Arial"/>
                          <a:ea typeface="Times New Roman"/>
                          <a:cs typeface="Times New Roman"/>
                        </a:rPr>
                        <a:t> </a:t>
                      </a:r>
                      <a:endParaRPr lang="en-US" sz="700" b="1">
                        <a:effectLst/>
                        <a:latin typeface="Comic Sans MS"/>
                        <a:ea typeface="Times New Roman"/>
                        <a:cs typeface="Times New Roman"/>
                      </a:endParaRPr>
                    </a:p>
                  </a:txBody>
                  <a:tcPr marL="37740" marR="37740" marT="0" marB="0">
                    <a:lnL w="28575" cap="flat" cmpd="sng" algn="ctr">
                      <a:solidFill>
                        <a:srgbClr val="2677A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CACACA"/>
                      </a:bgClr>
                    </a:pattFill>
                  </a:tcPr>
                </a:tc>
                <a:tc gridSpan="2">
                  <a:txBody>
                    <a:bodyPr/>
                    <a:lstStyle/>
                    <a:p>
                      <a:pPr marL="0" marR="0">
                        <a:spcBef>
                          <a:spcPts val="0"/>
                        </a:spcBef>
                        <a:spcAft>
                          <a:spcPts val="0"/>
                        </a:spcAft>
                      </a:pPr>
                      <a:r>
                        <a:rPr lang="en-US" sz="700" b="1">
                          <a:effectLst/>
                          <a:latin typeface="Arial"/>
                          <a:ea typeface="Times New Roman"/>
                          <a:cs typeface="Times New Roman"/>
                        </a:rPr>
                        <a:t> </a:t>
                      </a:r>
                      <a:endParaRPr lang="en-US" sz="700" b="1">
                        <a:effectLst/>
                        <a:latin typeface="Comic Sans MS"/>
                        <a:ea typeface="Times New Roman"/>
                        <a:cs typeface="Times New Roman"/>
                      </a:endParaRPr>
                    </a:p>
                  </a:txBody>
                  <a:tcPr marL="37740" marR="37740" marT="0" marB="0">
                    <a:lnL w="12700" cap="flat" cmpd="sng" algn="ctr">
                      <a:solidFill>
                        <a:srgbClr val="000000"/>
                      </a:solidFill>
                      <a:prstDash val="solid"/>
                      <a:round/>
                      <a:headEnd type="none" w="med" len="med"/>
                      <a:tailEnd type="none" w="med" len="med"/>
                    </a:lnL>
                    <a:lnR w="28575" cap="flat" cmpd="sng" algn="ctr">
                      <a:solidFill>
                        <a:srgbClr val="2677A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iagCross">
                      <a:fgClr>
                        <a:srgbClr val="FFFFFF"/>
                      </a:fgClr>
                      <a:bgClr>
                        <a:srgbClr val="CACACA"/>
                      </a:bgClr>
                    </a:pattFill>
                  </a:tcPr>
                </a:tc>
                <a:tc hMerge="1">
                  <a:txBody>
                    <a:bodyPr/>
                    <a:lstStyle/>
                    <a:p>
                      <a:endParaRPr lang="en-US"/>
                    </a:p>
                  </a:txBody>
                  <a:tcPr/>
                </a:tc>
                <a:extLst>
                  <a:ext uri="{0D108BD9-81ED-4DB2-BD59-A6C34878D82A}">
                    <a16:rowId xmlns="" xmlns:a16="http://schemas.microsoft.com/office/drawing/2014/main" val="10012"/>
                  </a:ext>
                </a:extLst>
              </a:tr>
              <a:tr h="201799">
                <a:tc>
                  <a:txBody>
                    <a:bodyPr/>
                    <a:lstStyle/>
                    <a:p>
                      <a:pPr marL="160020" marR="0">
                        <a:spcBef>
                          <a:spcPts val="0"/>
                        </a:spcBef>
                        <a:spcAft>
                          <a:spcPts val="0"/>
                        </a:spcAft>
                      </a:pPr>
                      <a:r>
                        <a:rPr lang="en-US" sz="700" b="1" cap="all">
                          <a:effectLst/>
                          <a:latin typeface="Arial"/>
                          <a:ea typeface="Times New Roman"/>
                          <a:cs typeface="Times New Roman"/>
                        </a:rPr>
                        <a:t> </a:t>
                      </a:r>
                      <a:endParaRPr lang="en-US" sz="700" b="1">
                        <a:effectLst/>
                        <a:latin typeface="Comic Sans MS"/>
                        <a:ea typeface="Times New Roman"/>
                        <a:cs typeface="Times New Roman"/>
                      </a:endParaRPr>
                    </a:p>
                  </a:txBody>
                  <a:tcPr marL="37740" marR="37740" marT="0" marB="0" anchor="ctr">
                    <a:lnL w="28575" cap="flat" cmpd="sng" algn="ctr">
                      <a:solidFill>
                        <a:srgbClr val="2677A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a:effectLst/>
                          <a:latin typeface="Arial"/>
                          <a:ea typeface="Times New Roman"/>
                          <a:cs typeface="Times New Roman"/>
                        </a:rPr>
                        <a:t>Without Savings </a:t>
                      </a:r>
                      <a:endParaRPr lang="en-US" sz="700" b="1">
                        <a:effectLst/>
                        <a:latin typeface="Comic Sans MS"/>
                        <a:ea typeface="Times New Roman"/>
                        <a:cs typeface="Times New Roman"/>
                      </a:endParaRPr>
                    </a:p>
                  </a:txBody>
                  <a:tcPr marL="37740" marR="37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i="1" dirty="0">
                          <a:effectLst/>
                          <a:latin typeface="Arial"/>
                          <a:ea typeface="Times New Roman"/>
                          <a:cs typeface="Times New Roman"/>
                        </a:rPr>
                        <a:t>With Savings </a:t>
                      </a:r>
                      <a:endParaRPr lang="en-US" sz="700" b="1" dirty="0">
                        <a:effectLst/>
                        <a:latin typeface="Comic Sans MS"/>
                        <a:ea typeface="Times New Roman"/>
                        <a:cs typeface="Times New Roman"/>
                      </a:endParaRPr>
                    </a:p>
                  </a:txBody>
                  <a:tcPr marL="37740" marR="37740" marT="0" marB="0" anchor="ctr">
                    <a:lnL w="12700" cap="flat" cmpd="sng" algn="ctr">
                      <a:solidFill>
                        <a:srgbClr val="000000"/>
                      </a:solidFill>
                      <a:prstDash val="solid"/>
                      <a:round/>
                      <a:headEnd type="none" w="med" len="med"/>
                      <a:tailEnd type="none" w="med" len="med"/>
                    </a:lnL>
                    <a:lnR w="28575" cap="flat" cmpd="sng" algn="ctr">
                      <a:solidFill>
                        <a:srgbClr val="2677A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r h="309252">
                <a:tc>
                  <a:txBody>
                    <a:bodyPr/>
                    <a:lstStyle/>
                    <a:p>
                      <a:pPr marL="160020" marR="0">
                        <a:spcBef>
                          <a:spcPts val="0"/>
                        </a:spcBef>
                        <a:spcAft>
                          <a:spcPts val="0"/>
                        </a:spcAft>
                      </a:pPr>
                      <a:r>
                        <a:rPr lang="en-US" sz="700" b="1" u="sng" cap="all">
                          <a:effectLst/>
                          <a:latin typeface="Arial"/>
                          <a:ea typeface="Times New Roman"/>
                          <a:cs typeface="Times New Roman"/>
                        </a:rPr>
                        <a:t>Monthly Self-Sufficiency Wage</a:t>
                      </a:r>
                      <a:r>
                        <a:rPr lang="en-US" sz="700" b="1" cap="all">
                          <a:effectLst/>
                          <a:latin typeface="Arial"/>
                          <a:ea typeface="Times New Roman"/>
                          <a:cs typeface="Times New Roman"/>
                        </a:rPr>
                        <a:t>: </a:t>
                      </a:r>
                      <a:endParaRPr lang="en-US" sz="700" b="1">
                        <a:effectLst/>
                        <a:latin typeface="Comic Sans MS"/>
                        <a:ea typeface="Times New Roman"/>
                        <a:cs typeface="Times New Roman"/>
                      </a:endParaRPr>
                    </a:p>
                    <a:p>
                      <a:pPr marL="160020" marR="0">
                        <a:spcBef>
                          <a:spcPts val="0"/>
                        </a:spcBef>
                        <a:spcAft>
                          <a:spcPts val="0"/>
                        </a:spcAft>
                      </a:pPr>
                      <a:r>
                        <a:rPr lang="en-US" sz="700" b="1" i="1">
                          <a:effectLst/>
                          <a:latin typeface="Arial"/>
                          <a:ea typeface="Times New Roman"/>
                          <a:cs typeface="Times New Roman"/>
                        </a:rPr>
                        <a:t>Without Savings</a:t>
                      </a:r>
                      <a:r>
                        <a:rPr lang="en-US" sz="700" b="1">
                          <a:effectLst/>
                          <a:latin typeface="Arial"/>
                          <a:ea typeface="Times New Roman"/>
                          <a:cs typeface="Times New Roman"/>
                        </a:rPr>
                        <a:t> = Line A </a:t>
                      </a:r>
                      <a:endParaRPr lang="en-US" sz="700" b="1">
                        <a:effectLst/>
                        <a:latin typeface="Comic Sans MS"/>
                        <a:ea typeface="Times New Roman"/>
                        <a:cs typeface="Times New Roman"/>
                      </a:endParaRPr>
                    </a:p>
                    <a:p>
                      <a:pPr marL="160020" marR="0">
                        <a:spcBef>
                          <a:spcPts val="0"/>
                        </a:spcBef>
                        <a:spcAft>
                          <a:spcPts val="0"/>
                        </a:spcAft>
                      </a:pPr>
                      <a:r>
                        <a:rPr lang="en-US" sz="700" b="1" i="1">
                          <a:effectLst/>
                          <a:latin typeface="Arial"/>
                          <a:ea typeface="Times New Roman"/>
                          <a:cs typeface="Times New Roman"/>
                        </a:rPr>
                        <a:t>With Savings</a:t>
                      </a:r>
                      <a:r>
                        <a:rPr lang="en-US" sz="700" b="1">
                          <a:effectLst/>
                          <a:latin typeface="Arial"/>
                          <a:ea typeface="Times New Roman"/>
                          <a:cs typeface="Times New Roman"/>
                        </a:rPr>
                        <a:t> = Line B </a:t>
                      </a:r>
                      <a:endParaRPr lang="en-US" sz="700" b="1">
                        <a:effectLst/>
                        <a:latin typeface="Comic Sans MS"/>
                        <a:ea typeface="Times New Roman"/>
                        <a:cs typeface="Times New Roman"/>
                      </a:endParaRPr>
                    </a:p>
                  </a:txBody>
                  <a:tcPr marL="37740" marR="37740" marT="0" marB="0" anchor="ctr">
                    <a:lnL w="28575" cap="flat" cmpd="sng" algn="ctr">
                      <a:solidFill>
                        <a:srgbClr val="2677A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b="1">
                          <a:effectLst/>
                          <a:latin typeface="Arial"/>
                          <a:ea typeface="Times New Roman"/>
                          <a:cs typeface="Times New Roman"/>
                        </a:rPr>
                        <a:t> </a:t>
                      </a:r>
                      <a:endParaRPr lang="en-US" sz="700" b="1">
                        <a:effectLst/>
                        <a:latin typeface="Comic Sans MS"/>
                        <a:ea typeface="Times New Roman"/>
                        <a:cs typeface="Times New Roman"/>
                      </a:endParaRPr>
                    </a:p>
                  </a:txBody>
                  <a:tcPr marL="37740" marR="37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b="1" dirty="0">
                          <a:effectLst/>
                          <a:latin typeface="Arial"/>
                          <a:ea typeface="Times New Roman"/>
                          <a:cs typeface="Times New Roman"/>
                        </a:rPr>
                        <a:t> </a:t>
                      </a:r>
                      <a:endParaRPr lang="en-US" sz="700" b="1" dirty="0">
                        <a:effectLst/>
                        <a:latin typeface="Comic Sans MS"/>
                        <a:ea typeface="Times New Roman"/>
                        <a:cs typeface="Times New Roman"/>
                      </a:endParaRPr>
                    </a:p>
                  </a:txBody>
                  <a:tcPr marL="37740" marR="37740" marT="0" marB="0">
                    <a:lnL w="12700" cap="flat" cmpd="sng" algn="ctr">
                      <a:solidFill>
                        <a:srgbClr val="000000"/>
                      </a:solidFill>
                      <a:prstDash val="solid"/>
                      <a:round/>
                      <a:headEnd type="none" w="med" len="med"/>
                      <a:tailEnd type="none" w="med" len="med"/>
                    </a:lnL>
                    <a:lnR w="28575" cap="flat" cmpd="sng" algn="ctr">
                      <a:solidFill>
                        <a:srgbClr val="2677A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4"/>
                  </a:ext>
                </a:extLst>
              </a:tr>
              <a:tr h="309252">
                <a:tc>
                  <a:txBody>
                    <a:bodyPr/>
                    <a:lstStyle/>
                    <a:p>
                      <a:pPr marL="160020" marR="0">
                        <a:spcBef>
                          <a:spcPts val="0"/>
                        </a:spcBef>
                        <a:spcAft>
                          <a:spcPts val="0"/>
                        </a:spcAft>
                      </a:pPr>
                      <a:r>
                        <a:rPr lang="en-US" sz="700" b="1" u="sng" cap="all">
                          <a:effectLst/>
                          <a:latin typeface="Arial"/>
                          <a:ea typeface="Times New Roman"/>
                          <a:cs typeface="Times New Roman"/>
                        </a:rPr>
                        <a:t>Hourly Self-Sufficiency Wage</a:t>
                      </a:r>
                      <a:r>
                        <a:rPr lang="en-US" sz="700" b="1" cap="all">
                          <a:effectLst/>
                          <a:latin typeface="Arial"/>
                          <a:ea typeface="Times New Roman"/>
                          <a:cs typeface="Times New Roman"/>
                        </a:rPr>
                        <a:t>: </a:t>
                      </a:r>
                      <a:endParaRPr lang="en-US" sz="700" b="1">
                        <a:effectLst/>
                        <a:latin typeface="Comic Sans MS"/>
                        <a:ea typeface="Times New Roman"/>
                        <a:cs typeface="Times New Roman"/>
                      </a:endParaRPr>
                    </a:p>
                    <a:p>
                      <a:pPr marL="160020" marR="0">
                        <a:spcBef>
                          <a:spcPts val="0"/>
                        </a:spcBef>
                        <a:spcAft>
                          <a:spcPts val="0"/>
                        </a:spcAft>
                      </a:pPr>
                      <a:r>
                        <a:rPr lang="en-US" sz="700" b="1" i="1">
                          <a:effectLst/>
                          <a:latin typeface="Arial"/>
                          <a:ea typeface="Times New Roman"/>
                          <a:cs typeface="Times New Roman"/>
                        </a:rPr>
                        <a:t>Without Savings</a:t>
                      </a:r>
                      <a:r>
                        <a:rPr lang="en-US" sz="700" b="1">
                          <a:effectLst/>
                          <a:latin typeface="Arial"/>
                          <a:ea typeface="Times New Roman"/>
                          <a:cs typeface="Times New Roman"/>
                        </a:rPr>
                        <a:t> = Divide Line A by 176 (average full-time hours per month)</a:t>
                      </a:r>
                      <a:endParaRPr lang="en-US" sz="700" b="1">
                        <a:effectLst/>
                        <a:latin typeface="Comic Sans MS"/>
                        <a:ea typeface="Times New Roman"/>
                        <a:cs typeface="Times New Roman"/>
                      </a:endParaRPr>
                    </a:p>
                    <a:p>
                      <a:pPr marL="160020" marR="0">
                        <a:spcBef>
                          <a:spcPts val="0"/>
                        </a:spcBef>
                        <a:spcAft>
                          <a:spcPts val="0"/>
                        </a:spcAft>
                      </a:pPr>
                      <a:r>
                        <a:rPr lang="en-US" sz="700" b="1" i="1">
                          <a:effectLst/>
                          <a:latin typeface="Arial"/>
                          <a:ea typeface="Times New Roman"/>
                          <a:cs typeface="Times New Roman"/>
                        </a:rPr>
                        <a:t>With Savings</a:t>
                      </a:r>
                      <a:r>
                        <a:rPr lang="en-US" sz="700" b="1">
                          <a:effectLst/>
                          <a:latin typeface="Arial"/>
                          <a:ea typeface="Times New Roman"/>
                          <a:cs typeface="Times New Roman"/>
                        </a:rPr>
                        <a:t> = Divide Line B by 176 </a:t>
                      </a:r>
                      <a:endParaRPr lang="en-US" sz="700" b="1">
                        <a:effectLst/>
                        <a:latin typeface="Comic Sans MS"/>
                        <a:ea typeface="Times New Roman"/>
                        <a:cs typeface="Times New Roman"/>
                      </a:endParaRPr>
                    </a:p>
                  </a:txBody>
                  <a:tcPr marL="37740" marR="37740" marT="0" marB="0" anchor="ctr">
                    <a:lnL w="28575" cap="flat" cmpd="sng" algn="ctr">
                      <a:solidFill>
                        <a:srgbClr val="2677A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743200" algn="ctr"/>
                          <a:tab pos="5486400" algn="r"/>
                          <a:tab pos="457200" algn="l"/>
                        </a:tabLst>
                      </a:pPr>
                      <a:r>
                        <a:rPr lang="en-US" sz="700" b="1">
                          <a:effectLst/>
                          <a:latin typeface="Arial"/>
                          <a:ea typeface="Times New Roman"/>
                          <a:cs typeface="Times New Roman"/>
                        </a:rPr>
                        <a:t> </a:t>
                      </a:r>
                      <a:endParaRPr lang="en-US" sz="700" b="1">
                        <a:effectLst/>
                        <a:latin typeface="Comic Sans MS"/>
                        <a:ea typeface="Times New Roman"/>
                        <a:cs typeface="Times New Roman"/>
                      </a:endParaRPr>
                    </a:p>
                  </a:txBody>
                  <a:tcPr marL="37740" marR="37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2743200" algn="ctr"/>
                          <a:tab pos="5486400" algn="r"/>
                          <a:tab pos="457200" algn="l"/>
                        </a:tabLst>
                      </a:pPr>
                      <a:r>
                        <a:rPr lang="en-US" sz="700" b="1">
                          <a:effectLst/>
                          <a:latin typeface="Arial"/>
                          <a:ea typeface="Times New Roman"/>
                          <a:cs typeface="Times New Roman"/>
                        </a:rPr>
                        <a:t> </a:t>
                      </a:r>
                      <a:endParaRPr lang="en-US" sz="700" b="1">
                        <a:effectLst/>
                        <a:latin typeface="Comic Sans MS"/>
                        <a:ea typeface="Times New Roman"/>
                        <a:cs typeface="Times New Roman"/>
                      </a:endParaRPr>
                    </a:p>
                  </a:txBody>
                  <a:tcPr marL="37740" marR="37740" marT="0" marB="0">
                    <a:lnL w="12700" cap="flat" cmpd="sng" algn="ctr">
                      <a:solidFill>
                        <a:srgbClr val="000000"/>
                      </a:solidFill>
                      <a:prstDash val="solid"/>
                      <a:round/>
                      <a:headEnd type="none" w="med" len="med"/>
                      <a:tailEnd type="none" w="med" len="med"/>
                    </a:lnL>
                    <a:lnR w="28575" cap="flat" cmpd="sng" algn="ctr">
                      <a:solidFill>
                        <a:srgbClr val="2677A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5"/>
                  </a:ext>
                </a:extLst>
              </a:tr>
              <a:tr h="309252">
                <a:tc>
                  <a:txBody>
                    <a:bodyPr/>
                    <a:lstStyle/>
                    <a:p>
                      <a:pPr marL="160020" marR="0">
                        <a:spcBef>
                          <a:spcPts val="0"/>
                        </a:spcBef>
                        <a:spcAft>
                          <a:spcPts val="0"/>
                        </a:spcAft>
                      </a:pPr>
                      <a:r>
                        <a:rPr lang="en-US" sz="700" b="1" u="sng" cap="all" dirty="0">
                          <a:effectLst/>
                          <a:latin typeface="Arial"/>
                          <a:ea typeface="Times New Roman"/>
                          <a:cs typeface="Times New Roman"/>
                        </a:rPr>
                        <a:t>Yearly Self-Sufficiency WAGE</a:t>
                      </a:r>
                      <a:r>
                        <a:rPr lang="en-US" sz="700" b="1" cap="all" dirty="0">
                          <a:effectLst/>
                          <a:latin typeface="Arial"/>
                          <a:ea typeface="Times New Roman"/>
                          <a:cs typeface="Times New Roman"/>
                        </a:rPr>
                        <a:t>: </a:t>
                      </a:r>
                      <a:endParaRPr lang="en-US" sz="700" b="1" dirty="0">
                        <a:effectLst/>
                        <a:latin typeface="Comic Sans MS"/>
                        <a:ea typeface="Times New Roman"/>
                        <a:cs typeface="Times New Roman"/>
                      </a:endParaRPr>
                    </a:p>
                    <a:p>
                      <a:pPr marL="160020" marR="0">
                        <a:spcBef>
                          <a:spcPts val="0"/>
                        </a:spcBef>
                        <a:spcAft>
                          <a:spcPts val="0"/>
                        </a:spcAft>
                      </a:pPr>
                      <a:r>
                        <a:rPr lang="en-US" sz="700" b="1" i="1" dirty="0">
                          <a:effectLst/>
                          <a:latin typeface="Arial"/>
                          <a:ea typeface="Times New Roman"/>
                          <a:cs typeface="Times New Roman"/>
                        </a:rPr>
                        <a:t>Without Savings</a:t>
                      </a:r>
                      <a:r>
                        <a:rPr lang="en-US" sz="700" b="1" dirty="0">
                          <a:effectLst/>
                          <a:latin typeface="Arial"/>
                          <a:ea typeface="Times New Roman"/>
                          <a:cs typeface="Times New Roman"/>
                        </a:rPr>
                        <a:t> = Multiply Line A by 12</a:t>
                      </a:r>
                      <a:endParaRPr lang="en-US" sz="700" b="1" dirty="0">
                        <a:effectLst/>
                        <a:latin typeface="Comic Sans MS"/>
                        <a:ea typeface="Times New Roman"/>
                        <a:cs typeface="Times New Roman"/>
                      </a:endParaRPr>
                    </a:p>
                    <a:p>
                      <a:pPr marL="160020" marR="0">
                        <a:spcBef>
                          <a:spcPts val="0"/>
                        </a:spcBef>
                        <a:spcAft>
                          <a:spcPts val="0"/>
                        </a:spcAft>
                      </a:pPr>
                      <a:r>
                        <a:rPr lang="en-US" sz="700" b="1" i="1" dirty="0">
                          <a:effectLst/>
                          <a:latin typeface="Arial"/>
                          <a:ea typeface="Times New Roman"/>
                          <a:cs typeface="Times New Roman"/>
                        </a:rPr>
                        <a:t>With Savings</a:t>
                      </a:r>
                      <a:r>
                        <a:rPr lang="en-US" sz="700" b="1" dirty="0">
                          <a:effectLst/>
                          <a:latin typeface="Arial"/>
                          <a:ea typeface="Times New Roman"/>
                          <a:cs typeface="Times New Roman"/>
                        </a:rPr>
                        <a:t> = Multiply Line B by 12</a:t>
                      </a:r>
                      <a:endParaRPr lang="en-US" sz="700" b="1" dirty="0">
                        <a:effectLst/>
                        <a:latin typeface="Comic Sans MS"/>
                        <a:ea typeface="Times New Roman"/>
                        <a:cs typeface="Times New Roman"/>
                      </a:endParaRPr>
                    </a:p>
                  </a:txBody>
                  <a:tcPr marL="37740" marR="37740" marT="0" marB="0" anchor="ctr">
                    <a:lnL w="28575" cap="flat" cmpd="sng" algn="ctr">
                      <a:solidFill>
                        <a:srgbClr val="2677A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2677A4"/>
                      </a:solidFill>
                      <a:prstDash val="solid"/>
                      <a:round/>
                      <a:headEnd type="none" w="med" len="med"/>
                      <a:tailEnd type="none" w="med" len="med"/>
                    </a:lnB>
                  </a:tcPr>
                </a:tc>
                <a:tc>
                  <a:txBody>
                    <a:bodyPr/>
                    <a:lstStyle/>
                    <a:p>
                      <a:pPr marL="0" marR="0">
                        <a:spcBef>
                          <a:spcPts val="0"/>
                        </a:spcBef>
                        <a:spcAft>
                          <a:spcPts val="0"/>
                        </a:spcAft>
                      </a:pPr>
                      <a:r>
                        <a:rPr lang="en-US" sz="700" b="1">
                          <a:effectLst/>
                          <a:latin typeface="Arial"/>
                          <a:ea typeface="Times New Roman"/>
                          <a:cs typeface="Times New Roman"/>
                        </a:rPr>
                        <a:t> </a:t>
                      </a:r>
                      <a:endParaRPr lang="en-US" sz="700" b="1">
                        <a:effectLst/>
                        <a:latin typeface="Comic Sans MS"/>
                        <a:ea typeface="Times New Roman"/>
                        <a:cs typeface="Times New Roman"/>
                      </a:endParaRPr>
                    </a:p>
                  </a:txBody>
                  <a:tcPr marL="37740" marR="37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2677A4"/>
                      </a:solidFill>
                      <a:prstDash val="solid"/>
                      <a:round/>
                      <a:headEnd type="none" w="med" len="med"/>
                      <a:tailEnd type="none" w="med" len="med"/>
                    </a:lnB>
                  </a:tcPr>
                </a:tc>
                <a:tc>
                  <a:txBody>
                    <a:bodyPr/>
                    <a:lstStyle/>
                    <a:p>
                      <a:pPr marL="0" marR="0">
                        <a:spcBef>
                          <a:spcPts val="0"/>
                        </a:spcBef>
                        <a:spcAft>
                          <a:spcPts val="0"/>
                        </a:spcAft>
                      </a:pPr>
                      <a:r>
                        <a:rPr lang="en-US" sz="700" b="1" dirty="0">
                          <a:effectLst/>
                          <a:latin typeface="Arial"/>
                          <a:ea typeface="Times New Roman"/>
                          <a:cs typeface="Times New Roman"/>
                        </a:rPr>
                        <a:t> </a:t>
                      </a:r>
                      <a:endParaRPr lang="en-US" sz="700" b="1" dirty="0">
                        <a:effectLst/>
                        <a:latin typeface="Comic Sans MS"/>
                        <a:ea typeface="Times New Roman"/>
                        <a:cs typeface="Times New Roman"/>
                      </a:endParaRPr>
                    </a:p>
                  </a:txBody>
                  <a:tcPr marL="37740" marR="37740" marT="0" marB="0">
                    <a:lnL w="12700" cap="flat" cmpd="sng" algn="ctr">
                      <a:solidFill>
                        <a:srgbClr val="000000"/>
                      </a:solidFill>
                      <a:prstDash val="solid"/>
                      <a:round/>
                      <a:headEnd type="none" w="med" len="med"/>
                      <a:tailEnd type="none" w="med" len="med"/>
                    </a:lnL>
                    <a:lnR w="28575" cap="flat" cmpd="sng" algn="ctr">
                      <a:solidFill>
                        <a:srgbClr val="2677A4"/>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2677A4"/>
                      </a:solidFill>
                      <a:prstDash val="solid"/>
                      <a:round/>
                      <a:headEnd type="none" w="med" len="med"/>
                      <a:tailEnd type="none" w="med" len="med"/>
                    </a:lnB>
                  </a:tcPr>
                </a:tc>
                <a:extLst>
                  <a:ext uri="{0D108BD9-81ED-4DB2-BD59-A6C34878D82A}">
                    <a16:rowId xmlns="" xmlns:a16="http://schemas.microsoft.com/office/drawing/2014/main" val="10016"/>
                  </a:ext>
                </a:extLst>
              </a:tr>
            </a:tbl>
          </a:graphicData>
        </a:graphic>
      </p:graphicFrame>
      <p:sp>
        <p:nvSpPr>
          <p:cNvPr id="4" name="Text Placeholder 3"/>
          <p:cNvSpPr txBox="1">
            <a:spLocks/>
          </p:cNvSpPr>
          <p:nvPr/>
        </p:nvSpPr>
        <p:spPr>
          <a:xfrm>
            <a:off x="457200" y="914400"/>
            <a:ext cx="8229600" cy="5105400"/>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40000"/>
              </a:lnSpc>
              <a:spcBef>
                <a:spcPts val="600"/>
              </a:spcBef>
              <a:spcAft>
                <a:spcPts val="600"/>
              </a:spcAft>
              <a:buFont typeface="Wingdings"/>
              <a:buNone/>
            </a:pPr>
            <a:r>
              <a:rPr lang="en-US" sz="1400" b="1" dirty="0">
                <a:solidFill>
                  <a:srgbClr val="3D9D33"/>
                </a:solidFill>
                <a:latin typeface="Interstate-Bold"/>
                <a:cs typeface="Interstate-Bold"/>
              </a:rPr>
              <a:t>SELF-SUFFICIENCY WAGE BUDGET WORKSHEET</a:t>
            </a:r>
          </a:p>
          <a:p>
            <a:pPr marL="0" lvl="1" indent="0">
              <a:lnSpc>
                <a:spcPct val="120000"/>
              </a:lnSpc>
              <a:spcBef>
                <a:spcPts val="300"/>
              </a:spcBef>
              <a:spcAft>
                <a:spcPts val="300"/>
              </a:spcAft>
              <a:buClr>
                <a:srgbClr val="E71F84"/>
              </a:buClr>
              <a:buNone/>
            </a:pPr>
            <a:r>
              <a:rPr lang="en-US" sz="1200" dirty="0">
                <a:latin typeface="Interstate-Light"/>
                <a:cs typeface="Interstate-Light"/>
              </a:rPr>
              <a:t>Use this worksheet to find your ‘self-sufficiency wage”—the wage or salary necessary to meet your basic expenses.</a:t>
            </a:r>
          </a:p>
        </p:txBody>
      </p:sp>
      <p:sp>
        <p:nvSpPr>
          <p:cNvPr id="7" name="Slide Number Placeholder 5"/>
          <p:cNvSpPr txBox="1">
            <a:spLocks/>
          </p:cNvSpPr>
          <p:nvPr/>
        </p:nvSpPr>
        <p:spPr>
          <a:xfrm>
            <a:off x="228600" y="6400800"/>
            <a:ext cx="4572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rgbClr val="3D9D33"/>
                </a:solidFill>
                <a:latin typeface="Interstate-Bold"/>
                <a:ea typeface="+mn-ea"/>
                <a:cs typeface="Interstate-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0FD75C-9239-A749-9EDC-2F57076472A1}" type="slidenum">
              <a:rPr lang="en-US" sz="900" smtClean="0"/>
              <a:pPr/>
              <a:t>28</a:t>
            </a:fld>
            <a:endParaRPr lang="en-US" sz="9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rrowheads="1"/>
          </p:cNvPicPr>
          <p:nvPr/>
        </p:nvPicPr>
        <p:blipFill>
          <a:blip r:embed="rId2" cstate="print"/>
          <a:srcRect/>
          <a:stretch>
            <a:fillRect/>
          </a:stretch>
        </p:blipFill>
        <p:spPr bwMode="auto">
          <a:xfrm>
            <a:off x="533400" y="1524000"/>
            <a:ext cx="7315200" cy="4754880"/>
          </a:xfrm>
          <a:prstGeom prst="rect">
            <a:avLst/>
          </a:prstGeom>
          <a:ln>
            <a:noFill/>
          </a:ln>
          <a:effectLst/>
        </p:spPr>
      </p:pic>
      <p:sp>
        <p:nvSpPr>
          <p:cNvPr id="10" name="Text Placeholder 3"/>
          <p:cNvSpPr txBox="1">
            <a:spLocks/>
          </p:cNvSpPr>
          <p:nvPr/>
        </p:nvSpPr>
        <p:spPr>
          <a:xfrm>
            <a:off x="457200" y="990600"/>
            <a:ext cx="8229600" cy="5105400"/>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40000"/>
              </a:lnSpc>
              <a:spcBef>
                <a:spcPts val="600"/>
              </a:spcBef>
              <a:spcAft>
                <a:spcPts val="600"/>
              </a:spcAft>
              <a:buFont typeface="Wingdings"/>
              <a:buNone/>
            </a:pPr>
            <a:r>
              <a:rPr lang="en-US" sz="1400" b="1" dirty="0">
                <a:solidFill>
                  <a:srgbClr val="3D9D33"/>
                </a:solidFill>
                <a:latin typeface="Interstate-Bold"/>
                <a:cs typeface="Interstate-Bold"/>
              </a:rPr>
              <a:t>A MODELING EXAMPLE—PENNSYLVANIA</a:t>
            </a:r>
          </a:p>
        </p:txBody>
      </p:sp>
      <p:sp>
        <p:nvSpPr>
          <p:cNvPr id="2" name="Slide Number Placeholder 1"/>
          <p:cNvSpPr>
            <a:spLocks noGrp="1"/>
          </p:cNvSpPr>
          <p:nvPr>
            <p:ph type="sldNum" sz="quarter" idx="12"/>
          </p:nvPr>
        </p:nvSpPr>
        <p:spPr/>
        <p:txBody>
          <a:bodyPr/>
          <a:lstStyle/>
          <a:p>
            <a:fld id="{2AEF2BAA-794D-43E8-BC43-775101173209}" type="slidenum">
              <a:rPr lang="en-US" smtClean="0"/>
              <a:pPr/>
              <a:t>29</a:t>
            </a:fld>
            <a:endParaRPr lang="en-US"/>
          </a:p>
        </p:txBody>
      </p:sp>
      <p:sp>
        <p:nvSpPr>
          <p:cNvPr id="7" name="Slide Number Placeholder 5"/>
          <p:cNvSpPr txBox="1">
            <a:spLocks/>
          </p:cNvSpPr>
          <p:nvPr/>
        </p:nvSpPr>
        <p:spPr>
          <a:xfrm>
            <a:off x="228600" y="6400800"/>
            <a:ext cx="4572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rgbClr val="3D9D33"/>
                </a:solidFill>
                <a:latin typeface="Interstate-Bold"/>
                <a:ea typeface="+mn-ea"/>
                <a:cs typeface="Interstate-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0FD75C-9239-A749-9EDC-2F57076472A1}" type="slidenum">
              <a:rPr lang="en-US" sz="900" smtClean="0"/>
              <a:pPr/>
              <a:t>29</a:t>
            </a:fld>
            <a:endParaRPr lang="en-US" sz="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p:cNvSpPr txBox="1">
            <a:spLocks/>
          </p:cNvSpPr>
          <p:nvPr/>
        </p:nvSpPr>
        <p:spPr>
          <a:xfrm>
            <a:off x="457200" y="1219200"/>
            <a:ext cx="8229600" cy="5105400"/>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40000"/>
              </a:lnSpc>
              <a:spcBef>
                <a:spcPts val="600"/>
              </a:spcBef>
              <a:spcAft>
                <a:spcPts val="600"/>
              </a:spcAft>
              <a:buFont typeface="Wingdings"/>
              <a:buNone/>
            </a:pPr>
            <a:r>
              <a:rPr lang="en-US" sz="1400" b="1" dirty="0">
                <a:solidFill>
                  <a:srgbClr val="3D9D33"/>
                </a:solidFill>
                <a:latin typeface="Interstate-Bold"/>
                <a:cs typeface="Interstate-Bold"/>
              </a:rPr>
              <a:t>AGENDA</a:t>
            </a:r>
          </a:p>
          <a:p>
            <a:pPr marL="228600" lvl="1" indent="-228600">
              <a:lnSpc>
                <a:spcPct val="120000"/>
              </a:lnSpc>
              <a:spcBef>
                <a:spcPts val="300"/>
              </a:spcBef>
              <a:spcAft>
                <a:spcPts val="300"/>
              </a:spcAft>
              <a:buClr>
                <a:srgbClr val="E71F84"/>
              </a:buClr>
              <a:buNone/>
            </a:pPr>
            <a:endParaRPr lang="en-US" sz="1200" dirty="0">
              <a:solidFill>
                <a:srgbClr val="062C65"/>
              </a:solidFill>
              <a:latin typeface="Interstate-Bold"/>
              <a:cs typeface="Interstate-Bold"/>
            </a:endParaRPr>
          </a:p>
          <a:p>
            <a:pPr marL="228600" lvl="1" indent="-228600">
              <a:lnSpc>
                <a:spcPct val="120000"/>
              </a:lnSpc>
              <a:spcBef>
                <a:spcPts val="300"/>
              </a:spcBef>
              <a:spcAft>
                <a:spcPts val="300"/>
              </a:spcAft>
              <a:buClr>
                <a:srgbClr val="E71F84"/>
              </a:buClr>
              <a:buNone/>
            </a:pPr>
            <a:r>
              <a:rPr lang="en-US" sz="1200" dirty="0">
                <a:solidFill>
                  <a:srgbClr val="062C65"/>
                </a:solidFill>
                <a:latin typeface="Interstate-Bold"/>
                <a:cs typeface="Interstate-Bold"/>
              </a:rPr>
              <a:t>OVERVIEW OF GENDER EQUITY ISSUES</a:t>
            </a:r>
          </a:p>
          <a:p>
            <a:pPr marL="228600" lvl="1" indent="-228600">
              <a:lnSpc>
                <a:spcPct val="120000"/>
              </a:lnSpc>
              <a:spcBef>
                <a:spcPts val="300"/>
              </a:spcBef>
              <a:spcAft>
                <a:spcPts val="300"/>
              </a:spcAft>
              <a:buClr>
                <a:srgbClr val="E71F84"/>
              </a:buClr>
              <a:buNone/>
            </a:pPr>
            <a:endParaRPr lang="en-US" sz="1200" dirty="0">
              <a:solidFill>
                <a:srgbClr val="062C65"/>
              </a:solidFill>
              <a:latin typeface="Interstate-Bold"/>
              <a:cs typeface="Interstate-Bold"/>
            </a:endParaRPr>
          </a:p>
          <a:p>
            <a:pPr marL="228600" lvl="1" indent="-228600">
              <a:lnSpc>
                <a:spcPct val="120000"/>
              </a:lnSpc>
              <a:spcBef>
                <a:spcPts val="300"/>
              </a:spcBef>
              <a:spcAft>
                <a:spcPts val="300"/>
              </a:spcAft>
              <a:buClr>
                <a:srgbClr val="E71F84"/>
              </a:buClr>
              <a:buNone/>
            </a:pPr>
            <a:r>
              <a:rPr lang="en-US" sz="1200" dirty="0">
                <a:solidFill>
                  <a:srgbClr val="062C65"/>
                </a:solidFill>
                <a:latin typeface="Interstate-Bold"/>
                <a:cs typeface="Interstate-Bold"/>
              </a:rPr>
              <a:t>PROGRAM STRATEGIES</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Assessment with a Gender Lens</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Case Management with a Gender Lens</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BEST as a Case Management Tool</a:t>
            </a:r>
          </a:p>
          <a:p>
            <a:pPr marL="228600" lvl="1" indent="-228600">
              <a:lnSpc>
                <a:spcPct val="120000"/>
              </a:lnSpc>
              <a:spcBef>
                <a:spcPts val="300"/>
              </a:spcBef>
              <a:spcAft>
                <a:spcPts val="300"/>
              </a:spcAft>
              <a:buClr>
                <a:srgbClr val="E71F84"/>
              </a:buClr>
              <a:buFont typeface="Lucida Grande"/>
              <a:buChar char="&gt;"/>
            </a:pPr>
            <a:endParaRPr lang="en-US" sz="1200" dirty="0">
              <a:latin typeface="Interstate-Light"/>
              <a:cs typeface="Interstate-Light"/>
            </a:endParaRPr>
          </a:p>
          <a:p>
            <a:pPr marL="228600" lvl="1" indent="-228600">
              <a:lnSpc>
                <a:spcPct val="120000"/>
              </a:lnSpc>
              <a:spcBef>
                <a:spcPts val="300"/>
              </a:spcBef>
              <a:spcAft>
                <a:spcPts val="300"/>
              </a:spcAft>
              <a:buClr>
                <a:srgbClr val="E71F84"/>
              </a:buClr>
              <a:buNone/>
            </a:pPr>
            <a:r>
              <a:rPr lang="en-US" sz="1200" dirty="0">
                <a:solidFill>
                  <a:srgbClr val="062C65"/>
                </a:solidFill>
                <a:latin typeface="Interstate-Bold"/>
                <a:cs typeface="Interstate-Bold"/>
              </a:rPr>
              <a:t>QUESTIONS AND DISCUSSION</a:t>
            </a:r>
            <a:endParaRPr lang="en-US" sz="1200" dirty="0">
              <a:latin typeface="Interstate-Light"/>
              <a:cs typeface="Interstate-Light"/>
            </a:endParaRPr>
          </a:p>
          <a:p>
            <a:pPr marL="228600" lvl="1" indent="-228600">
              <a:lnSpc>
                <a:spcPct val="120000"/>
              </a:lnSpc>
              <a:spcBef>
                <a:spcPts val="300"/>
              </a:spcBef>
              <a:spcAft>
                <a:spcPts val="300"/>
              </a:spcAft>
              <a:buClr>
                <a:srgbClr val="E71F84"/>
              </a:buClr>
              <a:buFont typeface="Lucida Grande"/>
              <a:buChar char="&gt;"/>
            </a:pPr>
            <a:endParaRPr lang="en-US" sz="1200" dirty="0">
              <a:latin typeface="Interstate-Light"/>
              <a:cs typeface="Interstate-Light"/>
            </a:endParaRPr>
          </a:p>
        </p:txBody>
      </p:sp>
      <p:sp>
        <p:nvSpPr>
          <p:cNvPr id="12" name="Slide Number Placeholder 5"/>
          <p:cNvSpPr txBox="1">
            <a:spLocks/>
          </p:cNvSpPr>
          <p:nvPr/>
        </p:nvSpPr>
        <p:spPr>
          <a:xfrm>
            <a:off x="228600" y="6400800"/>
            <a:ext cx="4572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rgbClr val="3D9D33"/>
                </a:solidFill>
                <a:latin typeface="Interstate-Bold"/>
                <a:ea typeface="+mn-ea"/>
                <a:cs typeface="Interstate-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0FD75C-9239-A749-9EDC-2F57076472A1}" type="slidenum">
              <a:rPr lang="en-US" sz="900" smtClean="0"/>
              <a:pPr/>
              <a:t>3</a:t>
            </a:fld>
            <a:endParaRPr lang="en-US" sz="9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sz="quarter" idx="1"/>
          </p:nvPr>
        </p:nvPicPr>
        <p:blipFill>
          <a:blip r:embed="rId2" cstate="print"/>
          <a:stretch>
            <a:fillRect/>
          </a:stretch>
        </p:blipFill>
        <p:spPr bwMode="auto">
          <a:xfrm>
            <a:off x="533400" y="1600199"/>
            <a:ext cx="6019800" cy="4684687"/>
          </a:xfrm>
          <a:prstGeom prst="rect">
            <a:avLst/>
          </a:prstGeom>
          <a:noFill/>
          <a:ln w="9525">
            <a:noFill/>
            <a:miter lim="800000"/>
            <a:headEnd/>
            <a:tailEnd/>
          </a:ln>
          <a:effectLst/>
        </p:spPr>
      </p:pic>
      <p:sp>
        <p:nvSpPr>
          <p:cNvPr id="4" name="Text Placeholder 3"/>
          <p:cNvSpPr txBox="1">
            <a:spLocks/>
          </p:cNvSpPr>
          <p:nvPr/>
        </p:nvSpPr>
        <p:spPr>
          <a:xfrm>
            <a:off x="457200" y="1066800"/>
            <a:ext cx="8229600" cy="5105400"/>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40000"/>
              </a:lnSpc>
              <a:spcBef>
                <a:spcPts val="600"/>
              </a:spcBef>
              <a:spcAft>
                <a:spcPts val="600"/>
              </a:spcAft>
              <a:buFont typeface="Wingdings"/>
              <a:buNone/>
            </a:pPr>
            <a:r>
              <a:rPr lang="en-US" sz="1400" b="1" dirty="0">
                <a:solidFill>
                  <a:srgbClr val="3D9D33"/>
                </a:solidFill>
                <a:latin typeface="Interstate-Bold"/>
                <a:cs typeface="Interstate-Bold"/>
              </a:rPr>
              <a:t>WASHINGTON, DC, METROPOLITAN AREA SELF-SUFFICIENCY CALCULATOR</a:t>
            </a:r>
          </a:p>
        </p:txBody>
      </p:sp>
      <p:sp>
        <p:nvSpPr>
          <p:cNvPr id="2" name="Slide Number Placeholder 1"/>
          <p:cNvSpPr>
            <a:spLocks noGrp="1"/>
          </p:cNvSpPr>
          <p:nvPr>
            <p:ph type="sldNum" sz="quarter" idx="12"/>
          </p:nvPr>
        </p:nvSpPr>
        <p:spPr/>
        <p:txBody>
          <a:bodyPr/>
          <a:lstStyle/>
          <a:p>
            <a:fld id="{2AEF2BAA-794D-43E8-BC43-775101173209}" type="slidenum">
              <a:rPr lang="en-US" smtClean="0"/>
              <a:pPr/>
              <a:t>30</a:t>
            </a:fld>
            <a:endParaRPr lang="en-US"/>
          </a:p>
        </p:txBody>
      </p:sp>
      <p:sp>
        <p:nvSpPr>
          <p:cNvPr id="9" name="Slide Number Placeholder 5"/>
          <p:cNvSpPr txBox="1">
            <a:spLocks/>
          </p:cNvSpPr>
          <p:nvPr/>
        </p:nvSpPr>
        <p:spPr>
          <a:xfrm>
            <a:off x="228600" y="6400800"/>
            <a:ext cx="4572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rgbClr val="3D9D33"/>
                </a:solidFill>
                <a:latin typeface="Interstate-Bold"/>
                <a:ea typeface="+mn-ea"/>
                <a:cs typeface="Interstate-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0FD75C-9239-A749-9EDC-2F57076472A1}" type="slidenum">
              <a:rPr lang="en-US" sz="900" smtClean="0"/>
              <a:pPr/>
              <a:t>30</a:t>
            </a:fld>
            <a:endParaRPr lang="en-US" sz="9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AEF2BAA-794D-43E8-BC43-775101173209}" type="slidenum">
              <a:rPr lang="en-US" smtClean="0"/>
              <a:pPr/>
              <a:t>31</a:t>
            </a:fld>
            <a:endParaRPr lang="en-US"/>
          </a:p>
        </p:txBody>
      </p:sp>
      <p:sp>
        <p:nvSpPr>
          <p:cNvPr id="6" name="TextBox 5"/>
          <p:cNvSpPr txBox="1"/>
          <p:nvPr/>
        </p:nvSpPr>
        <p:spPr>
          <a:xfrm>
            <a:off x="685800" y="6490156"/>
            <a:ext cx="7162800" cy="21544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dirty="0">
                <a:solidFill>
                  <a:schemeClr val="bg1">
                    <a:lumMod val="50000"/>
                  </a:schemeClr>
                </a:solidFill>
                <a:latin typeface="Interstate-Light"/>
                <a:cs typeface="Interstate-Light"/>
              </a:rPr>
              <a:t>ASSESSMENT AND CASE MANAGEMENT STRATEGIES TO SUPPORT WOMEN’S PARTICIPATION AND SUCCESS IN GREEN JOBS</a:t>
            </a:r>
          </a:p>
        </p:txBody>
      </p:sp>
      <p:sp>
        <p:nvSpPr>
          <p:cNvPr id="7" name="Slide Number Placeholder 5"/>
          <p:cNvSpPr txBox="1">
            <a:spLocks/>
          </p:cNvSpPr>
          <p:nvPr/>
        </p:nvSpPr>
        <p:spPr>
          <a:xfrm>
            <a:off x="228600" y="6400800"/>
            <a:ext cx="4572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rgbClr val="3D9D33"/>
                </a:solidFill>
                <a:latin typeface="Interstate-Bold"/>
                <a:ea typeface="+mn-ea"/>
                <a:cs typeface="Interstate-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0FD75C-9239-A749-9EDC-2F57076472A1}" type="slidenum">
              <a:rPr lang="en-US" sz="900" smtClean="0"/>
              <a:pPr/>
              <a:t>31</a:t>
            </a:fld>
            <a:endParaRPr lang="en-US" sz="900" dirty="0"/>
          </a:p>
        </p:txBody>
      </p:sp>
      <p:sp>
        <p:nvSpPr>
          <p:cNvPr id="9" name="Text Placeholder 3"/>
          <p:cNvSpPr txBox="1">
            <a:spLocks/>
          </p:cNvSpPr>
          <p:nvPr/>
        </p:nvSpPr>
        <p:spPr>
          <a:xfrm>
            <a:off x="228600" y="990600"/>
            <a:ext cx="8229600" cy="5105400"/>
          </a:xfrm>
          <a:prstGeom prst="rect">
            <a:avLst/>
          </a:prstGeom>
        </p:spPr>
        <p:txBody>
          <a:bodyPr>
            <a:normAutofit fontScale="925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40000"/>
              </a:lnSpc>
              <a:spcBef>
                <a:spcPts val="600"/>
              </a:spcBef>
              <a:spcAft>
                <a:spcPts val="600"/>
              </a:spcAft>
              <a:buNone/>
            </a:pPr>
            <a:r>
              <a:rPr lang="en-US" sz="1400" b="1" dirty="0" smtClean="0">
                <a:solidFill>
                  <a:srgbClr val="3D9D33"/>
                </a:solidFill>
                <a:latin typeface="Interstate-Bold"/>
                <a:cs typeface="Interstate-Bold"/>
              </a:rPr>
              <a:t>FINANCIAL LITERACY</a:t>
            </a:r>
            <a:endParaRPr lang="en-US" sz="1200" dirty="0" smtClean="0">
              <a:latin typeface="Interstate-Light"/>
              <a:cs typeface="Interstate-Light"/>
            </a:endParaRPr>
          </a:p>
          <a:p>
            <a:pPr marL="228600" lvl="1" indent="-228600">
              <a:lnSpc>
                <a:spcPct val="120000"/>
              </a:lnSpc>
              <a:spcBef>
                <a:spcPts val="300"/>
              </a:spcBef>
              <a:spcAft>
                <a:spcPts val="300"/>
              </a:spcAft>
              <a:buClr>
                <a:srgbClr val="E71F84"/>
              </a:buClr>
              <a:buFont typeface="Lucida Grande"/>
              <a:buChar char="&gt;"/>
            </a:pPr>
            <a:r>
              <a:rPr lang="en-US" sz="1200" dirty="0" smtClean="0">
                <a:latin typeface="Interstate-Light"/>
                <a:cs typeface="Interstate-Light"/>
              </a:rPr>
              <a:t>Beyond </a:t>
            </a:r>
            <a:r>
              <a:rPr lang="en-US" sz="1200" dirty="0">
                <a:latin typeface="Interstate-Light"/>
                <a:cs typeface="Interstate-Light"/>
              </a:rPr>
              <a:t>general personal finance concerns, occupations can introduce unique financial hurdles. Aspiring truck drivers will have to navigate the following circumstances that, for example, would not apply to a manufacturing technician</a:t>
            </a:r>
            <a:r>
              <a:rPr lang="en-US" sz="1200" dirty="0" smtClean="0">
                <a:latin typeface="Interstate-Light"/>
                <a:cs typeface="Interstate-Light"/>
              </a:rPr>
              <a:t>.</a:t>
            </a:r>
            <a:endParaRPr lang="en-US" sz="1200" dirty="0">
              <a:latin typeface="Interstate-Light"/>
              <a:cs typeface="Interstate-Light"/>
            </a:endParaRP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On the Road Expenses</a:t>
            </a:r>
          </a:p>
          <a:p>
            <a:pPr marL="502920" lvl="2">
              <a:lnSpc>
                <a:spcPct val="120000"/>
              </a:lnSpc>
              <a:spcBef>
                <a:spcPts val="300"/>
              </a:spcBef>
              <a:spcAft>
                <a:spcPts val="300"/>
              </a:spcAft>
              <a:buClr>
                <a:srgbClr val="E71F84"/>
              </a:buClr>
              <a:buFont typeface="Lucida Grande"/>
              <a:buChar char="&gt;"/>
            </a:pPr>
            <a:r>
              <a:rPr lang="en-US" sz="900" dirty="0" smtClean="0">
                <a:latin typeface="Interstate-Light"/>
                <a:cs typeface="Interstate-Light"/>
              </a:rPr>
              <a:t>There </a:t>
            </a:r>
            <a:r>
              <a:rPr lang="en-US" sz="900" dirty="0">
                <a:latin typeface="Interstate-Light"/>
                <a:cs typeface="Interstate-Light"/>
              </a:rPr>
              <a:t>are few places truck drivers can eat besides truck stops or restaurants that have truck parking. </a:t>
            </a:r>
          </a:p>
          <a:p>
            <a:pPr marL="502920" lvl="2">
              <a:lnSpc>
                <a:spcPct val="120000"/>
              </a:lnSpc>
              <a:spcBef>
                <a:spcPts val="300"/>
              </a:spcBef>
              <a:spcAft>
                <a:spcPts val="300"/>
              </a:spcAft>
              <a:buClr>
                <a:srgbClr val="E71F84"/>
              </a:buClr>
              <a:buFont typeface="Lucida Grande"/>
              <a:buChar char="&gt;"/>
            </a:pPr>
            <a:r>
              <a:rPr lang="en-US" sz="900" dirty="0" smtClean="0">
                <a:latin typeface="Interstate-Light"/>
                <a:cs typeface="Interstate-Light"/>
              </a:rPr>
              <a:t>It's </a:t>
            </a:r>
            <a:r>
              <a:rPr lang="en-US" sz="900" dirty="0">
                <a:latin typeface="Interstate-Light"/>
                <a:cs typeface="Interstate-Light"/>
              </a:rPr>
              <a:t>difficult to make meals in the truck, and most drivers don't want to spend the time they have preparing meals. </a:t>
            </a:r>
          </a:p>
          <a:p>
            <a:pPr marL="502920" lvl="2">
              <a:lnSpc>
                <a:spcPct val="120000"/>
              </a:lnSpc>
              <a:spcBef>
                <a:spcPts val="300"/>
              </a:spcBef>
              <a:spcAft>
                <a:spcPts val="300"/>
              </a:spcAft>
              <a:buClr>
                <a:srgbClr val="E71F84"/>
              </a:buClr>
              <a:buFont typeface="Lucida Grande"/>
              <a:buChar char="&gt;"/>
            </a:pPr>
            <a:r>
              <a:rPr lang="en-US" sz="900" dirty="0" smtClean="0">
                <a:latin typeface="Interstate-Light"/>
                <a:cs typeface="Interstate-Light"/>
              </a:rPr>
              <a:t>Eating </a:t>
            </a:r>
            <a:r>
              <a:rPr lang="en-US" sz="900" dirty="0">
                <a:latin typeface="Interstate-Light"/>
                <a:cs typeface="Interstate-Light"/>
              </a:rPr>
              <a:t>meals out all the time can get unsustainably expensive.</a:t>
            </a:r>
          </a:p>
          <a:p>
            <a:pPr marL="502920" lvl="2">
              <a:lnSpc>
                <a:spcPct val="120000"/>
              </a:lnSpc>
              <a:spcBef>
                <a:spcPts val="300"/>
              </a:spcBef>
              <a:spcAft>
                <a:spcPts val="300"/>
              </a:spcAft>
              <a:buClr>
                <a:srgbClr val="E71F84"/>
              </a:buClr>
              <a:buFont typeface="Lucida Grande"/>
              <a:buChar char="&gt;"/>
            </a:pPr>
            <a:r>
              <a:rPr lang="en-US" sz="900" dirty="0" smtClean="0">
                <a:latin typeface="Interstate-Light"/>
                <a:cs typeface="Interstate-Light"/>
              </a:rPr>
              <a:t>Drivers </a:t>
            </a:r>
            <a:r>
              <a:rPr lang="en-US" sz="900" dirty="0">
                <a:latin typeface="Interstate-Light"/>
                <a:cs typeface="Interstate-Light"/>
              </a:rPr>
              <a:t>should save every food receipt as all meal costs on the road are tax deductible. </a:t>
            </a:r>
          </a:p>
          <a:p>
            <a:pPr marL="502920" lvl="2">
              <a:lnSpc>
                <a:spcPct val="120000"/>
              </a:lnSpc>
              <a:spcBef>
                <a:spcPts val="300"/>
              </a:spcBef>
              <a:spcAft>
                <a:spcPts val="300"/>
              </a:spcAft>
              <a:buClr>
                <a:srgbClr val="E71F84"/>
              </a:buClr>
              <a:buFont typeface="Lucida Grande"/>
              <a:buChar char="&gt;"/>
            </a:pPr>
            <a:r>
              <a:rPr lang="en-US" sz="900" dirty="0" smtClean="0">
                <a:latin typeface="Interstate-Light"/>
                <a:cs typeface="Interstate-Light"/>
              </a:rPr>
              <a:t>They </a:t>
            </a:r>
            <a:r>
              <a:rPr lang="en-US" sz="900" dirty="0">
                <a:latin typeface="Interstate-Light"/>
                <a:cs typeface="Interstate-Light"/>
              </a:rPr>
              <a:t>could also put a fridge or cooler in the truck, in which they can store groceries and leftovers</a:t>
            </a:r>
            <a:r>
              <a:rPr lang="en-US" sz="900" dirty="0" smtClean="0">
                <a:latin typeface="Interstate-Light"/>
                <a:cs typeface="Interstate-Light"/>
              </a:rPr>
              <a:t>.</a:t>
            </a:r>
            <a:endParaRPr lang="en-US" sz="1200" dirty="0">
              <a:latin typeface="Interstate-Light"/>
              <a:cs typeface="Interstate-Light"/>
            </a:endParaRP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In the trades, Port Jobs, a partner of the Delivering the TDL Workforce initiative, offers (for a fee) a trainer toolkit for teaching financial tools to apprentices, including instructor scripts, ready-made PowerPoint presentations, activities, and frequently asked questions</a:t>
            </a:r>
            <a:r>
              <a:rPr lang="en-US" sz="1200" dirty="0" smtClean="0">
                <a:latin typeface="Interstate-Light"/>
                <a:cs typeface="Interstate-Light"/>
              </a:rPr>
              <a:t>.</a:t>
            </a:r>
            <a:endParaRPr lang="en-US" sz="1200" dirty="0" smtClean="0">
              <a:latin typeface="Interstate-Light"/>
              <a:cs typeface="Interstate-Light"/>
            </a:endParaRPr>
          </a:p>
          <a:p>
            <a:pPr marL="228600" lvl="1" indent="-228600">
              <a:lnSpc>
                <a:spcPct val="120000"/>
              </a:lnSpc>
              <a:spcBef>
                <a:spcPts val="300"/>
              </a:spcBef>
              <a:spcAft>
                <a:spcPts val="300"/>
              </a:spcAft>
              <a:buClr>
                <a:srgbClr val="E71F84"/>
              </a:buClr>
              <a:buFont typeface="Lucida Grande"/>
              <a:buChar char="&gt;"/>
            </a:pPr>
            <a:r>
              <a:rPr lang="en-US" sz="1200" dirty="0" smtClean="0">
                <a:latin typeface="Interstate-Light"/>
                <a:cs typeface="Interstate-Light"/>
              </a:rPr>
              <a:t>Entrepreneurship</a:t>
            </a:r>
            <a:endParaRPr lang="en-US" sz="1200" dirty="0">
              <a:latin typeface="Interstate-Light"/>
              <a:cs typeface="Interstate-Light"/>
            </a:endParaRPr>
          </a:p>
          <a:p>
            <a:pPr marL="502920" lvl="2">
              <a:lnSpc>
                <a:spcPct val="120000"/>
              </a:lnSpc>
              <a:spcBef>
                <a:spcPts val="300"/>
              </a:spcBef>
              <a:spcAft>
                <a:spcPts val="300"/>
              </a:spcAft>
              <a:buClr>
                <a:srgbClr val="E71F84"/>
              </a:buClr>
              <a:buFont typeface="Lucida Grande"/>
              <a:buChar char="&gt;"/>
            </a:pPr>
            <a:r>
              <a:rPr lang="en-US" sz="900" dirty="0" smtClean="0">
                <a:latin typeface="Interstate-Light"/>
                <a:cs typeface="Interstate-Light"/>
              </a:rPr>
              <a:t>Company </a:t>
            </a:r>
            <a:r>
              <a:rPr lang="en-US" sz="900" dirty="0">
                <a:latin typeface="Interstate-Light"/>
                <a:cs typeface="Interstate-Light"/>
              </a:rPr>
              <a:t>drivers are most often compensated per hour or per load.</a:t>
            </a:r>
          </a:p>
          <a:p>
            <a:pPr marL="502920" lvl="2">
              <a:lnSpc>
                <a:spcPct val="120000"/>
              </a:lnSpc>
              <a:spcBef>
                <a:spcPts val="300"/>
              </a:spcBef>
              <a:spcAft>
                <a:spcPts val="300"/>
              </a:spcAft>
              <a:buClr>
                <a:srgbClr val="E71F84"/>
              </a:buClr>
              <a:buFont typeface="Lucida Grande"/>
              <a:buChar char="&gt;"/>
            </a:pPr>
            <a:r>
              <a:rPr lang="en-US" sz="900" dirty="0" smtClean="0">
                <a:latin typeface="Interstate-Light"/>
                <a:cs typeface="Interstate-Light"/>
              </a:rPr>
              <a:t>Companies </a:t>
            </a:r>
            <a:r>
              <a:rPr lang="en-US" sz="900" dirty="0">
                <a:latin typeface="Interstate-Light"/>
                <a:cs typeface="Interstate-Light"/>
              </a:rPr>
              <a:t>typically make truck payments, insurance payments, and cover vehicle maintenance costs.</a:t>
            </a:r>
          </a:p>
          <a:p>
            <a:pPr marL="502920" lvl="2">
              <a:lnSpc>
                <a:spcPct val="120000"/>
              </a:lnSpc>
              <a:spcBef>
                <a:spcPts val="300"/>
              </a:spcBef>
              <a:spcAft>
                <a:spcPts val="300"/>
              </a:spcAft>
              <a:buClr>
                <a:srgbClr val="E71F84"/>
              </a:buClr>
              <a:buFont typeface="Lucida Grande"/>
              <a:buChar char="&gt;"/>
            </a:pPr>
            <a:r>
              <a:rPr lang="en-US" sz="900" dirty="0" smtClean="0">
                <a:latin typeface="Interstate-Light"/>
                <a:cs typeface="Interstate-Light"/>
              </a:rPr>
              <a:t>Drivers </a:t>
            </a:r>
            <a:r>
              <a:rPr lang="en-US" sz="900" dirty="0">
                <a:latin typeface="Interstate-Light"/>
                <a:cs typeface="Interstate-Light"/>
              </a:rPr>
              <a:t>who are able to anticipate their future income as well as their monthly rent, bills, and vehicle expenses are candidates to own their trucks.</a:t>
            </a:r>
          </a:p>
          <a:p>
            <a:pPr marL="502920" lvl="2">
              <a:lnSpc>
                <a:spcPct val="120000"/>
              </a:lnSpc>
              <a:spcBef>
                <a:spcPts val="300"/>
              </a:spcBef>
              <a:spcAft>
                <a:spcPts val="300"/>
              </a:spcAft>
              <a:buClr>
                <a:srgbClr val="E71F84"/>
              </a:buClr>
              <a:buFont typeface="Lucida Grande"/>
              <a:buChar char="&gt;"/>
            </a:pPr>
            <a:r>
              <a:rPr lang="en-US" sz="900" dirty="0" smtClean="0">
                <a:latin typeface="Interstate-Light"/>
                <a:cs typeface="Interstate-Light"/>
              </a:rPr>
              <a:t>“</a:t>
            </a:r>
            <a:r>
              <a:rPr lang="en-US" sz="900" dirty="0">
                <a:latin typeface="Interstate-Light"/>
                <a:cs typeface="Interstate-Light"/>
              </a:rPr>
              <a:t>Owner-Operators” bear more risk, but may also command </a:t>
            </a:r>
            <a:r>
              <a:rPr lang="en-US" sz="900" dirty="0" smtClean="0">
                <a:latin typeface="Interstate-Light"/>
                <a:cs typeface="Interstate-Light"/>
              </a:rPr>
              <a:t>higher</a:t>
            </a:r>
            <a:endParaRPr lang="en-US" sz="900" dirty="0">
              <a:latin typeface="Interstate-Light"/>
              <a:cs typeface="Interstate-Light"/>
            </a:endParaRPr>
          </a:p>
          <a:p>
            <a:pPr marL="228600" lvl="1">
              <a:lnSpc>
                <a:spcPct val="120000"/>
              </a:lnSpc>
              <a:spcBef>
                <a:spcPts val="300"/>
              </a:spcBef>
              <a:spcAft>
                <a:spcPts val="300"/>
              </a:spcAft>
              <a:buClr>
                <a:srgbClr val="E71F84"/>
              </a:buClr>
              <a:buFont typeface="Lucida Grande"/>
              <a:buChar char="&gt;"/>
            </a:pPr>
            <a:r>
              <a:rPr lang="en-US" sz="1100" dirty="0" smtClean="0">
                <a:latin typeface="Interstate-Light"/>
                <a:cs typeface="Interstate-Light"/>
              </a:rPr>
              <a:t>In the trades, Port Jobs, a partner of the Delivering the TDL Workforce initiative, offers (for a fee) a trainer toolkit for teaching financial tools to apprentices, including instructor scripts, ready-made PowerPoint presentations, activities, and frequently asked questions.</a:t>
            </a:r>
          </a:p>
          <a:p>
            <a:pPr marL="502920" lvl="2">
              <a:lnSpc>
                <a:spcPct val="120000"/>
              </a:lnSpc>
              <a:spcBef>
                <a:spcPts val="300"/>
              </a:spcBef>
              <a:spcAft>
                <a:spcPts val="300"/>
              </a:spcAft>
              <a:buClr>
                <a:srgbClr val="E71F84"/>
              </a:buClr>
              <a:buFont typeface="Lucida Grande"/>
              <a:buChar char="&gt;"/>
            </a:pPr>
            <a:r>
              <a:rPr lang="en-US" sz="900" dirty="0" smtClean="0">
                <a:latin typeface="Interstate-Light"/>
                <a:cs typeface="Interstate-Light"/>
              </a:rPr>
              <a:t>Provides an added assist by simplifying budgeting</a:t>
            </a:r>
          </a:p>
          <a:p>
            <a:pPr marL="502920" lvl="2">
              <a:lnSpc>
                <a:spcPct val="120000"/>
              </a:lnSpc>
              <a:spcBef>
                <a:spcPts val="300"/>
              </a:spcBef>
              <a:spcAft>
                <a:spcPts val="300"/>
              </a:spcAft>
              <a:buClr>
                <a:srgbClr val="E71F84"/>
              </a:buClr>
              <a:buFont typeface="Lucida Grande"/>
              <a:buChar char="&gt;"/>
            </a:pPr>
            <a:r>
              <a:rPr lang="en-US" sz="900" dirty="0" smtClean="0">
                <a:latin typeface="Interstate-Light"/>
                <a:cs typeface="Interstate-Light"/>
              </a:rPr>
              <a:t>Integrates </a:t>
            </a:r>
            <a:r>
              <a:rPr lang="en-US" sz="900" dirty="0" smtClean="0">
                <a:latin typeface="Interstate-Light"/>
                <a:cs typeface="Interstate-Light"/>
              </a:rPr>
              <a:t>work supports</a:t>
            </a:r>
          </a:p>
          <a:p>
            <a:pPr marL="502920" lvl="2">
              <a:lnSpc>
                <a:spcPct val="120000"/>
              </a:lnSpc>
              <a:spcBef>
                <a:spcPts val="300"/>
              </a:spcBef>
              <a:spcAft>
                <a:spcPts val="300"/>
              </a:spcAft>
              <a:buClr>
                <a:srgbClr val="E71F84"/>
              </a:buClr>
              <a:buFont typeface="Lucida Grande"/>
              <a:buChar char="&gt;"/>
            </a:pPr>
            <a:r>
              <a:rPr lang="en-US" sz="900" dirty="0" smtClean="0">
                <a:latin typeface="Interstate-Light"/>
                <a:cs typeface="Interstate-Light"/>
              </a:rPr>
              <a:t>Enables customers to test different combinations of income and work supports</a:t>
            </a:r>
          </a:p>
          <a:p>
            <a:pPr marL="502920" lvl="2">
              <a:lnSpc>
                <a:spcPct val="120000"/>
              </a:lnSpc>
              <a:spcBef>
                <a:spcPts val="300"/>
              </a:spcBef>
              <a:spcAft>
                <a:spcPts val="300"/>
              </a:spcAft>
              <a:buClr>
                <a:srgbClr val="E71F84"/>
              </a:buClr>
              <a:buFont typeface="Lucida Grande"/>
              <a:buChar char="&gt;"/>
            </a:pPr>
            <a:r>
              <a:rPr lang="en-US" sz="900" dirty="0" smtClean="0">
                <a:latin typeface="Interstate-Light"/>
                <a:cs typeface="Interstate-Light"/>
              </a:rPr>
              <a:t>Enables case managers to benchmark wages against local costs of living and more</a:t>
            </a:r>
          </a:p>
          <a:p>
            <a:pPr marL="228600" lvl="1" indent="-228600">
              <a:lnSpc>
                <a:spcPct val="120000"/>
              </a:lnSpc>
              <a:spcBef>
                <a:spcPts val="300"/>
              </a:spcBef>
              <a:spcAft>
                <a:spcPts val="300"/>
              </a:spcAft>
              <a:buClr>
                <a:srgbClr val="E71F84"/>
              </a:buClr>
              <a:buFont typeface="Lucida Grande"/>
              <a:buChar char="&gt;"/>
            </a:pPr>
            <a:endParaRPr lang="en-US" sz="1200" dirty="0">
              <a:latin typeface="Interstate-Light"/>
              <a:cs typeface="Interstate-Light"/>
            </a:endParaRPr>
          </a:p>
          <a:p>
            <a:pPr marL="228600" lvl="1" indent="-228600">
              <a:lnSpc>
                <a:spcPct val="120000"/>
              </a:lnSpc>
              <a:spcBef>
                <a:spcPts val="300"/>
              </a:spcBef>
              <a:spcAft>
                <a:spcPts val="300"/>
              </a:spcAft>
              <a:buClr>
                <a:srgbClr val="E71F84"/>
              </a:buClr>
              <a:buFont typeface="Lucida Grande"/>
              <a:buChar char="&gt;"/>
            </a:pPr>
            <a:endParaRPr lang="en-US" sz="1200" dirty="0">
              <a:latin typeface="Interstate-Light"/>
              <a:cs typeface="Interstate-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09600" y="1828800"/>
            <a:ext cx="3276600" cy="2554545"/>
          </a:xfrm>
          <a:prstGeom prst="rect">
            <a:avLst/>
          </a:prstGeom>
          <a:noFill/>
        </p:spPr>
        <p:txBody>
          <a:bodyPr wrap="square" rtlCol="0">
            <a:spAutoFit/>
          </a:bodyPr>
          <a:lstStyle/>
          <a:p>
            <a:r>
              <a:rPr lang="en-US" sz="1000" dirty="0">
                <a:latin typeface="Interstate-Light" charset="0"/>
                <a:ea typeface="Interstate-Light" charset="0"/>
                <a:cs typeface="Interstate-Light" charset="0"/>
              </a:rPr>
              <a:t>This tool is part of </a:t>
            </a:r>
            <a:r>
              <a:rPr lang="en-US" sz="1000" b="1" dirty="0">
                <a:latin typeface="Interstate-Light" charset="0"/>
                <a:ea typeface="Interstate-Light" charset="0"/>
                <a:cs typeface="Interstate-Light" charset="0"/>
              </a:rPr>
              <a:t>Adding a Gender Lens to Nontraditional Jobs Training</a:t>
            </a:r>
            <a:r>
              <a:rPr lang="en-US" sz="1000" dirty="0">
                <a:latin typeface="Interstate-Light" charset="0"/>
                <a:ea typeface="Interstate-Light" charset="0"/>
                <a:cs typeface="Interstate-Light" charset="0"/>
              </a:rPr>
              <a:t>, </a:t>
            </a:r>
            <a:r>
              <a:rPr lang="en-US" sz="1000" dirty="0" smtClean="0">
                <a:latin typeface="Interstate-Light" charset="0"/>
                <a:ea typeface="Interstate-Light" charset="0"/>
                <a:cs typeface="Interstate-Light" charset="0"/>
              </a:rPr>
              <a:t>created by </a:t>
            </a:r>
            <a:r>
              <a:rPr lang="en-US" sz="1000" dirty="0">
                <a:latin typeface="Interstate-Light" charset="0"/>
                <a:ea typeface="Interstate-Light" charset="0"/>
                <a:cs typeface="Interstate-Light" charset="0"/>
              </a:rPr>
              <a:t>Wider Opportunities for Women for the </a:t>
            </a:r>
            <a:r>
              <a:rPr lang="en-US" sz="1000" dirty="0" err="1">
                <a:latin typeface="Interstate-Light" charset="0"/>
                <a:ea typeface="Interstate-Light" charset="0"/>
                <a:cs typeface="Interstate-Light" charset="0"/>
              </a:rPr>
              <a:t>GreenWays</a:t>
            </a:r>
            <a:r>
              <a:rPr lang="en-US" sz="1000" dirty="0">
                <a:latin typeface="Interstate-Light" charset="0"/>
                <a:ea typeface="Interstate-Light" charset="0"/>
                <a:cs typeface="Interstate-Light" charset="0"/>
              </a:rPr>
              <a:t> initiative and revised </a:t>
            </a:r>
            <a:r>
              <a:rPr lang="en-US" sz="1000" dirty="0" smtClean="0">
                <a:latin typeface="Interstate-Light" charset="0"/>
                <a:ea typeface="Interstate-Light" charset="0"/>
                <a:cs typeface="Interstate-Light" charset="0"/>
              </a:rPr>
              <a:t>by JFF </a:t>
            </a:r>
            <a:r>
              <a:rPr lang="en-US" sz="1000" dirty="0">
                <a:latin typeface="Interstate-Light" charset="0"/>
                <a:ea typeface="Interstate-Light" charset="0"/>
                <a:cs typeface="Interstate-Light" charset="0"/>
              </a:rPr>
              <a:t>as part of the Delivering the TDL Workforce initiative. All tools are </a:t>
            </a:r>
            <a:r>
              <a:rPr lang="en-US" sz="1000" dirty="0" smtClean="0">
                <a:latin typeface="Interstate-Light" charset="0"/>
                <a:ea typeface="Interstate-Light" charset="0"/>
                <a:cs typeface="Interstate-Light" charset="0"/>
              </a:rPr>
              <a:t>available online </a:t>
            </a:r>
            <a:r>
              <a:rPr lang="en-US" sz="1000" dirty="0">
                <a:latin typeface="Interstate-Light" charset="0"/>
                <a:ea typeface="Interstate-Light" charset="0"/>
                <a:cs typeface="Interstate-Light" charset="0"/>
              </a:rPr>
              <a:t>at: </a:t>
            </a:r>
            <a:r>
              <a:rPr lang="en-US" sz="1000" dirty="0">
                <a:latin typeface="Interstate-Light" charset="0"/>
                <a:ea typeface="Interstate-Light" charset="0"/>
                <a:cs typeface="Interstate-Light" charset="0"/>
                <a:hlinkClick r:id="rId3"/>
              </a:rPr>
              <a:t>http://www.jff.org/newlensonjobs</a:t>
            </a:r>
            <a:r>
              <a:rPr lang="en-US" sz="1000" dirty="0" smtClean="0">
                <a:latin typeface="Interstate-Light" charset="0"/>
                <a:ea typeface="Interstate-Light" charset="0"/>
                <a:cs typeface="Interstate-Light" charset="0"/>
              </a:rPr>
              <a:t>.  </a:t>
            </a:r>
          </a:p>
          <a:p>
            <a:endParaRPr lang="en-US" sz="1000" dirty="0">
              <a:latin typeface="Interstate-Light" charset="0"/>
              <a:ea typeface="Interstate-Light" charset="0"/>
              <a:cs typeface="Interstate-Light" charset="0"/>
            </a:endParaRPr>
          </a:p>
          <a:p>
            <a:r>
              <a:rPr lang="en-US" sz="1000" dirty="0" smtClean="0">
                <a:latin typeface="Interstate-Light" charset="0"/>
                <a:ea typeface="Interstate-Light" charset="0"/>
                <a:cs typeface="Interstate-Light" charset="0"/>
              </a:rPr>
              <a:t>Supported </a:t>
            </a:r>
            <a:r>
              <a:rPr lang="en-US" sz="1000" dirty="0">
                <a:latin typeface="Interstate-Light" charset="0"/>
                <a:ea typeface="Interstate-Light" charset="0"/>
                <a:cs typeface="Interstate-Light" charset="0"/>
              </a:rPr>
              <a:t>by the Walmart Foundation, Delivering the TDL Workforce </a:t>
            </a:r>
            <a:r>
              <a:rPr lang="en-US" sz="1000" dirty="0" smtClean="0">
                <a:latin typeface="Interstate-Light" charset="0"/>
                <a:ea typeface="Interstate-Light" charset="0"/>
                <a:cs typeface="Interstate-Light" charset="0"/>
              </a:rPr>
              <a:t>expanded high-quality </a:t>
            </a:r>
            <a:r>
              <a:rPr lang="en-US" sz="1000" dirty="0">
                <a:latin typeface="Interstate-Light" charset="0"/>
                <a:ea typeface="Interstate-Light" charset="0"/>
                <a:cs typeface="Interstate-Light" charset="0"/>
              </a:rPr>
              <a:t>transportation, distribution, and logistics training programs in </a:t>
            </a:r>
            <a:r>
              <a:rPr lang="en-US" sz="1000" dirty="0" smtClean="0">
                <a:latin typeface="Interstate-Light" charset="0"/>
                <a:ea typeface="Interstate-Light" charset="0"/>
                <a:cs typeface="Interstate-Light" charset="0"/>
              </a:rPr>
              <a:t>ten regions </a:t>
            </a:r>
            <a:r>
              <a:rPr lang="en-US" sz="1000" dirty="0">
                <a:latin typeface="Interstate-Light" charset="0"/>
                <a:ea typeface="Interstate-Light" charset="0"/>
                <a:cs typeface="Interstate-Light" charset="0"/>
              </a:rPr>
              <a:t>and promoted best practices in program design and delivery, </a:t>
            </a:r>
            <a:r>
              <a:rPr lang="en-US" sz="1000" dirty="0" smtClean="0">
                <a:latin typeface="Interstate-Light" charset="0"/>
                <a:ea typeface="Interstate-Light" charset="0"/>
                <a:cs typeface="Interstate-Light" charset="0"/>
              </a:rPr>
              <a:t>employer engagement</a:t>
            </a:r>
            <a:r>
              <a:rPr lang="en-US" sz="1000" dirty="0">
                <a:latin typeface="Interstate-Light" charset="0"/>
                <a:ea typeface="Interstate-Light" charset="0"/>
                <a:cs typeface="Interstate-Light" charset="0"/>
              </a:rPr>
              <a:t>, and workforce partnership development. </a:t>
            </a:r>
            <a:r>
              <a:rPr lang="en-US" sz="1000" dirty="0" err="1">
                <a:latin typeface="Interstate-Light" charset="0"/>
                <a:ea typeface="Interstate-Light" charset="0"/>
                <a:cs typeface="Interstate-Light" charset="0"/>
              </a:rPr>
              <a:t>GreenWays</a:t>
            </a:r>
            <a:r>
              <a:rPr lang="en-US" sz="1000" dirty="0">
                <a:latin typeface="Interstate-Light" charset="0"/>
                <a:ea typeface="Interstate-Light" charset="0"/>
                <a:cs typeface="Interstate-Light" charset="0"/>
              </a:rPr>
              <a:t> was </a:t>
            </a:r>
            <a:r>
              <a:rPr lang="en-US" sz="1000" dirty="0" smtClean="0">
                <a:latin typeface="Interstate-Light" charset="0"/>
                <a:ea typeface="Interstate-Light" charset="0"/>
                <a:cs typeface="Interstate-Light" charset="0"/>
              </a:rPr>
              <a:t>supported by </a:t>
            </a:r>
            <a:r>
              <a:rPr lang="en-US" sz="1000" dirty="0">
                <a:latin typeface="Interstate-Light" charset="0"/>
                <a:ea typeface="Interstate-Light" charset="0"/>
                <a:cs typeface="Interstate-Light" charset="0"/>
              </a:rPr>
              <a:t>grants from the U.S. Department of Labor through Pathways Out of </a:t>
            </a:r>
            <a:r>
              <a:rPr lang="en-US" sz="1000" dirty="0" smtClean="0">
                <a:latin typeface="Interstate-Light" charset="0"/>
                <a:ea typeface="Interstate-Light" charset="0"/>
                <a:cs typeface="Interstate-Light" charset="0"/>
              </a:rPr>
              <a:t>Poverty and </a:t>
            </a:r>
            <a:r>
              <a:rPr lang="en-US" sz="1000" dirty="0">
                <a:latin typeface="Interstate-Light" charset="0"/>
                <a:ea typeface="Interstate-Light" charset="0"/>
                <a:cs typeface="Interstate-Light" charset="0"/>
              </a:rPr>
              <a:t>the Green Jobs Innovation Fund</a:t>
            </a:r>
            <a:r>
              <a:rPr lang="en-US" sz="1000" dirty="0" smtClean="0">
                <a:latin typeface="Interstate-Light" charset="0"/>
                <a:ea typeface="Interstate-Light" charset="0"/>
                <a:cs typeface="Interstate-Light" charset="0"/>
              </a:rPr>
              <a:t>.</a:t>
            </a:r>
            <a:endParaRPr lang="en-US" sz="1000" b="1" dirty="0">
              <a:latin typeface="Interstate-Bold" charset="0"/>
              <a:ea typeface="Interstate-Bold" charset="0"/>
              <a:cs typeface="Interstate-Bold" charset="0"/>
            </a:endParaRPr>
          </a:p>
        </p:txBody>
      </p:sp>
      <p:sp>
        <p:nvSpPr>
          <p:cNvPr id="20" name="TextBox 19"/>
          <p:cNvSpPr txBox="1"/>
          <p:nvPr/>
        </p:nvSpPr>
        <p:spPr>
          <a:xfrm>
            <a:off x="4667491" y="1828800"/>
            <a:ext cx="3200400" cy="1913344"/>
          </a:xfrm>
          <a:prstGeom prst="rect">
            <a:avLst/>
          </a:prstGeom>
          <a:noFill/>
        </p:spPr>
        <p:txBody>
          <a:bodyPr wrap="square" rtlCol="0">
            <a:spAutoFit/>
          </a:bodyPr>
          <a:lstStyle/>
          <a:p>
            <a:r>
              <a:rPr lang="en-US" sz="1000" dirty="0">
                <a:latin typeface="Interstate-Light" charset="0"/>
                <a:ea typeface="Interstate-Light" charset="0"/>
                <a:cs typeface="Interstate-Light" charset="0"/>
              </a:rPr>
              <a:t>Jobs for the Future (JFF) is a national nonprofit that builds educational and economic opportunity for underserved populations in the United States. JFF develops innovative programs and public policies that increase college readiness and career success and build a more highly skilled, competitive workforce. With over 30 years of experience, JFF is a recognized national leader in bridging education and work to increase economic mobility and strengthen our </a:t>
            </a:r>
            <a:r>
              <a:rPr lang="en-US" sz="1000" dirty="0" smtClean="0">
                <a:latin typeface="Interstate-Light" charset="0"/>
                <a:ea typeface="Interstate-Light" charset="0"/>
                <a:cs typeface="Interstate-Light" charset="0"/>
              </a:rPr>
              <a:t>economy.</a:t>
            </a:r>
            <a:endParaRPr lang="en-US" sz="1000" dirty="0">
              <a:latin typeface="Interstate-Light" charset="0"/>
              <a:ea typeface="Interstate-Light" charset="0"/>
              <a:cs typeface="Interstate-Light" charset="0"/>
            </a:endParaRPr>
          </a:p>
          <a:p>
            <a:pPr>
              <a:spcBef>
                <a:spcPts val="1000"/>
              </a:spcBef>
            </a:pPr>
            <a:r>
              <a:rPr lang="en-US" sz="1000" b="1" dirty="0" smtClean="0">
                <a:latin typeface="Interstate-Bold" charset="0"/>
                <a:ea typeface="Interstate-Bold" charset="0"/>
                <a:cs typeface="Interstate-Bold" charset="0"/>
              </a:rPr>
              <a:t>WWW.JFF.ORG</a:t>
            </a:r>
            <a:endParaRPr lang="en-US" sz="1000" b="1" dirty="0">
              <a:latin typeface="Interstate-Bold" charset="0"/>
              <a:ea typeface="Interstate-Bold" charset="0"/>
              <a:cs typeface="Interstate-Bold" charset="0"/>
            </a:endParaRPr>
          </a:p>
        </p:txBody>
      </p:sp>
      <p:pic>
        <p:nvPicPr>
          <p:cNvPr id="21" name="Picture 20"/>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743691" y="1220103"/>
            <a:ext cx="1905000" cy="533400"/>
          </a:xfrm>
          <a:prstGeom prst="rect">
            <a:avLst/>
          </a:prstGeom>
        </p:spPr>
      </p:pic>
    </p:spTree>
    <p:extLst>
      <p:ext uri="{BB962C8B-B14F-4D97-AF65-F5344CB8AC3E}">
        <p14:creationId xmlns:p14="http://schemas.microsoft.com/office/powerpoint/2010/main" val="4108933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457200" y="1219200"/>
            <a:ext cx="8229600" cy="5105400"/>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40000"/>
              </a:lnSpc>
              <a:spcBef>
                <a:spcPts val="600"/>
              </a:spcBef>
              <a:spcAft>
                <a:spcPts val="600"/>
              </a:spcAft>
              <a:buFont typeface="Wingdings"/>
              <a:buNone/>
            </a:pPr>
            <a:r>
              <a:rPr lang="en-US" sz="1400" b="1" dirty="0">
                <a:solidFill>
                  <a:srgbClr val="3D9D33"/>
                </a:solidFill>
                <a:latin typeface="Interstate-Bold"/>
                <a:cs typeface="Interstate-Bold"/>
              </a:rPr>
              <a:t>GENDER LENS QUIZ</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Name three stereotypically female skills that might be transferable to a job in a nontraditional industry, such as construction or transportation.</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Identify three stereotypically female-dominated jobs that can pose challenges to maintaining and balancing work and family needs.</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Name three issues that might be more prevalent for women in case management.</a:t>
            </a:r>
          </a:p>
        </p:txBody>
      </p:sp>
      <p:sp>
        <p:nvSpPr>
          <p:cNvPr id="12" name="TextBox 11"/>
          <p:cNvSpPr txBox="1"/>
          <p:nvPr/>
        </p:nvSpPr>
        <p:spPr>
          <a:xfrm>
            <a:off x="8686800" y="6477000"/>
            <a:ext cx="381000" cy="215444"/>
          </a:xfrm>
          <a:prstGeom prst="rect">
            <a:avLst/>
          </a:prstGeom>
          <a:noFill/>
        </p:spPr>
        <p:txBody>
          <a:bodyPr wrap="square" rtlCol="0">
            <a:spAutoFit/>
          </a:bodyPr>
          <a:lstStyle/>
          <a:p>
            <a:fld id="{B9BEE06F-1F0E-3144-9EDC-8BABB1724E2F}" type="slidenum">
              <a:rPr lang="en-US" sz="800" smtClean="0">
                <a:latin typeface="Interstate-Light"/>
                <a:cs typeface="Interstate-Light"/>
              </a:rPr>
              <a:pPr/>
              <a:t>4</a:t>
            </a:fld>
            <a:endParaRPr lang="en-US" sz="800" dirty="0">
              <a:latin typeface="Interstate-Light"/>
              <a:cs typeface="Interstate-Light"/>
            </a:endParaRPr>
          </a:p>
        </p:txBody>
      </p:sp>
      <p:sp>
        <p:nvSpPr>
          <p:cNvPr id="2" name="Slide Number Placeholder 1"/>
          <p:cNvSpPr>
            <a:spLocks noGrp="1"/>
          </p:cNvSpPr>
          <p:nvPr>
            <p:ph type="sldNum" sz="quarter" idx="12"/>
          </p:nvPr>
        </p:nvSpPr>
        <p:spPr/>
        <p:txBody>
          <a:bodyPr/>
          <a:lstStyle/>
          <a:p>
            <a:fld id="{2AEF2BAA-794D-43E8-BC43-775101173209}" type="slidenum">
              <a:rPr lang="en-US" smtClean="0"/>
              <a:pPr/>
              <a:t>4</a:t>
            </a:fld>
            <a:endParaRPr lang="en-US"/>
          </a:p>
        </p:txBody>
      </p:sp>
      <p:sp>
        <p:nvSpPr>
          <p:cNvPr id="10" name="TextBox 9"/>
          <p:cNvSpPr txBox="1"/>
          <p:nvPr/>
        </p:nvSpPr>
        <p:spPr>
          <a:xfrm>
            <a:off x="457200" y="152400"/>
            <a:ext cx="4691083" cy="461665"/>
          </a:xfrm>
          <a:prstGeom prst="rect">
            <a:avLst/>
          </a:prstGeom>
          <a:noFill/>
        </p:spPr>
        <p:txBody>
          <a:bodyPr wrap="none" rtlCol="0">
            <a:spAutoFit/>
          </a:bodyPr>
          <a:lstStyle/>
          <a:p>
            <a:pPr marL="0" indent="0">
              <a:lnSpc>
                <a:spcPct val="140000"/>
              </a:lnSpc>
              <a:spcBef>
                <a:spcPts val="600"/>
              </a:spcBef>
              <a:spcAft>
                <a:spcPts val="600"/>
              </a:spcAft>
              <a:buFont typeface="Wingdings"/>
              <a:buNone/>
            </a:pPr>
            <a:r>
              <a:rPr lang="en-US" b="1" dirty="0">
                <a:solidFill>
                  <a:srgbClr val="3D9D33"/>
                </a:solidFill>
                <a:latin typeface="Interstate-Bold"/>
                <a:cs typeface="Interstate-Bold"/>
              </a:rPr>
              <a:t>OVERVIEW OF GENDER EQUITY ISSUES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962400"/>
            <a:ext cx="4114800" cy="2743200"/>
          </a:xfrm>
          <a:prstGeom prst="rect">
            <a:avLst/>
          </a:prstGeom>
        </p:spPr>
      </p:pic>
      <p:pic>
        <p:nvPicPr>
          <p:cNvPr id="13" name="Picture 12" descr="20140422_rsc_21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3962400"/>
            <a:ext cx="4114800" cy="2743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59"/>
          <p:cNvGraphicFramePr>
            <a:graphicFrameLocks/>
          </p:cNvGraphicFramePr>
          <p:nvPr>
            <p:extLst>
              <p:ext uri="{D42A27DB-BD31-4B8C-83A1-F6EECF244321}">
                <p14:modId xmlns:p14="http://schemas.microsoft.com/office/powerpoint/2010/main" val="2812233740"/>
              </p:ext>
            </p:extLst>
          </p:nvPr>
        </p:nvGraphicFramePr>
        <p:xfrm>
          <a:off x="457200" y="1828800"/>
          <a:ext cx="8229600" cy="3145536"/>
        </p:xfrm>
        <a:graphic>
          <a:graphicData uri="http://schemas.openxmlformats.org/drawingml/2006/table">
            <a:tbl>
              <a:tblPr/>
              <a:tblGrid>
                <a:gridCol w="2743200">
                  <a:extLst>
                    <a:ext uri="{9D8B030D-6E8A-4147-A177-3AD203B41FA5}">
                      <a16:colId xmlns="" xmlns:a16="http://schemas.microsoft.com/office/drawing/2014/main" val="20000"/>
                    </a:ext>
                  </a:extLst>
                </a:gridCol>
                <a:gridCol w="5486400">
                  <a:extLst>
                    <a:ext uri="{9D8B030D-6E8A-4147-A177-3AD203B41FA5}">
                      <a16:colId xmlns="" xmlns:a16="http://schemas.microsoft.com/office/drawing/2014/main" val="20001"/>
                    </a:ext>
                  </a:extLst>
                </a:gridCol>
              </a:tblGrid>
              <a:tr h="457200">
                <a:tc>
                  <a:txBody>
                    <a:bodyPr/>
                    <a:lstStyle/>
                    <a:p>
                      <a:pPr marL="0" marR="0" lvl="0" indent="0" algn="ctr" defTabSz="914400" rtl="0" eaLnBrk="1" fontAlgn="base" latinLnBrk="0" hangingPunct="1">
                        <a:lnSpc>
                          <a:spcPct val="100000"/>
                        </a:lnSpc>
                        <a:spcBef>
                          <a:spcPts val="300"/>
                        </a:spcBef>
                        <a:spcAft>
                          <a:spcPts val="300"/>
                        </a:spcAft>
                        <a:buClr>
                          <a:schemeClr val="hlink"/>
                        </a:buClr>
                        <a:buSzTx/>
                        <a:buFont typeface="Wingdings" pitchFamily="2" charset="2"/>
                        <a:buNone/>
                        <a:tabLst/>
                      </a:pPr>
                      <a:r>
                        <a:rPr kumimoji="0" lang="en-US" sz="1200" b="1" i="0" u="none" strike="noStrike" cap="none" normalizeH="0" baseline="0" dirty="0">
                          <a:ln>
                            <a:noFill/>
                          </a:ln>
                          <a:solidFill>
                            <a:schemeClr val="bg1"/>
                          </a:solidFill>
                          <a:effectLst/>
                          <a:latin typeface="Interstate-Bold"/>
                          <a:cs typeface="Interstate-Bold"/>
                        </a:rPr>
                        <a:t>MYTHS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D9D33"/>
                    </a:solidFill>
                  </a:tcPr>
                </a:tc>
                <a:tc>
                  <a:txBody>
                    <a:bodyPr/>
                    <a:lstStyle/>
                    <a:p>
                      <a:pPr marL="0" marR="0" lvl="0" indent="0" algn="ctr" defTabSz="914400" rtl="0" eaLnBrk="1" fontAlgn="base" latinLnBrk="0" hangingPunct="1">
                        <a:lnSpc>
                          <a:spcPct val="100000"/>
                        </a:lnSpc>
                        <a:spcBef>
                          <a:spcPts val="300"/>
                        </a:spcBef>
                        <a:spcAft>
                          <a:spcPts val="300"/>
                        </a:spcAft>
                        <a:buClr>
                          <a:schemeClr val="hlink"/>
                        </a:buClr>
                        <a:buSzTx/>
                        <a:buFont typeface="Wingdings" pitchFamily="2" charset="2"/>
                        <a:buNone/>
                        <a:tabLst/>
                      </a:pPr>
                      <a:r>
                        <a:rPr kumimoji="0" lang="en-US" sz="1200" b="1" i="0" u="none" strike="noStrike" cap="none" normalizeH="0" baseline="0" dirty="0">
                          <a:ln>
                            <a:noFill/>
                          </a:ln>
                          <a:solidFill>
                            <a:schemeClr val="bg1"/>
                          </a:solidFill>
                          <a:effectLst/>
                          <a:latin typeface="Interstate-Bold"/>
                          <a:cs typeface="Interstate-Bold"/>
                        </a:rPr>
                        <a:t>FACTS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D9D33"/>
                    </a:solidFill>
                  </a:tcPr>
                </a:tc>
                <a:extLst>
                  <a:ext uri="{0D108BD9-81ED-4DB2-BD59-A6C34878D82A}">
                    <a16:rowId xmlns="" xmlns:a16="http://schemas.microsoft.com/office/drawing/2014/main" val="10000"/>
                  </a:ext>
                </a:extLst>
              </a:tr>
              <a:tr h="457200">
                <a:tc>
                  <a:txBody>
                    <a:bodyPr/>
                    <a:lstStyle/>
                    <a:p>
                      <a:pPr marL="0" marR="0" lvl="0" indent="0" algn="l" defTabSz="914400" rtl="0" eaLnBrk="1" fontAlgn="base" latinLnBrk="0" hangingPunct="1">
                        <a:lnSpc>
                          <a:spcPct val="120000"/>
                        </a:lnSpc>
                        <a:spcBef>
                          <a:spcPts val="300"/>
                        </a:spcBef>
                        <a:spcAft>
                          <a:spcPts val="300"/>
                        </a:spcAft>
                        <a:buClr>
                          <a:schemeClr val="hlink"/>
                        </a:buClr>
                        <a:buSzTx/>
                        <a:buFont typeface="Wingdings" pitchFamily="2" charset="2"/>
                        <a:buNone/>
                        <a:tabLst/>
                      </a:pPr>
                      <a:r>
                        <a:rPr kumimoji="0" lang="en-US" sz="1200" b="0" i="0" u="none" strike="noStrike" cap="none" normalizeH="0" baseline="0" dirty="0">
                          <a:ln>
                            <a:noFill/>
                          </a:ln>
                          <a:solidFill>
                            <a:schemeClr val="tx1"/>
                          </a:solidFill>
                          <a:effectLst/>
                          <a:latin typeface="Interstate-Light"/>
                          <a:cs typeface="Interstate-Light"/>
                        </a:rPr>
                        <a:t>Women aren’t interested in nontraditional jobs.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20000"/>
                        </a:lnSpc>
                        <a:spcBef>
                          <a:spcPts val="300"/>
                        </a:spcBef>
                        <a:spcAft>
                          <a:spcPts val="300"/>
                        </a:spcAft>
                        <a:buNone/>
                      </a:pPr>
                      <a:r>
                        <a:rPr lang="en-US" sz="1200" b="0" i="0" dirty="0">
                          <a:effectLst/>
                          <a:latin typeface="Interstate-Light"/>
                          <a:cs typeface="Interstate-Light"/>
                        </a:rPr>
                        <a:t>Women in the past performed many jobs now thought to be nontraditional for women. Women who have not considered the possibility of these jobs for themselves often are quite interested in exploring them more once they are introduced to the opportunities.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81000">
                <a:tc>
                  <a:txBody>
                    <a:bodyPr/>
                    <a:lstStyle/>
                    <a:p>
                      <a:pPr marL="0" marR="0" lvl="0" indent="0" algn="l" defTabSz="914400" rtl="0" eaLnBrk="1" fontAlgn="base" latinLnBrk="0" hangingPunct="1">
                        <a:lnSpc>
                          <a:spcPct val="120000"/>
                        </a:lnSpc>
                        <a:spcBef>
                          <a:spcPts val="300"/>
                        </a:spcBef>
                        <a:spcAft>
                          <a:spcPts val="300"/>
                        </a:spcAft>
                        <a:buClr>
                          <a:schemeClr val="hlink"/>
                        </a:buClr>
                        <a:buSzTx/>
                        <a:buFont typeface="Wingdings" pitchFamily="2" charset="2"/>
                        <a:buNone/>
                        <a:tabLst/>
                      </a:pPr>
                      <a:r>
                        <a:rPr kumimoji="0" lang="en-US" sz="1200" b="0" i="0" u="none" strike="noStrike" cap="none" normalizeH="0" baseline="0" dirty="0">
                          <a:ln>
                            <a:noFill/>
                          </a:ln>
                          <a:solidFill>
                            <a:schemeClr val="tx1"/>
                          </a:solidFill>
                          <a:effectLst/>
                          <a:latin typeface="Interstate-Light"/>
                          <a:cs typeface="Interstate-Light"/>
                        </a:rPr>
                        <a:t>Women won’t tolerate the working conditions in male-dominated blue-collar jobs.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ts val="300"/>
                        </a:spcBef>
                        <a:spcAft>
                          <a:spcPts val="300"/>
                        </a:spcAft>
                        <a:buClr>
                          <a:schemeClr val="hlink"/>
                        </a:buClr>
                        <a:buSzTx/>
                        <a:buFont typeface="Wingdings" pitchFamily="2" charset="2"/>
                        <a:buNone/>
                        <a:tabLst/>
                      </a:pPr>
                      <a:r>
                        <a:rPr lang="en-US" sz="1200" b="0" i="0" dirty="0">
                          <a:effectLst/>
                          <a:latin typeface="Interstate-Light"/>
                          <a:cs typeface="Interstate-Light"/>
                        </a:rPr>
                        <a:t>Many women enjoy working with their hands and working outdoors. They take pride in knowing they helped build or create something. Many tradeswomen report a high degree of job satisfaction. And working conditions in traditionally female jobs may be equally challenging.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57200">
                <a:tc>
                  <a:txBody>
                    <a:bodyPr/>
                    <a:lstStyle/>
                    <a:p>
                      <a:pPr marL="0" marR="0" lvl="0" indent="0" algn="l" defTabSz="914400" rtl="0" eaLnBrk="1" fontAlgn="base" latinLnBrk="0" hangingPunct="1">
                        <a:lnSpc>
                          <a:spcPct val="120000"/>
                        </a:lnSpc>
                        <a:spcBef>
                          <a:spcPts val="300"/>
                        </a:spcBef>
                        <a:spcAft>
                          <a:spcPts val="300"/>
                        </a:spcAft>
                        <a:buClr>
                          <a:schemeClr val="hlink"/>
                        </a:buClr>
                        <a:buSzTx/>
                        <a:buFont typeface="Wingdings" pitchFamily="2" charset="2"/>
                        <a:buNone/>
                        <a:tabLst/>
                      </a:pPr>
                      <a:r>
                        <a:rPr kumimoji="0" lang="en-US" sz="1200" b="0" i="0" u="none" strike="noStrike" cap="none" normalizeH="0" baseline="0" dirty="0">
                          <a:ln>
                            <a:noFill/>
                          </a:ln>
                          <a:solidFill>
                            <a:schemeClr val="tx1"/>
                          </a:solidFill>
                          <a:effectLst/>
                          <a:latin typeface="Interstate-Light"/>
                          <a:cs typeface="Interstate-Light"/>
                        </a:rPr>
                        <a:t>Women’s family responsibilities interfere with the working conditions and hours of nontraditional jobs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20000"/>
                        </a:lnSpc>
                        <a:spcBef>
                          <a:spcPts val="300"/>
                        </a:spcBef>
                        <a:spcAft>
                          <a:spcPts val="300"/>
                        </a:spcAft>
                        <a:buNone/>
                      </a:pPr>
                      <a:r>
                        <a:rPr lang="en-US" sz="1200" b="0" i="0" dirty="0">
                          <a:effectLst/>
                          <a:latin typeface="Interstate-Light"/>
                          <a:cs typeface="Interstate-Light"/>
                        </a:rPr>
                        <a:t>Most working parents manage work and family responsibilities. Programs can link women to resources to help identify support services for child care.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7" name="Text Placeholder 3"/>
          <p:cNvSpPr txBox="1">
            <a:spLocks/>
          </p:cNvSpPr>
          <p:nvPr/>
        </p:nvSpPr>
        <p:spPr>
          <a:xfrm>
            <a:off x="457200" y="1219200"/>
            <a:ext cx="8229600" cy="457200"/>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40000"/>
              </a:lnSpc>
              <a:spcBef>
                <a:spcPts val="600"/>
              </a:spcBef>
              <a:spcAft>
                <a:spcPts val="600"/>
              </a:spcAft>
              <a:buFont typeface="Wingdings"/>
              <a:buNone/>
            </a:pPr>
            <a:r>
              <a:rPr lang="en-US" sz="1400" b="1" dirty="0">
                <a:solidFill>
                  <a:srgbClr val="3D9D33"/>
                </a:solidFill>
                <a:latin typeface="Interstate-Bold"/>
                <a:cs typeface="Interstate-Bold"/>
              </a:rPr>
              <a:t>MYTHS AND FACTS</a:t>
            </a:r>
          </a:p>
        </p:txBody>
      </p:sp>
      <p:sp>
        <p:nvSpPr>
          <p:cNvPr id="2" name="Slide Number Placeholder 1"/>
          <p:cNvSpPr>
            <a:spLocks noGrp="1"/>
          </p:cNvSpPr>
          <p:nvPr>
            <p:ph type="sldNum" sz="quarter" idx="12"/>
          </p:nvPr>
        </p:nvSpPr>
        <p:spPr/>
        <p:txBody>
          <a:bodyPr/>
          <a:lstStyle/>
          <a:p>
            <a:fld id="{2AEF2BAA-794D-43E8-BC43-775101173209}" type="slidenum">
              <a:rPr lang="en-US" smtClean="0"/>
              <a:pPr/>
              <a:t>5</a:t>
            </a:fld>
            <a:endParaRPr lang="en-US"/>
          </a:p>
        </p:txBody>
      </p:sp>
      <p:sp>
        <p:nvSpPr>
          <p:cNvPr id="9" name="Slide Number Placeholder 5"/>
          <p:cNvSpPr txBox="1">
            <a:spLocks/>
          </p:cNvSpPr>
          <p:nvPr/>
        </p:nvSpPr>
        <p:spPr>
          <a:xfrm>
            <a:off x="228600" y="6400800"/>
            <a:ext cx="4572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rgbClr val="3D9D33"/>
                </a:solidFill>
                <a:latin typeface="Interstate-Bold"/>
                <a:ea typeface="+mn-ea"/>
                <a:cs typeface="Interstate-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0FD75C-9239-A749-9EDC-2F57076472A1}" type="slidenum">
              <a:rPr lang="en-US" sz="900" smtClean="0"/>
              <a:pPr/>
              <a:t>5</a:t>
            </a:fld>
            <a:endParaRPr lang="en-US" sz="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457200" y="1219200"/>
            <a:ext cx="8229600" cy="5105400"/>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40000"/>
              </a:lnSpc>
              <a:spcBef>
                <a:spcPts val="600"/>
              </a:spcBef>
              <a:spcAft>
                <a:spcPts val="600"/>
              </a:spcAft>
              <a:buFont typeface="Wingdings"/>
              <a:buNone/>
            </a:pPr>
            <a:r>
              <a:rPr lang="en-US" sz="1400" b="1" dirty="0">
                <a:solidFill>
                  <a:srgbClr val="3D9D33"/>
                </a:solidFill>
                <a:latin typeface="Interstate-Bold"/>
                <a:cs typeface="Interstate-Bold"/>
              </a:rPr>
              <a:t>KEY COMPONENTS OF ASSESSMENT</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Conducting assessment with a gender lens</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Understanding what kind of candidates your program is looking for</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How to retrieve information from prospective clients</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When to assess candidates</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Who should be involved in assessing candidates</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Using assessment to set the stage for case management</a:t>
            </a:r>
          </a:p>
        </p:txBody>
      </p:sp>
      <p:sp>
        <p:nvSpPr>
          <p:cNvPr id="5" name="TextBox 4"/>
          <p:cNvSpPr txBox="1"/>
          <p:nvPr/>
        </p:nvSpPr>
        <p:spPr>
          <a:xfrm>
            <a:off x="8686800" y="6477000"/>
            <a:ext cx="381000" cy="215444"/>
          </a:xfrm>
          <a:prstGeom prst="rect">
            <a:avLst/>
          </a:prstGeom>
          <a:noFill/>
        </p:spPr>
        <p:txBody>
          <a:bodyPr wrap="square" rtlCol="0">
            <a:spAutoFit/>
          </a:bodyPr>
          <a:lstStyle/>
          <a:p>
            <a:fld id="{B9BEE06F-1F0E-3144-9EDC-8BABB1724E2F}" type="slidenum">
              <a:rPr lang="en-US" sz="800" smtClean="0">
                <a:latin typeface="Interstate-Light"/>
                <a:cs typeface="Interstate-Light"/>
              </a:rPr>
              <a:pPr/>
              <a:t>6</a:t>
            </a:fld>
            <a:endParaRPr lang="en-US" sz="800" dirty="0">
              <a:latin typeface="Interstate-Light"/>
              <a:cs typeface="Interstate-Light"/>
            </a:endParaRPr>
          </a:p>
        </p:txBody>
      </p:sp>
      <p:sp>
        <p:nvSpPr>
          <p:cNvPr id="9" name="Slide Number Placeholder 5"/>
          <p:cNvSpPr txBox="1">
            <a:spLocks/>
          </p:cNvSpPr>
          <p:nvPr/>
        </p:nvSpPr>
        <p:spPr>
          <a:xfrm>
            <a:off x="228600" y="6400800"/>
            <a:ext cx="4572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rgbClr val="3D9D33"/>
                </a:solidFill>
                <a:latin typeface="Interstate-Bold"/>
                <a:ea typeface="+mn-ea"/>
                <a:cs typeface="Interstate-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0FD75C-9239-A749-9EDC-2F57076472A1}" type="slidenum">
              <a:rPr lang="en-US" sz="900" smtClean="0"/>
              <a:pPr/>
              <a:t>6</a:t>
            </a:fld>
            <a:endParaRPr lang="en-US" sz="900" dirty="0"/>
          </a:p>
        </p:txBody>
      </p:sp>
      <p:sp>
        <p:nvSpPr>
          <p:cNvPr id="10" name="TextBox 9"/>
          <p:cNvSpPr txBox="1"/>
          <p:nvPr/>
        </p:nvSpPr>
        <p:spPr>
          <a:xfrm>
            <a:off x="457200" y="152400"/>
            <a:ext cx="4374139" cy="461665"/>
          </a:xfrm>
          <a:prstGeom prst="rect">
            <a:avLst/>
          </a:prstGeom>
          <a:noFill/>
        </p:spPr>
        <p:txBody>
          <a:bodyPr wrap="none" rtlCol="0">
            <a:spAutoFit/>
          </a:bodyPr>
          <a:lstStyle/>
          <a:p>
            <a:pPr marL="0" indent="0">
              <a:lnSpc>
                <a:spcPct val="140000"/>
              </a:lnSpc>
              <a:spcBef>
                <a:spcPts val="600"/>
              </a:spcBef>
              <a:spcAft>
                <a:spcPts val="600"/>
              </a:spcAft>
              <a:buFont typeface="Wingdings"/>
              <a:buNone/>
            </a:pPr>
            <a:r>
              <a:rPr lang="en-US" b="1" dirty="0">
                <a:solidFill>
                  <a:srgbClr val="3D9D33"/>
                </a:solidFill>
                <a:latin typeface="Interstate-Bold"/>
                <a:cs typeface="Interstate-Bold"/>
              </a:rPr>
              <a:t>ASSESSMENT WITH A GENDER LENS</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05400" y="3733800"/>
            <a:ext cx="3581400" cy="2383869"/>
          </a:xfrm>
          <a:prstGeom prst="rect">
            <a:avLst/>
          </a:prstGeom>
          <a:noFill/>
          <a:ln w="9525">
            <a:noFill/>
            <a:miter lim="800000"/>
            <a:headEnd/>
            <a:tailEnd/>
          </a:ln>
        </p:spPr>
      </p:pic>
      <p:pic>
        <p:nvPicPr>
          <p:cNvPr id="12" name="Picture 11" descr="GreenWays Small Grou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3733800"/>
            <a:ext cx="2514600" cy="1676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457200" y="1219200"/>
            <a:ext cx="8229600" cy="5105400"/>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40000"/>
              </a:lnSpc>
              <a:spcBef>
                <a:spcPts val="600"/>
              </a:spcBef>
              <a:spcAft>
                <a:spcPts val="600"/>
              </a:spcAft>
              <a:buFont typeface="Wingdings"/>
              <a:buNone/>
            </a:pPr>
            <a:r>
              <a:rPr lang="en-US" sz="1400" b="1" dirty="0">
                <a:solidFill>
                  <a:srgbClr val="3D9D33"/>
                </a:solidFill>
                <a:latin typeface="Interstate-Bold"/>
                <a:cs typeface="Interstate-Bold"/>
              </a:rPr>
              <a:t>PUTTING A GENDER LENS ON ASSESSMENT</a:t>
            </a:r>
          </a:p>
          <a:p>
            <a:pPr marL="0" lvl="1" indent="0">
              <a:lnSpc>
                <a:spcPct val="140000"/>
              </a:lnSpc>
              <a:spcBef>
                <a:spcPts val="1800"/>
              </a:spcBef>
              <a:spcAft>
                <a:spcPts val="600"/>
              </a:spcAft>
              <a:buClr>
                <a:schemeClr val="accent2"/>
              </a:buClr>
              <a:buSzPct val="60000"/>
              <a:buNone/>
              <a:defRPr/>
            </a:pPr>
            <a:r>
              <a:rPr lang="en-US" sz="1300" dirty="0">
                <a:solidFill>
                  <a:srgbClr val="062C65"/>
                </a:solidFill>
                <a:latin typeface="Interstate-Bold"/>
                <a:cs typeface="Interstate-Bold"/>
              </a:rPr>
              <a:t>ASSESSMENT SHOULD HELP CLIENTS TO:</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Get past the unknown</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Assess their fit for the job training program</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Identify transferable skills</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Become aware of work/family issues</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Demonstrate their commitment and ability to follow directions</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Experience aspects of working tasks and responsibilities</a:t>
            </a:r>
          </a:p>
          <a:p>
            <a:pPr marL="0" lvl="1" indent="0">
              <a:lnSpc>
                <a:spcPct val="140000"/>
              </a:lnSpc>
              <a:spcBef>
                <a:spcPts val="1800"/>
              </a:spcBef>
              <a:spcAft>
                <a:spcPts val="600"/>
              </a:spcAft>
              <a:buClr>
                <a:schemeClr val="accent2"/>
              </a:buClr>
              <a:buSzPct val="60000"/>
              <a:buNone/>
              <a:defRPr/>
            </a:pPr>
            <a:r>
              <a:rPr lang="en-US" sz="1300" dirty="0">
                <a:solidFill>
                  <a:srgbClr val="062C65"/>
                </a:solidFill>
                <a:latin typeface="Interstate-Bold"/>
                <a:cs typeface="Interstate-Bold"/>
              </a:rPr>
              <a:t>ASSESSMENT SHOULD ENABLE STAFF TO:</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Raise questions about a candidate’s fit for the program in a non-judgmental way</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Ask probing questions to go beyond stereotypes</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Identify case management needs</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Measure basic skill levels and job readiness to determine how best to serve the applicant </a:t>
            </a:r>
          </a:p>
          <a:p>
            <a:pPr marL="228600" lvl="1" indent="-228600">
              <a:lnSpc>
                <a:spcPct val="120000"/>
              </a:lnSpc>
              <a:spcBef>
                <a:spcPts val="300"/>
              </a:spcBef>
              <a:spcAft>
                <a:spcPts val="300"/>
              </a:spcAft>
              <a:buClr>
                <a:srgbClr val="E71F84"/>
              </a:buClr>
              <a:buFont typeface="Lucida Grande"/>
              <a:buChar char="&gt;"/>
            </a:pPr>
            <a:endParaRPr lang="en-US" sz="1200" dirty="0">
              <a:latin typeface="Interstate-Light"/>
              <a:cs typeface="Interstate-Light"/>
            </a:endParaRPr>
          </a:p>
        </p:txBody>
      </p:sp>
      <p:sp>
        <p:nvSpPr>
          <p:cNvPr id="2" name="Slide Number Placeholder 1"/>
          <p:cNvSpPr>
            <a:spLocks noGrp="1"/>
          </p:cNvSpPr>
          <p:nvPr>
            <p:ph type="sldNum" sz="quarter" idx="12"/>
          </p:nvPr>
        </p:nvSpPr>
        <p:spPr/>
        <p:txBody>
          <a:bodyPr/>
          <a:lstStyle/>
          <a:p>
            <a:fld id="{2AEF2BAA-794D-43E8-BC43-775101173209}" type="slidenum">
              <a:rPr lang="en-US" smtClean="0"/>
              <a:pPr/>
              <a:t>7</a:t>
            </a:fld>
            <a:endParaRPr lang="en-US"/>
          </a:p>
        </p:txBody>
      </p:sp>
      <p:sp>
        <p:nvSpPr>
          <p:cNvPr id="6" name="Slide Number Placeholder 5"/>
          <p:cNvSpPr txBox="1">
            <a:spLocks/>
          </p:cNvSpPr>
          <p:nvPr/>
        </p:nvSpPr>
        <p:spPr>
          <a:xfrm>
            <a:off x="228600" y="6400800"/>
            <a:ext cx="4572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rgbClr val="3D9D33"/>
                </a:solidFill>
                <a:latin typeface="Interstate-Bold"/>
                <a:ea typeface="+mn-ea"/>
                <a:cs typeface="Interstate-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0FD75C-9239-A749-9EDC-2F57076472A1}" type="slidenum">
              <a:rPr lang="en-US" sz="900" smtClean="0"/>
              <a:pPr/>
              <a:t>7</a:t>
            </a:fld>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457200" y="1219200"/>
            <a:ext cx="8229600" cy="5105400"/>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40000"/>
              </a:lnSpc>
              <a:spcBef>
                <a:spcPts val="600"/>
              </a:spcBef>
              <a:spcAft>
                <a:spcPts val="600"/>
              </a:spcAft>
              <a:buFont typeface="Wingdings"/>
              <a:buNone/>
            </a:pPr>
            <a:r>
              <a:rPr lang="en-US" sz="1400" b="1" dirty="0">
                <a:solidFill>
                  <a:srgbClr val="3D9D33"/>
                </a:solidFill>
                <a:latin typeface="Interstate-Bold"/>
                <a:cs typeface="Interstate-Bold"/>
              </a:rPr>
              <a:t>TIPS FOR A SUCCESSFUL ASSESSMENT</a:t>
            </a:r>
          </a:p>
          <a:p>
            <a:pPr marL="29718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Use probing questions.</a:t>
            </a:r>
          </a:p>
          <a:p>
            <a:pPr marL="29718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Minimize yes or no questions.</a:t>
            </a:r>
          </a:p>
          <a:p>
            <a:pPr marL="29718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Ask about previous experiences.</a:t>
            </a:r>
          </a:p>
          <a:p>
            <a:pPr marL="29718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Tease out information on transferable skills from paid and unpaid work experiences.</a:t>
            </a:r>
          </a:p>
          <a:p>
            <a:pPr marL="29718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Encourage self-assessment.</a:t>
            </a:r>
          </a:p>
          <a:p>
            <a:pPr marL="29718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Do not be judgmental.</a:t>
            </a:r>
          </a:p>
        </p:txBody>
      </p:sp>
      <p:pic>
        <p:nvPicPr>
          <p:cNvPr id="8" name="Picture 4" descr="NWLP_Linewomen1"/>
          <p:cNvPicPr>
            <a:picLocks noChangeAspect="1" noChangeArrowheads="1"/>
          </p:cNvPicPr>
          <p:nvPr/>
        </p:nvPicPr>
        <p:blipFill>
          <a:blip r:embed="rId2"/>
          <a:srcRect/>
          <a:stretch>
            <a:fillRect/>
          </a:stretch>
        </p:blipFill>
        <p:spPr bwMode="auto">
          <a:xfrm>
            <a:off x="533400" y="1752600"/>
            <a:ext cx="2562087" cy="3733800"/>
          </a:xfrm>
          <a:prstGeom prst="rect">
            <a:avLst/>
          </a:prstGeom>
          <a:noFill/>
        </p:spPr>
      </p:pic>
      <p:sp>
        <p:nvSpPr>
          <p:cNvPr id="2" name="Slide Number Placeholder 1"/>
          <p:cNvSpPr>
            <a:spLocks noGrp="1"/>
          </p:cNvSpPr>
          <p:nvPr>
            <p:ph type="sldNum" sz="quarter" idx="12"/>
          </p:nvPr>
        </p:nvSpPr>
        <p:spPr/>
        <p:txBody>
          <a:bodyPr/>
          <a:lstStyle/>
          <a:p>
            <a:fld id="{2AEF2BAA-794D-43E8-BC43-775101173209}" type="slidenum">
              <a:rPr lang="en-US" smtClean="0"/>
              <a:pPr/>
              <a:t>8</a:t>
            </a:fld>
            <a:endParaRPr lang="en-US"/>
          </a:p>
        </p:txBody>
      </p:sp>
      <p:sp>
        <p:nvSpPr>
          <p:cNvPr id="9" name="Slide Number Placeholder 5"/>
          <p:cNvSpPr txBox="1">
            <a:spLocks/>
          </p:cNvSpPr>
          <p:nvPr/>
        </p:nvSpPr>
        <p:spPr>
          <a:xfrm>
            <a:off x="228600" y="6400800"/>
            <a:ext cx="4572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rgbClr val="3D9D33"/>
                </a:solidFill>
                <a:latin typeface="Interstate-Bold"/>
                <a:ea typeface="+mn-ea"/>
                <a:cs typeface="Interstate-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0FD75C-9239-A749-9EDC-2F57076472A1}" type="slidenum">
              <a:rPr lang="en-US" sz="900" smtClean="0"/>
              <a:pPr/>
              <a:t>8</a:t>
            </a:fld>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457200" y="1219200"/>
            <a:ext cx="8229600" cy="5105400"/>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40000"/>
              </a:lnSpc>
              <a:spcBef>
                <a:spcPts val="600"/>
              </a:spcBef>
              <a:spcAft>
                <a:spcPts val="600"/>
              </a:spcAft>
              <a:buFont typeface="Wingdings"/>
              <a:buNone/>
            </a:pPr>
            <a:r>
              <a:rPr lang="en-US" sz="1400" b="1" dirty="0">
                <a:solidFill>
                  <a:srgbClr val="3D9D33"/>
                </a:solidFill>
                <a:latin typeface="Interstate-Bold"/>
                <a:cs typeface="Interstate-Bold"/>
              </a:rPr>
              <a:t>SAMPLE ASSESSMENT QUESTIONS—GENERAL</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How will you maintain a sense of humor when dealing with difficult people?</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Give me an example of a challenge you overcame.</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How will you feel if you are the only woman doing your job?</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Apart from a good income, what else do you think would bring you satisfaction from a job?</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What do you expect your day to be like on the job?</a:t>
            </a:r>
          </a:p>
          <a:p>
            <a:pPr marL="228600" lvl="1" indent="-228600">
              <a:lnSpc>
                <a:spcPct val="120000"/>
              </a:lnSpc>
              <a:spcBef>
                <a:spcPts val="300"/>
              </a:spcBef>
              <a:spcAft>
                <a:spcPts val="300"/>
              </a:spcAft>
              <a:buClr>
                <a:srgbClr val="E71F84"/>
              </a:buClr>
              <a:buFont typeface="Lucida Grande"/>
              <a:buChar char="&gt;"/>
            </a:pPr>
            <a:r>
              <a:rPr lang="en-US" sz="1200" dirty="0">
                <a:latin typeface="Interstate-Light"/>
                <a:cs typeface="Interstate-Light"/>
              </a:rPr>
              <a:t>Are you safety-conscious in all your work?</a:t>
            </a:r>
          </a:p>
        </p:txBody>
      </p:sp>
      <p:sp>
        <p:nvSpPr>
          <p:cNvPr id="2" name="Slide Number Placeholder 1"/>
          <p:cNvSpPr>
            <a:spLocks noGrp="1"/>
          </p:cNvSpPr>
          <p:nvPr>
            <p:ph type="sldNum" sz="quarter" idx="12"/>
          </p:nvPr>
        </p:nvSpPr>
        <p:spPr/>
        <p:txBody>
          <a:bodyPr/>
          <a:lstStyle/>
          <a:p>
            <a:fld id="{2AEF2BAA-794D-43E8-BC43-775101173209}" type="slidenum">
              <a:rPr lang="en-US" smtClean="0"/>
              <a:pPr/>
              <a:t>9</a:t>
            </a:fld>
            <a:endParaRPr lang="en-US"/>
          </a:p>
        </p:txBody>
      </p:sp>
      <p:sp>
        <p:nvSpPr>
          <p:cNvPr id="6" name="Slide Number Placeholder 5"/>
          <p:cNvSpPr txBox="1">
            <a:spLocks/>
          </p:cNvSpPr>
          <p:nvPr/>
        </p:nvSpPr>
        <p:spPr>
          <a:xfrm>
            <a:off x="228600" y="6400800"/>
            <a:ext cx="4572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rgbClr val="3D9D33"/>
                </a:solidFill>
                <a:latin typeface="Interstate-Bold"/>
                <a:ea typeface="+mn-ea"/>
                <a:cs typeface="Interstate-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0FD75C-9239-A749-9EDC-2F57076472A1}" type="slidenum">
              <a:rPr lang="en-US" sz="900" smtClean="0"/>
              <a:pPr/>
              <a:t>9</a:t>
            </a:fld>
            <a:endParaRPr lang="en-US" sz="900" dirty="0"/>
          </a:p>
        </p:txBody>
      </p:sp>
      <p:pic>
        <p:nvPicPr>
          <p:cNvPr id="9" name="Picture 8" descr="GreenWays Small Grou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750" y="4494490"/>
            <a:ext cx="2514600" cy="167640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6365" y="4495800"/>
            <a:ext cx="2510670" cy="167378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od">
      <a:dk1>
        <a:sysClr val="windowText" lastClr="000000"/>
      </a:dk1>
      <a:lt1>
        <a:sysClr val="window" lastClr="FFFFFF"/>
      </a:lt1>
      <a:dk2>
        <a:srgbClr val="065218"/>
      </a:dk2>
      <a:lt2>
        <a:srgbClr val="EDF3AE"/>
      </a:lt2>
      <a:accent1>
        <a:srgbClr val="8FCB17"/>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8444</TotalTime>
  <Words>3050</Words>
  <Application>Microsoft Macintosh PowerPoint</Application>
  <PresentationFormat>On-screen Show (4:3)</PresentationFormat>
  <Paragraphs>420</Paragraphs>
  <Slides>32</Slides>
  <Notes>10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Calibri</vt:lpstr>
      <vt:lpstr>Comic Sans MS</vt:lpstr>
      <vt:lpstr>Interstate - bold</vt:lpstr>
      <vt:lpstr>Interstate-Bold</vt:lpstr>
      <vt:lpstr>Interstate-Light</vt:lpstr>
      <vt:lpstr>Interstate-LightCondensed</vt:lpstr>
      <vt:lpstr>Lucida Grande</vt:lpstr>
      <vt:lpstr>Times New Roman</vt:lpstr>
      <vt:lpstr>Tw Cen MT</vt:lpstr>
      <vt:lpstr>Wingdings</vt:lpstr>
      <vt:lpstr>Wingdings 2</vt:lpstr>
      <vt:lpstr>Arial</vt:lpstr>
      <vt:lpstr>Median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lauren Sugerman</dc:creator>
  <cp:lastModifiedBy>Tatiana Baez</cp:lastModifiedBy>
  <cp:revision>431</cp:revision>
  <cp:lastPrinted>2012-06-28T15:54:40Z</cp:lastPrinted>
  <dcterms:created xsi:type="dcterms:W3CDTF">2012-06-28T17:15:41Z</dcterms:created>
  <dcterms:modified xsi:type="dcterms:W3CDTF">2017-04-27T22:42:03Z</dcterms:modified>
</cp:coreProperties>
</file>